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411" r:id="rId2"/>
    <p:sldId id="712" r:id="rId3"/>
    <p:sldId id="706" r:id="rId4"/>
    <p:sldId id="710" r:id="rId5"/>
    <p:sldId id="705" r:id="rId6"/>
    <p:sldId id="722" r:id="rId7"/>
    <p:sldId id="713" r:id="rId8"/>
    <p:sldId id="714" r:id="rId9"/>
    <p:sldId id="715" r:id="rId10"/>
    <p:sldId id="716" r:id="rId11"/>
    <p:sldId id="717" r:id="rId12"/>
    <p:sldId id="719" r:id="rId13"/>
    <p:sldId id="718" r:id="rId14"/>
    <p:sldId id="720" r:id="rId15"/>
    <p:sldId id="721" r:id="rId16"/>
    <p:sldId id="723" r:id="rId17"/>
    <p:sldId id="724" r:id="rId18"/>
    <p:sldId id="606" r:id="rId19"/>
    <p:sldId id="726" r:id="rId20"/>
    <p:sldId id="727" r:id="rId2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Arial" charset="0"/>
      </a:defRPr>
    </a:lvl1pPr>
    <a:lvl2pPr marL="457200" algn="l" rtl="0" fontAlgn="base">
      <a:spcBef>
        <a:spcPct val="0"/>
      </a:spcBef>
      <a:spcAft>
        <a:spcPct val="0"/>
      </a:spcAft>
      <a:defRPr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kern="1200">
        <a:solidFill>
          <a:schemeClr val="tx1"/>
        </a:solidFill>
        <a:latin typeface="Arial" charset="0"/>
        <a:ea typeface="MS PGothic" pitchFamily="34" charset="-128"/>
        <a:cs typeface="Arial" charset="0"/>
      </a:defRPr>
    </a:lvl5pPr>
    <a:lvl6pPr marL="2286000" algn="l" defTabSz="914400" rtl="0" eaLnBrk="1" latinLnBrk="0" hangingPunct="1">
      <a:defRPr kern="1200">
        <a:solidFill>
          <a:schemeClr val="tx1"/>
        </a:solidFill>
        <a:latin typeface="Arial" charset="0"/>
        <a:ea typeface="MS PGothic" pitchFamily="34" charset="-128"/>
        <a:cs typeface="Arial" charset="0"/>
      </a:defRPr>
    </a:lvl6pPr>
    <a:lvl7pPr marL="2743200" algn="l" defTabSz="914400" rtl="0" eaLnBrk="1" latinLnBrk="0" hangingPunct="1">
      <a:defRPr kern="1200">
        <a:solidFill>
          <a:schemeClr val="tx1"/>
        </a:solidFill>
        <a:latin typeface="Arial" charset="0"/>
        <a:ea typeface="MS PGothic" pitchFamily="34" charset="-128"/>
        <a:cs typeface="Arial" charset="0"/>
      </a:defRPr>
    </a:lvl7pPr>
    <a:lvl8pPr marL="3200400" algn="l" defTabSz="914400" rtl="0" eaLnBrk="1" latinLnBrk="0" hangingPunct="1">
      <a:defRPr kern="1200">
        <a:solidFill>
          <a:schemeClr val="tx1"/>
        </a:solidFill>
        <a:latin typeface="Arial" charset="0"/>
        <a:ea typeface="MS PGothic" pitchFamily="34" charset="-128"/>
        <a:cs typeface="Arial" charset="0"/>
      </a:defRPr>
    </a:lvl8pPr>
    <a:lvl9pPr marL="3657600" algn="l" defTabSz="914400" rtl="0" eaLnBrk="1" latinLnBrk="0" hangingPunct="1">
      <a:defRPr kern="1200">
        <a:solidFill>
          <a:schemeClr val="tx1"/>
        </a:solidFill>
        <a:latin typeface="Arial" charset="0"/>
        <a:ea typeface="MS PGothic"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009900"/>
    <a:srgbClr val="FF6600"/>
    <a:srgbClr val="D2FCFE"/>
    <a:srgbClr val="A5E9F9"/>
    <a:srgbClr val="A1F9FD"/>
    <a:srgbClr val="CC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62" autoAdjust="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1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2" y="2"/>
            <a:ext cx="3170238" cy="479424"/>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ＭＳ Ｐゴシック" pitchFamily="34" charset="-128"/>
                <a:cs typeface="Arial" pitchFamily="34" charset="0"/>
              </a:defRPr>
            </a:lvl1pPr>
          </a:lstStyle>
          <a:p>
            <a:pPr>
              <a:defRPr/>
            </a:pPr>
            <a:endParaRPr lang="en-US"/>
          </a:p>
        </p:txBody>
      </p:sp>
      <p:sp>
        <p:nvSpPr>
          <p:cNvPr id="88067" name="Rectangle 3"/>
          <p:cNvSpPr>
            <a:spLocks noGrp="1" noChangeArrowheads="1"/>
          </p:cNvSpPr>
          <p:nvPr>
            <p:ph type="dt" sz="quarter" idx="1"/>
          </p:nvPr>
        </p:nvSpPr>
        <p:spPr bwMode="auto">
          <a:xfrm>
            <a:off x="4143375" y="2"/>
            <a:ext cx="3170238" cy="479424"/>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ＭＳ Ｐゴシック" pitchFamily="34" charset="-128"/>
                <a:cs typeface="Arial" pitchFamily="34" charset="0"/>
              </a:defRPr>
            </a:lvl1pPr>
          </a:lstStyle>
          <a:p>
            <a:pPr>
              <a:defRPr/>
            </a:pPr>
            <a:fld id="{3FF7FCB5-436C-4676-8A1D-574486F7A651}" type="datetimeFigureOut">
              <a:rPr lang="en-US"/>
              <a:pPr>
                <a:defRPr/>
              </a:pPr>
              <a:t>01/10/2022</a:t>
            </a:fld>
            <a:endParaRPr lang="en-US"/>
          </a:p>
        </p:txBody>
      </p:sp>
      <p:sp>
        <p:nvSpPr>
          <p:cNvPr id="88068" name="Rectangle 4"/>
          <p:cNvSpPr>
            <a:spLocks noGrp="1" noChangeArrowheads="1"/>
          </p:cNvSpPr>
          <p:nvPr>
            <p:ph type="ftr" sz="quarter" idx="2"/>
          </p:nvPr>
        </p:nvSpPr>
        <p:spPr bwMode="auto">
          <a:xfrm>
            <a:off x="2" y="9120190"/>
            <a:ext cx="3170238" cy="479424"/>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ＭＳ Ｐゴシック" pitchFamily="34" charset="-128"/>
                <a:cs typeface="Arial" pitchFamily="34" charset="0"/>
              </a:defRPr>
            </a:lvl1pPr>
          </a:lstStyle>
          <a:p>
            <a:pPr>
              <a:defRPr/>
            </a:pPr>
            <a:endParaRPr lang="en-US"/>
          </a:p>
        </p:txBody>
      </p:sp>
      <p:sp>
        <p:nvSpPr>
          <p:cNvPr id="88069" name="Rectangle 5"/>
          <p:cNvSpPr>
            <a:spLocks noGrp="1" noChangeArrowheads="1"/>
          </p:cNvSpPr>
          <p:nvPr>
            <p:ph type="sldNum" sz="quarter" idx="3"/>
          </p:nvPr>
        </p:nvSpPr>
        <p:spPr bwMode="auto">
          <a:xfrm>
            <a:off x="4143375" y="9120190"/>
            <a:ext cx="3170238" cy="479424"/>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ea typeface="ＭＳ Ｐゴシック" pitchFamily="34" charset="-128"/>
                <a:cs typeface="Arial" pitchFamily="34" charset="0"/>
              </a:defRPr>
            </a:lvl1pPr>
          </a:lstStyle>
          <a:p>
            <a:pPr>
              <a:defRPr/>
            </a:pPr>
            <a:fld id="{40104A52-D50A-4996-91B7-C8190F29EBF4}" type="slidenum">
              <a:rPr lang="en-US"/>
              <a:pPr>
                <a:defRPr/>
              </a:pPr>
              <a:t>‹#›</a:t>
            </a:fld>
            <a:endParaRPr lang="en-US"/>
          </a:p>
        </p:txBody>
      </p:sp>
    </p:spTree>
    <p:extLst>
      <p:ext uri="{BB962C8B-B14F-4D97-AF65-F5344CB8AC3E}">
        <p14:creationId xmlns:p14="http://schemas.microsoft.com/office/powerpoint/2010/main" val="1627316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2" y="2"/>
            <a:ext cx="3170238" cy="479424"/>
          </a:xfrm>
          <a:prstGeom prst="rect">
            <a:avLst/>
          </a:prstGeom>
          <a:noFill/>
          <a:ln>
            <a:noFill/>
          </a:ln>
          <a:effectLst/>
          <a:extLst>
            <a:ext uri="{FAA26D3D-D897-4be2-8F04-BA451C77F1D7}"/>
          </a:extLst>
        </p:spPr>
        <p:txBody>
          <a:bodyPr vert="horz" wrap="square" lIns="96661" tIns="48331" rIns="96661" bIns="48331" numCol="1" anchor="t" anchorCtr="0" compatLnSpc="1">
            <a:prstTxWarp prst="textNoShape">
              <a:avLst/>
            </a:prstTxWarp>
          </a:bodyPr>
          <a:lstStyle>
            <a:lvl1pPr defTabSz="966788" eaLnBrk="0" hangingPunct="0">
              <a:defRPr sz="1300">
                <a:latin typeface="Arial" charset="0"/>
                <a:ea typeface="ＭＳ Ｐゴシック" charset="0"/>
                <a:cs typeface="+mn-cs"/>
              </a:defRPr>
            </a:lvl1pPr>
          </a:lstStyle>
          <a:p>
            <a:pPr>
              <a:defRPr/>
            </a:pPr>
            <a:endParaRPr lang="en-US"/>
          </a:p>
        </p:txBody>
      </p:sp>
      <p:sp>
        <p:nvSpPr>
          <p:cNvPr id="90115" name="Rectangle 3"/>
          <p:cNvSpPr>
            <a:spLocks noGrp="1" noChangeArrowheads="1"/>
          </p:cNvSpPr>
          <p:nvPr>
            <p:ph type="dt" idx="1"/>
          </p:nvPr>
        </p:nvSpPr>
        <p:spPr bwMode="auto">
          <a:xfrm>
            <a:off x="4143375" y="2"/>
            <a:ext cx="3170238" cy="479424"/>
          </a:xfrm>
          <a:prstGeom prst="rect">
            <a:avLst/>
          </a:prstGeom>
          <a:noFill/>
          <a:ln>
            <a:noFill/>
          </a:ln>
          <a:effectLst/>
          <a:extLst>
            <a:ext uri="{FAA26D3D-D897-4be2-8F04-BA451C77F1D7}"/>
          </a:extLst>
        </p:spPr>
        <p:txBody>
          <a:bodyPr vert="horz" wrap="square" lIns="96661" tIns="48331" rIns="96661" bIns="48331" numCol="1" anchor="t" anchorCtr="0" compatLnSpc="1">
            <a:prstTxWarp prst="textNoShape">
              <a:avLst/>
            </a:prstTxWarp>
          </a:bodyPr>
          <a:lstStyle>
            <a:lvl1pPr algn="r" defTabSz="966788" eaLnBrk="0" hangingPunct="0">
              <a:defRPr sz="1300">
                <a:latin typeface="Arial" pitchFamily="34" charset="0"/>
                <a:ea typeface="ＭＳ Ｐゴシック" pitchFamily="34" charset="-128"/>
                <a:cs typeface="+mn-cs"/>
              </a:defRPr>
            </a:lvl1pPr>
          </a:lstStyle>
          <a:p>
            <a:pPr>
              <a:defRPr/>
            </a:pPr>
            <a:fld id="{FBE6F9D1-D83F-4FC5-BAFD-93EB9C8F1029}" type="datetimeFigureOut">
              <a:rPr lang="en-US"/>
              <a:pPr>
                <a:defRPr/>
              </a:pPr>
              <a:t>01/10/2022</a:t>
            </a:fld>
            <a:endParaRPr lang="en-US"/>
          </a:p>
        </p:txBody>
      </p:sp>
      <p:sp>
        <p:nvSpPr>
          <p:cNvPr id="59396" name="Rectangle 4"/>
          <p:cNvSpPr>
            <a:spLocks noGrp="1" noRot="1" noChangeAspect="1" noChangeArrowheads="1" noTextEdit="1"/>
          </p:cNvSpPr>
          <p:nvPr>
            <p:ph type="sldImg" idx="2"/>
          </p:nvPr>
        </p:nvSpPr>
        <p:spPr bwMode="auto">
          <a:xfrm>
            <a:off x="1258888" y="722313"/>
            <a:ext cx="4797425" cy="3597275"/>
          </a:xfrm>
          <a:prstGeom prst="rect">
            <a:avLst/>
          </a:prstGeom>
          <a:noFill/>
          <a:ln w="9525">
            <a:solidFill>
              <a:srgbClr val="000000"/>
            </a:solidFill>
            <a:miter lim="800000"/>
            <a:headEnd/>
            <a:tailEnd/>
          </a:ln>
        </p:spPr>
      </p:sp>
      <p:sp>
        <p:nvSpPr>
          <p:cNvPr id="90117" name="Rectangle 5"/>
          <p:cNvSpPr>
            <a:spLocks noGrp="1" noChangeArrowheads="1"/>
          </p:cNvSpPr>
          <p:nvPr>
            <p:ph type="body" sz="quarter" idx="3"/>
          </p:nvPr>
        </p:nvSpPr>
        <p:spPr bwMode="auto">
          <a:xfrm>
            <a:off x="731841" y="4560889"/>
            <a:ext cx="5851524" cy="4319587"/>
          </a:xfrm>
          <a:prstGeom prst="rect">
            <a:avLst/>
          </a:prstGeom>
          <a:noFill/>
          <a:ln>
            <a:noFill/>
          </a:ln>
          <a:effectLst/>
          <a:extLst>
            <a:ext uri="{FAA26D3D-D897-4be2-8F04-BA451C77F1D7}"/>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0118" name="Rectangle 6"/>
          <p:cNvSpPr>
            <a:spLocks noGrp="1" noChangeArrowheads="1"/>
          </p:cNvSpPr>
          <p:nvPr>
            <p:ph type="ftr" sz="quarter" idx="4"/>
          </p:nvPr>
        </p:nvSpPr>
        <p:spPr bwMode="auto">
          <a:xfrm>
            <a:off x="2" y="9120190"/>
            <a:ext cx="3170238" cy="479424"/>
          </a:xfrm>
          <a:prstGeom prst="rect">
            <a:avLst/>
          </a:prstGeom>
          <a:noFill/>
          <a:ln>
            <a:noFill/>
          </a:ln>
          <a:effectLst/>
          <a:extLst>
            <a:ext uri="{FAA26D3D-D897-4be2-8F04-BA451C77F1D7}"/>
          </a:extLst>
        </p:spPr>
        <p:txBody>
          <a:bodyPr vert="horz" wrap="square" lIns="96661" tIns="48331" rIns="96661" bIns="48331" numCol="1" anchor="b" anchorCtr="0" compatLnSpc="1">
            <a:prstTxWarp prst="textNoShape">
              <a:avLst/>
            </a:prstTxWarp>
          </a:bodyPr>
          <a:lstStyle>
            <a:lvl1pPr defTabSz="966788" eaLnBrk="0" hangingPunct="0">
              <a:defRPr sz="1300">
                <a:latin typeface="Arial" charset="0"/>
                <a:ea typeface="ＭＳ Ｐゴシック" charset="0"/>
                <a:cs typeface="+mn-cs"/>
              </a:defRPr>
            </a:lvl1pPr>
          </a:lstStyle>
          <a:p>
            <a:pPr>
              <a:defRPr/>
            </a:pPr>
            <a:endParaRPr lang="en-US"/>
          </a:p>
        </p:txBody>
      </p:sp>
      <p:sp>
        <p:nvSpPr>
          <p:cNvPr id="90119" name="Rectangle 7"/>
          <p:cNvSpPr>
            <a:spLocks noGrp="1" noChangeArrowheads="1"/>
          </p:cNvSpPr>
          <p:nvPr>
            <p:ph type="sldNum" sz="quarter" idx="5"/>
          </p:nvPr>
        </p:nvSpPr>
        <p:spPr bwMode="auto">
          <a:xfrm>
            <a:off x="4143375" y="9120190"/>
            <a:ext cx="3170238" cy="479424"/>
          </a:xfrm>
          <a:prstGeom prst="rect">
            <a:avLst/>
          </a:prstGeom>
          <a:noFill/>
          <a:ln>
            <a:noFill/>
          </a:ln>
          <a:effectLst/>
          <a:extLst>
            <a:ext uri="{FAA26D3D-D897-4be2-8F04-BA451C77F1D7}"/>
          </a:extLst>
        </p:spPr>
        <p:txBody>
          <a:bodyPr vert="horz" wrap="square" lIns="96661" tIns="48331" rIns="96661" bIns="48331" numCol="1" anchor="b" anchorCtr="0" compatLnSpc="1">
            <a:prstTxWarp prst="textNoShape">
              <a:avLst/>
            </a:prstTxWarp>
          </a:bodyPr>
          <a:lstStyle>
            <a:lvl1pPr algn="r" defTabSz="966788" eaLnBrk="0" hangingPunct="0">
              <a:defRPr sz="1300">
                <a:latin typeface="Arial" pitchFamily="34" charset="0"/>
                <a:ea typeface="ＭＳ Ｐゴシック" pitchFamily="34" charset="-128"/>
                <a:cs typeface="+mn-cs"/>
              </a:defRPr>
            </a:lvl1pPr>
          </a:lstStyle>
          <a:p>
            <a:pPr>
              <a:defRPr/>
            </a:pPr>
            <a:fld id="{9F1380E2-6089-4AE9-B327-84A3F088932A}" type="slidenum">
              <a:rPr lang="en-US"/>
              <a:pPr>
                <a:defRPr/>
              </a:pPr>
              <a:t>‹#›</a:t>
            </a:fld>
            <a:endParaRPr lang="en-US"/>
          </a:p>
        </p:txBody>
      </p:sp>
    </p:spTree>
    <p:extLst>
      <p:ext uri="{BB962C8B-B14F-4D97-AF65-F5344CB8AC3E}">
        <p14:creationId xmlns:p14="http://schemas.microsoft.com/office/powerpoint/2010/main" val="1965368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alibri"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alibri"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alibri"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1380E2-6089-4AE9-B327-84A3F088932A}" type="slidenum">
              <a:rPr lang="en-US" smtClean="0"/>
              <a:pPr>
                <a:defRPr/>
              </a:pPr>
              <a:t>3</a:t>
            </a:fld>
            <a:endParaRPr lang="en-US"/>
          </a:p>
        </p:txBody>
      </p:sp>
    </p:spTree>
    <p:extLst>
      <p:ext uri="{BB962C8B-B14F-4D97-AF65-F5344CB8AC3E}">
        <p14:creationId xmlns:p14="http://schemas.microsoft.com/office/powerpoint/2010/main" val="370104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DD59E9-9A5C-4E22-BDE8-E13DD7AC837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5B38DD-27BE-4339-AB4A-C2001598BCC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C594AC-77D3-486C-AF19-1E10DAE284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A6E8AAD-1746-4D95-824C-65FFE3E1D64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50CBD2-6E3D-4893-9A6F-D581D763960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7C04A2-FB7F-4BA5-B15D-FF63A1BCA6A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68DE09-9AC9-429C-A9F0-B2E8D1E39BF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0105D1-E324-4D8A-BEEE-922218A53E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C20A2E-5B86-4DDB-94EE-D5731FEA87D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9C30D5A-4460-4F30-80CC-A8D5B6FED38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63EF56-9A1F-43F0-8F38-1D599E4F0C4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1D6CB-4AC8-4C8E-AD13-9DF21B66F06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E44D99-80F9-4D38-9275-7FD1B0EE48B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xtLst>
            <a:ext uri="{FAA26D3D-D897-4be2-8F04-BA451C77F1D7}"/>
          </a:extLst>
        </p:spPr>
        <p:txBody>
          <a:bodyPr vert="horz" wrap="square" lIns="91434" tIns="45717" rIns="91434" bIns="45717"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xtLst>
            <a:ext uri="{FAA26D3D-D897-4be2-8F04-BA451C77F1D7}"/>
          </a:extLst>
        </p:spPr>
        <p:txBody>
          <a:bodyPr vert="horz" wrap="square" lIns="91434" tIns="45717" rIns="91434" bIns="45717"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xtLst>
            <a:ext uri="{FAA26D3D-D897-4be2-8F04-BA451C77F1D7}"/>
          </a:extLst>
        </p:spPr>
        <p:txBody>
          <a:bodyPr vert="horz" wrap="square" lIns="91434" tIns="45717" rIns="91434" bIns="45717" numCol="1" anchor="t" anchorCtr="0" compatLnSpc="1">
            <a:prstTxWarp prst="textNoShape">
              <a:avLst/>
            </a:prstTxWarp>
          </a:bodyPr>
          <a:lstStyle>
            <a:lvl1pPr algn="r">
              <a:defRPr sz="1400">
                <a:latin typeface="Arial" pitchFamily="34" charset="0"/>
                <a:ea typeface="ＭＳ Ｐゴシック" pitchFamily="34" charset="-128"/>
                <a:cs typeface="+mn-cs"/>
              </a:defRPr>
            </a:lvl1pPr>
          </a:lstStyle>
          <a:p>
            <a:pPr>
              <a:defRPr/>
            </a:pPr>
            <a:fld id="{1CE9B0FB-5596-4CB2-95BB-2C33C7D5A2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cites-tsp.org/2021/10/05/cites-non-detriment-findings-report-on-dalbergia-cochinchinensis-and-dalbergia-oliveri-in-the-choam-ksant-district-preah-vihear-province/"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ites-tsp.org/2022/01/24/guidelines-on-private-forest-registration-in-cambodia/"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ites-tsp.org/2021/10/05/report-on-national-extension-and-consultation-workshop-on-rules-and-guidelines-for-private-forest-plantation-registration-in-cambodia/"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ites-tsp.org/2022/04/05/report-on-the-virtual-training-workshop-on-the-cites-non-detriment-findings-report-on-d-cochinchinensis-and-d-oliveri-and-the-economic-analysis-and-comparative-advantage-of-plantations-of-d-cochinc/"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ites-tsp.org/wp-content/uploads/2022/06/KH-Guidelines-and-Incentives-for-Dalbergia-cochinchinensis-and-D.-oliveri-Estabishment_compressed.pdf"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UN_Decade_on_Ecosystem_Restoration" TargetMode="External"/><Relationship Id="rId2" Type="http://schemas.openxmlformats.org/officeDocument/2006/relationships/hyperlink" Target="https://en.wikipedia.org/wiki/World_Economic_Forum" TargetMode="External"/><Relationship Id="rId1" Type="http://schemas.openxmlformats.org/officeDocument/2006/relationships/slideLayout" Target="../slideLayouts/slideLayout2.xml"/><Relationship Id="rId6" Type="http://schemas.openxmlformats.org/officeDocument/2006/relationships/hyperlink" Target="https://en.wikipedia.org/wiki/Donald_Trump" TargetMode="External"/><Relationship Id="rId5" Type="http://schemas.openxmlformats.org/officeDocument/2006/relationships/hyperlink" Target="https://en.wikipedia.org/wiki/FAO" TargetMode="External"/><Relationship Id="rId4" Type="http://schemas.openxmlformats.org/officeDocument/2006/relationships/hyperlink" Target="https://en.wikipedia.org/wiki/UNE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mailto:wpo@online.com.kh" TargetMode="External"/><Relationship Id="rId7"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sotheahort@gmail.com" TargetMode="External"/><Relationship Id="rId4" Type="http://schemas.openxmlformats.org/officeDocument/2006/relationships/hyperlink" Target="mailto:saysinlyrua@gmail.com"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ites-tsp.org/2021/07/26/systematic-survey-report-of-dalbergia-cochinchinensis-and-dalbergia-oliveri-for-piloting-assessment-on-sustainable-genetic-conservation-in-choam-ksant-district-preah-vihear-province/"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ites-tsp.org/2021/07/26/review-of-the-taxonomy-biology-ecology-and-the-status-trend-and-population-structure-of-d-cochinchinensis-and-d-oliveri-in-choam-ksant-district-preah-vihear-province-cambodia/"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ites-tsp.org/2021/07/26/assessment-report-on-the-conservation-status-management-practices-and-harvest-monitoring-of-dalbergia-cochinchinensis-and-dalbergia-oliveri-in-the-choam-ksant-district-preah-vihear-province/"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0" name="Rectangle 12"/>
          <p:cNvSpPr>
            <a:spLocks noChangeArrowheads="1"/>
          </p:cNvSpPr>
          <p:nvPr/>
        </p:nvSpPr>
        <p:spPr bwMode="auto">
          <a:xfrm>
            <a:off x="62544" y="1143000"/>
            <a:ext cx="9115575" cy="2554539"/>
          </a:xfrm>
          <a:prstGeom prst="rect">
            <a:avLst/>
          </a:prstGeom>
          <a:noFill/>
          <a:ln w="9525">
            <a:noFill/>
            <a:miter lim="800000"/>
            <a:headEnd/>
            <a:tailEnd/>
          </a:ln>
          <a:effectLst/>
        </p:spPr>
        <p:txBody>
          <a:bodyPr wrap="square" lIns="91434" tIns="45717" rIns="91434" bIns="45717" anchor="ctr">
            <a:spAutoFit/>
          </a:bodyPr>
          <a:lstStyle/>
          <a:p>
            <a:pPr algn="ctr">
              <a:defRPr/>
            </a:pPr>
            <a:r>
              <a:rPr lang="en-US" sz="2400" b="1" dirty="0"/>
              <a:t>“CITES Tree Species </a:t>
            </a:r>
            <a:r>
              <a:rPr lang="en-US" sz="2400" b="1" dirty="0" err="1"/>
              <a:t>Programme</a:t>
            </a:r>
            <a:r>
              <a:rPr lang="en-US" sz="2400" b="1" dirty="0"/>
              <a:t> – International Closing Meeting and the 7</a:t>
            </a:r>
            <a:r>
              <a:rPr lang="en-US" sz="2400" b="1" baseline="30000" dirty="0"/>
              <a:t>th</a:t>
            </a:r>
            <a:r>
              <a:rPr lang="en-US" sz="2400" b="1" dirty="0"/>
              <a:t> Meeting of Advisory Committee</a:t>
            </a:r>
            <a:r>
              <a:rPr lang="en-US" sz="2400" b="1" dirty="0" smtClean="0"/>
              <a:t>”</a:t>
            </a:r>
          </a:p>
          <a:p>
            <a:pPr algn="ctr">
              <a:defRPr/>
            </a:pPr>
            <a:endParaRPr lang="en-US" sz="2400" b="1" dirty="0" smtClean="0"/>
          </a:p>
          <a:p>
            <a:pPr algn="ctr">
              <a:defRPr/>
            </a:pPr>
            <a:endParaRPr lang="pt-BR" sz="1600" b="1" dirty="0" smtClean="0">
              <a:solidFill>
                <a:srgbClr val="009900"/>
              </a:solidFill>
              <a:latin typeface="Arial" panose="020B0604020202020204" pitchFamily="34" charset="0"/>
              <a:cs typeface="Arial" panose="020B0604020202020204" pitchFamily="34" charset="0"/>
            </a:endParaRPr>
          </a:p>
          <a:p>
            <a:pPr algn="ctr">
              <a:defRPr/>
            </a:pPr>
            <a:r>
              <a:rPr lang="pt-BR" b="1" dirty="0" smtClean="0">
                <a:solidFill>
                  <a:srgbClr val="009900"/>
                </a:solidFill>
                <a:latin typeface="Arial" panose="020B0604020202020204" pitchFamily="34" charset="0"/>
                <a:cs typeface="Arial" panose="020B0604020202020204" pitchFamily="34" charset="0"/>
              </a:rPr>
              <a:t>CITES CTSP Project S-568:  “Integrating </a:t>
            </a:r>
            <a:r>
              <a:rPr lang="pt-BR" b="1" dirty="0">
                <a:solidFill>
                  <a:srgbClr val="009900"/>
                </a:solidFill>
                <a:latin typeface="Arial" panose="020B0604020202020204" pitchFamily="34" charset="0"/>
                <a:cs typeface="Arial" panose="020B0604020202020204" pitchFamily="34" charset="0"/>
              </a:rPr>
              <a:t>the Development of Guidelines and Incentives for Piloting the Establishment of Small-scale Private </a:t>
            </a:r>
            <a:r>
              <a:rPr lang="pt-BR" b="1" i="1" dirty="0">
                <a:solidFill>
                  <a:srgbClr val="009900"/>
                </a:solidFill>
                <a:latin typeface="Arial" panose="020B0604020202020204" pitchFamily="34" charset="0"/>
                <a:cs typeface="Arial" panose="020B0604020202020204" pitchFamily="34" charset="0"/>
              </a:rPr>
              <a:t>Dalbergia </a:t>
            </a:r>
            <a:r>
              <a:rPr lang="pt-BR" b="1" dirty="0">
                <a:solidFill>
                  <a:srgbClr val="009900"/>
                </a:solidFill>
                <a:latin typeface="Arial" panose="020B0604020202020204" pitchFamily="34" charset="0"/>
                <a:cs typeface="Arial" panose="020B0604020202020204" pitchFamily="34" charset="0"/>
              </a:rPr>
              <a:t>Plantations with the Determination of a Non-detriment Findings Report in Preah Vihear province in </a:t>
            </a:r>
            <a:r>
              <a:rPr lang="pt-BR" b="1" dirty="0" smtClean="0">
                <a:solidFill>
                  <a:srgbClr val="009900"/>
                </a:solidFill>
                <a:latin typeface="Arial" panose="020B0604020202020204" pitchFamily="34" charset="0"/>
                <a:cs typeface="Arial" panose="020B0604020202020204" pitchFamily="34" charset="0"/>
              </a:rPr>
              <a:t>Cambodia”.</a:t>
            </a:r>
            <a:endParaRPr lang="pt-BR" b="1" dirty="0">
              <a:solidFill>
                <a:srgbClr val="009900"/>
              </a:solidFill>
              <a:effectLst>
                <a:outerShdw blurRad="38100" dist="38100" dir="2700000" algn="tl">
                  <a:srgbClr val="C0C0C0"/>
                </a:outerShdw>
              </a:effectLst>
              <a:latin typeface="Arial" panose="020B0604020202020204" pitchFamily="34" charset="0"/>
              <a:ea typeface="ＭＳ Ｐゴシック" pitchFamily="34" charset="-128"/>
              <a:cs typeface="Arial" panose="020B0604020202020204" pitchFamily="34" charset="0"/>
            </a:endParaRPr>
          </a:p>
        </p:txBody>
      </p:sp>
      <p:sp>
        <p:nvSpPr>
          <p:cNvPr id="2056" name="Rectangle 13"/>
          <p:cNvSpPr>
            <a:spLocks noChangeArrowheads="1"/>
          </p:cNvSpPr>
          <p:nvPr/>
        </p:nvSpPr>
        <p:spPr bwMode="auto">
          <a:xfrm>
            <a:off x="365146" y="6151700"/>
            <a:ext cx="6248400" cy="646325"/>
          </a:xfrm>
          <a:prstGeom prst="rect">
            <a:avLst/>
          </a:prstGeom>
          <a:noFill/>
          <a:ln w="9525">
            <a:noFill/>
            <a:miter lim="800000"/>
            <a:headEnd/>
            <a:tailEnd/>
          </a:ln>
        </p:spPr>
        <p:txBody>
          <a:bodyPr wrap="square" lIns="91434" tIns="45717" rIns="91434" bIns="45717">
            <a:spAutoFit/>
          </a:bodyPr>
          <a:lstStyle/>
          <a:p>
            <a:pPr algn="ctr"/>
            <a:r>
              <a:rPr lang="en-US" b="1" dirty="0">
                <a:solidFill>
                  <a:srgbClr val="0000FF"/>
                </a:solidFill>
              </a:rPr>
              <a:t>By: </a:t>
            </a:r>
            <a:r>
              <a:rPr lang="en-US" b="1" dirty="0" err="1" smtClean="0">
                <a:solidFill>
                  <a:srgbClr val="0000FF"/>
                </a:solidFill>
              </a:rPr>
              <a:t>Chheang</a:t>
            </a:r>
            <a:r>
              <a:rPr lang="en-US" b="1" dirty="0" smtClean="0">
                <a:solidFill>
                  <a:srgbClr val="0000FF"/>
                </a:solidFill>
              </a:rPr>
              <a:t> Dany</a:t>
            </a:r>
            <a:r>
              <a:rPr lang="en-US" b="1" dirty="0" smtClean="0">
                <a:solidFill>
                  <a:srgbClr val="0000FF"/>
                </a:solidFill>
              </a:rPr>
              <a:t>, </a:t>
            </a:r>
            <a:r>
              <a:rPr lang="en-US" b="1" dirty="0" smtClean="0">
                <a:solidFill>
                  <a:srgbClr val="0000FF"/>
                </a:solidFill>
              </a:rPr>
              <a:t>Say </a:t>
            </a:r>
            <a:r>
              <a:rPr lang="en-US" b="1" dirty="0" err="1" smtClean="0">
                <a:solidFill>
                  <a:srgbClr val="0000FF"/>
                </a:solidFill>
              </a:rPr>
              <a:t>Sinly</a:t>
            </a:r>
            <a:r>
              <a:rPr lang="en-US" b="1" dirty="0" smtClean="0">
                <a:solidFill>
                  <a:srgbClr val="0000FF"/>
                </a:solidFill>
              </a:rPr>
              <a:t>, </a:t>
            </a:r>
            <a:r>
              <a:rPr lang="en-US" b="1" dirty="0" err="1">
                <a:solidFill>
                  <a:srgbClr val="0000FF"/>
                </a:solidFill>
              </a:rPr>
              <a:t>Hort</a:t>
            </a:r>
            <a:r>
              <a:rPr lang="en-US" b="1" dirty="0">
                <a:solidFill>
                  <a:srgbClr val="0000FF"/>
                </a:solidFill>
              </a:rPr>
              <a:t> </a:t>
            </a:r>
            <a:r>
              <a:rPr lang="en-US" b="1" dirty="0" err="1" smtClean="0">
                <a:solidFill>
                  <a:srgbClr val="0000FF"/>
                </a:solidFill>
              </a:rPr>
              <a:t>Sothea</a:t>
            </a:r>
            <a:r>
              <a:rPr lang="en-US" b="1" dirty="0" smtClean="0">
                <a:solidFill>
                  <a:srgbClr val="0000FF"/>
                </a:solidFill>
              </a:rPr>
              <a:t>, </a:t>
            </a:r>
            <a:r>
              <a:rPr lang="en-US" b="1" dirty="0" smtClean="0">
                <a:solidFill>
                  <a:srgbClr val="0000FF"/>
                </a:solidFill>
              </a:rPr>
              <a:t>Pang </a:t>
            </a:r>
            <a:r>
              <a:rPr lang="en-US" b="1" dirty="0" err="1" smtClean="0">
                <a:solidFill>
                  <a:srgbClr val="0000FF"/>
                </a:solidFill>
              </a:rPr>
              <a:t>Phanit</a:t>
            </a:r>
            <a:r>
              <a:rPr lang="en-US" b="1" dirty="0" smtClean="0">
                <a:solidFill>
                  <a:srgbClr val="0000FF"/>
                </a:solidFill>
              </a:rPr>
              <a:t>, </a:t>
            </a:r>
            <a:r>
              <a:rPr lang="en-US" b="1" dirty="0" smtClean="0">
                <a:solidFill>
                  <a:srgbClr val="0000FF"/>
                </a:solidFill>
              </a:rPr>
              <a:t>Lao </a:t>
            </a:r>
            <a:r>
              <a:rPr lang="en-US" b="1" dirty="0" err="1" smtClean="0">
                <a:solidFill>
                  <a:srgbClr val="0000FF"/>
                </a:solidFill>
              </a:rPr>
              <a:t>Sethaphal</a:t>
            </a:r>
            <a:r>
              <a:rPr lang="en-US" b="1" dirty="0" smtClean="0">
                <a:solidFill>
                  <a:srgbClr val="0000FF"/>
                </a:solidFill>
              </a:rPr>
              <a:t> and </a:t>
            </a:r>
            <a:r>
              <a:rPr lang="en-US" b="1" dirty="0">
                <a:solidFill>
                  <a:srgbClr val="0000FF"/>
                </a:solidFill>
              </a:rPr>
              <a:t>You </a:t>
            </a:r>
            <a:r>
              <a:rPr lang="en-US" b="1" dirty="0" err="1" smtClean="0">
                <a:solidFill>
                  <a:srgbClr val="0000FF"/>
                </a:solidFill>
              </a:rPr>
              <a:t>Viy</a:t>
            </a:r>
            <a:endParaRPr lang="en-US" b="1" dirty="0">
              <a:solidFill>
                <a:srgbClr val="0000FF"/>
              </a:solidFill>
            </a:endParaRPr>
          </a:p>
        </p:txBody>
      </p:sp>
      <p:sp>
        <p:nvSpPr>
          <p:cNvPr id="2059" name="Rectangle 13"/>
          <p:cNvSpPr>
            <a:spLocks noChangeArrowheads="1"/>
          </p:cNvSpPr>
          <p:nvPr/>
        </p:nvSpPr>
        <p:spPr bwMode="auto">
          <a:xfrm>
            <a:off x="381000" y="5236911"/>
            <a:ext cx="6551002" cy="400103"/>
          </a:xfrm>
          <a:prstGeom prst="rect">
            <a:avLst/>
          </a:prstGeom>
          <a:noFill/>
          <a:ln w="9525">
            <a:noFill/>
            <a:miter lim="800000"/>
            <a:headEnd/>
            <a:tailEnd/>
          </a:ln>
        </p:spPr>
        <p:txBody>
          <a:bodyPr wrap="square" lIns="91434" tIns="45717" rIns="91434" bIns="45717">
            <a:spAutoFit/>
          </a:bodyPr>
          <a:lstStyle/>
          <a:p>
            <a:pPr algn="ctr"/>
            <a:r>
              <a:rPr lang="en-US" sz="2000" b="1" dirty="0" smtClean="0">
                <a:solidFill>
                  <a:srgbClr val="0000FF"/>
                </a:solidFill>
              </a:rPr>
              <a:t>Kuala Lumpur, Malaysia 5 </a:t>
            </a:r>
            <a:r>
              <a:rPr lang="en-US" sz="2000" b="1" dirty="0" smtClean="0">
                <a:solidFill>
                  <a:srgbClr val="0000FF"/>
                </a:solidFill>
              </a:rPr>
              <a:t>October 2022, </a:t>
            </a:r>
            <a:endParaRPr lang="en-US" sz="2000" b="1" dirty="0">
              <a:solidFill>
                <a:srgbClr val="0000FF"/>
              </a:solidFill>
            </a:endParaRPr>
          </a:p>
        </p:txBody>
      </p:sp>
      <p:pic>
        <p:nvPicPr>
          <p:cNvPr id="12" name="Picture 11">
            <a:extLst>
              <a:ext uri="{FF2B5EF4-FFF2-40B4-BE49-F238E27FC236}">
                <a16:creationId xmlns:a16="http://schemas.microsoft.com/office/drawing/2014/main" xmlns="" id="{D088F3C4-E49C-48FB-AC08-1A7E5F4D4188}"/>
              </a:ext>
            </a:extLst>
          </p:cNvPr>
          <p:cNvPicPr>
            <a:picLocks noChangeAspect="1"/>
          </p:cNvPicPr>
          <p:nvPr/>
        </p:nvPicPr>
        <p:blipFill>
          <a:blip r:embed="rId2"/>
          <a:stretch>
            <a:fillRect/>
          </a:stretch>
        </p:blipFill>
        <p:spPr>
          <a:xfrm>
            <a:off x="6712587" y="3622343"/>
            <a:ext cx="2366491" cy="3158622"/>
          </a:xfrm>
          <a:prstGeom prst="rect">
            <a:avLst/>
          </a:prstGeom>
        </p:spPr>
      </p:pic>
      <p:pic>
        <p:nvPicPr>
          <p:cNvPr id="13"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0735" y="166546"/>
            <a:ext cx="1559065" cy="89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Users\NEOU CHANNA\Desktop\EU-logo.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60772" y="157422"/>
            <a:ext cx="1377827" cy="92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Users\NEOU CHANNA\Desktop\CTSP.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88923" y="166546"/>
            <a:ext cx="802477" cy="90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19200" y="122422"/>
            <a:ext cx="914196" cy="98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728" t="6024" r="8516" b="9639"/>
          <a:stretch/>
        </p:blipFill>
        <p:spPr>
          <a:xfrm>
            <a:off x="5257800" y="1066799"/>
            <a:ext cx="3733800" cy="5445125"/>
          </a:xfrm>
        </p:spPr>
      </p:pic>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r>
              <a:rPr lang="en-US" sz="2400" b="1" dirty="0" smtClean="0">
                <a:solidFill>
                  <a:schemeClr val="bg1"/>
                </a:solidFill>
                <a:latin typeface="Arial" pitchFamily="34" charset="0"/>
                <a:ea typeface="ＭＳ Ｐゴシック" pitchFamily="34" charset="-128"/>
                <a:cs typeface="Arial" pitchFamily="34" charset="0"/>
              </a:rPr>
              <a:t>CITES </a:t>
            </a:r>
            <a:r>
              <a:rPr lang="en-US" sz="2400" b="1" dirty="0">
                <a:solidFill>
                  <a:schemeClr val="bg1"/>
                </a:solidFill>
                <a:latin typeface="Arial" pitchFamily="34" charset="0"/>
                <a:ea typeface="ＭＳ Ｐゴシック" pitchFamily="34" charset="-128"/>
                <a:cs typeface="Arial" pitchFamily="34" charset="0"/>
              </a:rPr>
              <a:t>Non-detriment Findings Report on </a:t>
            </a:r>
            <a:endParaRPr lang="en-US" sz="2400" b="1" dirty="0" smtClean="0">
              <a:solidFill>
                <a:schemeClr val="bg1"/>
              </a:solidFill>
              <a:latin typeface="Arial" pitchFamily="34" charset="0"/>
              <a:ea typeface="ＭＳ Ｐゴシック" pitchFamily="34" charset="-128"/>
              <a:cs typeface="Arial" pitchFamily="34" charset="0"/>
            </a:endParaRPr>
          </a:p>
          <a:p>
            <a:pPr algn="ctr">
              <a:defRPr/>
            </a:pPr>
            <a:r>
              <a:rPr lang="en-US" sz="2400" b="1" i="1" dirty="0" err="1" smtClean="0">
                <a:solidFill>
                  <a:schemeClr val="bg1"/>
                </a:solidFill>
                <a:latin typeface="Arial" pitchFamily="34" charset="0"/>
                <a:ea typeface="ＭＳ Ｐゴシック" pitchFamily="34" charset="-128"/>
                <a:cs typeface="Arial" pitchFamily="34" charset="0"/>
              </a:rPr>
              <a:t>Dalbergia</a:t>
            </a:r>
            <a:r>
              <a:rPr lang="en-US" sz="2400" b="1" i="1" dirty="0" smtClean="0">
                <a:solidFill>
                  <a:schemeClr val="bg1"/>
                </a:solidFill>
                <a:latin typeface="Arial" pitchFamily="34" charset="0"/>
                <a:ea typeface="ＭＳ Ｐゴシック" pitchFamily="34" charset="-128"/>
                <a:cs typeface="Arial" pitchFamily="34" charset="0"/>
              </a:rPr>
              <a:t> </a:t>
            </a:r>
            <a:r>
              <a:rPr lang="en-US" sz="2400" b="1" i="1" dirty="0" err="1">
                <a:solidFill>
                  <a:schemeClr val="bg1"/>
                </a:solidFill>
                <a:latin typeface="Arial" pitchFamily="34" charset="0"/>
                <a:ea typeface="ＭＳ Ｐゴシック" pitchFamily="34" charset="-128"/>
                <a:cs typeface="Arial" pitchFamily="34" charset="0"/>
              </a:rPr>
              <a:t>cochinchinensis</a:t>
            </a:r>
            <a:r>
              <a:rPr lang="en-US" sz="2400" b="1" dirty="0">
                <a:solidFill>
                  <a:schemeClr val="bg1"/>
                </a:solidFill>
                <a:latin typeface="Arial" pitchFamily="34" charset="0"/>
                <a:ea typeface="ＭＳ Ｐゴシック" pitchFamily="34" charset="-128"/>
                <a:cs typeface="Arial" pitchFamily="34" charset="0"/>
              </a:rPr>
              <a:t> and </a:t>
            </a:r>
            <a:r>
              <a:rPr lang="en-US" sz="2400" b="1" i="1" dirty="0" err="1">
                <a:solidFill>
                  <a:schemeClr val="bg1"/>
                </a:solidFill>
                <a:latin typeface="Arial" pitchFamily="34" charset="0"/>
                <a:ea typeface="ＭＳ Ｐゴシック" pitchFamily="34" charset="-128"/>
                <a:cs typeface="Arial" pitchFamily="34" charset="0"/>
              </a:rPr>
              <a:t>Dalbergia</a:t>
            </a:r>
            <a:r>
              <a:rPr lang="en-US" sz="2400" b="1" i="1" dirty="0">
                <a:solidFill>
                  <a:schemeClr val="bg1"/>
                </a:solidFill>
                <a:latin typeface="Arial" pitchFamily="34" charset="0"/>
                <a:ea typeface="ＭＳ Ｐゴシック" pitchFamily="34" charset="-128"/>
                <a:cs typeface="Arial" pitchFamily="34" charset="0"/>
              </a:rPr>
              <a:t> </a:t>
            </a:r>
            <a:r>
              <a:rPr lang="en-US" sz="2400" b="1" i="1" dirty="0" err="1">
                <a:solidFill>
                  <a:schemeClr val="bg1"/>
                </a:solidFill>
                <a:latin typeface="Arial" pitchFamily="34" charset="0"/>
                <a:ea typeface="ＭＳ Ｐゴシック" pitchFamily="34" charset="-128"/>
                <a:cs typeface="Arial" pitchFamily="34" charset="0"/>
              </a:rPr>
              <a:t>oliveri</a:t>
            </a:r>
            <a:r>
              <a:rPr lang="en-US" sz="2400" b="1" i="1" dirty="0">
                <a:solidFill>
                  <a:schemeClr val="bg1"/>
                </a:solidFill>
                <a:latin typeface="Arial" pitchFamily="34" charset="0"/>
                <a:ea typeface="ＭＳ Ｐゴシック" pitchFamily="34" charset="-128"/>
                <a:cs typeface="Arial" pitchFamily="34" charset="0"/>
              </a:rPr>
              <a:t> </a:t>
            </a:r>
            <a:endParaRPr lang="en-US" altLang="en-US" sz="2400" b="1" i="1" dirty="0">
              <a:solidFill>
                <a:schemeClr val="bg1"/>
              </a:solidFill>
              <a:latin typeface="Arial" pitchFamily="34" charset="0"/>
              <a:ea typeface="ＭＳ Ｐゴシック" pitchFamily="34" charset="-128"/>
              <a:cs typeface="Arial" pitchFamily="34" charset="0"/>
            </a:endParaRPr>
          </a:p>
        </p:txBody>
      </p:sp>
      <p:sp>
        <p:nvSpPr>
          <p:cNvPr id="6" name="Rectangle 5"/>
          <p:cNvSpPr/>
          <p:nvPr/>
        </p:nvSpPr>
        <p:spPr>
          <a:xfrm>
            <a:off x="55821" y="1066799"/>
            <a:ext cx="4990142" cy="2246769"/>
          </a:xfrm>
          <a:prstGeom prst="rect">
            <a:avLst/>
          </a:prstGeom>
        </p:spPr>
        <p:txBody>
          <a:bodyPr wrap="square">
            <a:spAutoFit/>
          </a:bodyPr>
          <a:lstStyle/>
          <a:p>
            <a:pPr algn="just"/>
            <a:r>
              <a:rPr lang="en-US" sz="2000" b="1" dirty="0">
                <a:solidFill>
                  <a:srgbClr val="0000FF"/>
                </a:solidFill>
                <a:latin typeface="Times New Roman" panose="02020603050405020304" pitchFamily="18" charset="0"/>
                <a:ea typeface="Times New Roman" panose="02020603050405020304" pitchFamily="18" charset="0"/>
              </a:rPr>
              <a:t>A report entitled “</a:t>
            </a:r>
            <a:r>
              <a:rPr lang="en-US" sz="2000" b="1" spc="40" dirty="0">
                <a:solidFill>
                  <a:srgbClr val="0000FF"/>
                </a:solidFill>
                <a:latin typeface="Times New Roman" panose="02020603050405020304" pitchFamily="18" charset="0"/>
                <a:ea typeface="Times New Roman" panose="02020603050405020304" pitchFamily="18" charset="0"/>
              </a:rPr>
              <a:t>CITES Non-detriment Findings Report on </a:t>
            </a:r>
            <a:r>
              <a:rPr lang="en-US" sz="2000" b="1" i="1" spc="40" dirty="0" err="1">
                <a:solidFill>
                  <a:srgbClr val="0000FF"/>
                </a:solidFill>
                <a:latin typeface="Times New Roman" panose="02020603050405020304" pitchFamily="18" charset="0"/>
                <a:ea typeface="Times New Roman" panose="02020603050405020304" pitchFamily="18" charset="0"/>
              </a:rPr>
              <a:t>Dalbergia</a:t>
            </a:r>
            <a:r>
              <a:rPr lang="en-US" sz="2000" b="1" i="1" spc="40" dirty="0">
                <a:solidFill>
                  <a:srgbClr val="0000FF"/>
                </a:solidFill>
                <a:latin typeface="Times New Roman" panose="02020603050405020304" pitchFamily="18" charset="0"/>
                <a:ea typeface="Times New Roman" panose="02020603050405020304" pitchFamily="18" charset="0"/>
              </a:rPr>
              <a:t> </a:t>
            </a:r>
            <a:r>
              <a:rPr lang="en-US" sz="2000" b="1" i="1" spc="40" dirty="0" err="1">
                <a:solidFill>
                  <a:srgbClr val="0000FF"/>
                </a:solidFill>
                <a:latin typeface="Times New Roman" panose="02020603050405020304" pitchFamily="18" charset="0"/>
                <a:ea typeface="Times New Roman" panose="02020603050405020304" pitchFamily="18" charset="0"/>
              </a:rPr>
              <a:t>cochinchinensis</a:t>
            </a:r>
            <a:r>
              <a:rPr lang="en-US" sz="2000" b="1" spc="40" dirty="0">
                <a:solidFill>
                  <a:srgbClr val="0000FF"/>
                </a:solidFill>
                <a:latin typeface="Times New Roman" panose="02020603050405020304" pitchFamily="18" charset="0"/>
                <a:ea typeface="Times New Roman" panose="02020603050405020304" pitchFamily="18" charset="0"/>
              </a:rPr>
              <a:t> and </a:t>
            </a:r>
            <a:r>
              <a:rPr lang="en-US" sz="2000" b="1" i="1" spc="40" dirty="0" err="1">
                <a:solidFill>
                  <a:srgbClr val="0000FF"/>
                </a:solidFill>
                <a:latin typeface="Times New Roman" panose="02020603050405020304" pitchFamily="18" charset="0"/>
                <a:ea typeface="Times New Roman" panose="02020603050405020304" pitchFamily="18" charset="0"/>
              </a:rPr>
              <a:t>Dalbergia</a:t>
            </a:r>
            <a:r>
              <a:rPr lang="en-US" sz="2000" b="1" i="1" spc="40" dirty="0">
                <a:solidFill>
                  <a:srgbClr val="0000FF"/>
                </a:solidFill>
                <a:latin typeface="Times New Roman" panose="02020603050405020304" pitchFamily="18" charset="0"/>
                <a:ea typeface="Times New Roman" panose="02020603050405020304" pitchFamily="18" charset="0"/>
              </a:rPr>
              <a:t> </a:t>
            </a:r>
            <a:r>
              <a:rPr lang="en-US" sz="2000" b="1" i="1" spc="40" dirty="0" err="1">
                <a:solidFill>
                  <a:srgbClr val="0000FF"/>
                </a:solidFill>
                <a:latin typeface="Times New Roman" panose="02020603050405020304" pitchFamily="18" charset="0"/>
                <a:ea typeface="Times New Roman" panose="02020603050405020304" pitchFamily="18" charset="0"/>
              </a:rPr>
              <a:t>oliveri</a:t>
            </a:r>
            <a:r>
              <a:rPr lang="en-US" sz="2000" b="1" spc="40" dirty="0">
                <a:solidFill>
                  <a:srgbClr val="0000FF"/>
                </a:solidFill>
                <a:latin typeface="Times New Roman" panose="02020603050405020304" pitchFamily="18" charset="0"/>
                <a:ea typeface="Times New Roman" panose="02020603050405020304" pitchFamily="18" charset="0"/>
              </a:rPr>
              <a:t> in the </a:t>
            </a:r>
            <a:r>
              <a:rPr lang="en-US" sz="2000" b="1" spc="40" dirty="0" err="1">
                <a:solidFill>
                  <a:srgbClr val="0000FF"/>
                </a:solidFill>
                <a:latin typeface="Times New Roman" panose="02020603050405020304" pitchFamily="18" charset="0"/>
                <a:ea typeface="Times New Roman" panose="02020603050405020304" pitchFamily="18" charset="0"/>
              </a:rPr>
              <a:t>Choam</a:t>
            </a:r>
            <a:r>
              <a:rPr lang="en-US" sz="2000" b="1" spc="40" dirty="0">
                <a:solidFill>
                  <a:srgbClr val="0000FF"/>
                </a:solidFill>
                <a:latin typeface="Times New Roman" panose="02020603050405020304" pitchFamily="18" charset="0"/>
                <a:ea typeface="Times New Roman" panose="02020603050405020304" pitchFamily="18" charset="0"/>
              </a:rPr>
              <a:t> </a:t>
            </a:r>
            <a:r>
              <a:rPr lang="en-US" sz="2000" b="1" spc="40" dirty="0" err="1">
                <a:solidFill>
                  <a:srgbClr val="0000FF"/>
                </a:solidFill>
                <a:latin typeface="Times New Roman" panose="02020603050405020304" pitchFamily="18" charset="0"/>
                <a:ea typeface="Times New Roman" panose="02020603050405020304" pitchFamily="18" charset="0"/>
              </a:rPr>
              <a:t>Ksant</a:t>
            </a:r>
            <a:r>
              <a:rPr lang="en-US" sz="2000" b="1" spc="40" dirty="0">
                <a:solidFill>
                  <a:srgbClr val="0000FF"/>
                </a:solidFill>
                <a:latin typeface="Times New Roman" panose="02020603050405020304" pitchFamily="18" charset="0"/>
                <a:ea typeface="Times New Roman" panose="02020603050405020304" pitchFamily="18" charset="0"/>
              </a:rPr>
              <a:t> District, </a:t>
            </a:r>
            <a:r>
              <a:rPr lang="en-US" sz="2000" b="1" spc="40" dirty="0" err="1">
                <a:solidFill>
                  <a:srgbClr val="0000FF"/>
                </a:solidFill>
                <a:latin typeface="Times New Roman" panose="02020603050405020304" pitchFamily="18" charset="0"/>
                <a:ea typeface="Times New Roman" panose="02020603050405020304" pitchFamily="18" charset="0"/>
              </a:rPr>
              <a:t>Preah</a:t>
            </a:r>
            <a:r>
              <a:rPr lang="en-US" sz="2000" b="1" spc="40" dirty="0">
                <a:solidFill>
                  <a:srgbClr val="0000FF"/>
                </a:solidFill>
                <a:latin typeface="Times New Roman" panose="02020603050405020304" pitchFamily="18" charset="0"/>
                <a:ea typeface="Times New Roman" panose="02020603050405020304" pitchFamily="18" charset="0"/>
              </a:rPr>
              <a:t> </a:t>
            </a:r>
            <a:r>
              <a:rPr lang="en-US" sz="2000" b="1" spc="40" dirty="0" err="1">
                <a:solidFill>
                  <a:srgbClr val="0000FF"/>
                </a:solidFill>
                <a:latin typeface="Times New Roman" panose="02020603050405020304" pitchFamily="18" charset="0"/>
                <a:ea typeface="Times New Roman" panose="02020603050405020304" pitchFamily="18" charset="0"/>
              </a:rPr>
              <a:t>Vihear</a:t>
            </a:r>
            <a:r>
              <a:rPr lang="en-US" sz="2000" b="1" spc="40" dirty="0">
                <a:solidFill>
                  <a:srgbClr val="0000FF"/>
                </a:solidFill>
                <a:latin typeface="Times New Roman" panose="02020603050405020304" pitchFamily="18" charset="0"/>
                <a:ea typeface="Times New Roman" panose="02020603050405020304" pitchFamily="18" charset="0"/>
              </a:rPr>
              <a:t> Province” submitted to the CITES Secretariat </a:t>
            </a:r>
            <a:r>
              <a:rPr lang="en-US" sz="2000" b="1" dirty="0">
                <a:solidFill>
                  <a:srgbClr val="0000FF"/>
                </a:solidFill>
                <a:latin typeface="Times New Roman" panose="02020603050405020304" pitchFamily="18" charset="0"/>
                <a:ea typeface="Times New Roman" panose="02020603050405020304" pitchFamily="18" charset="0"/>
              </a:rPr>
              <a:t>on 23 September 2021 and was uploaded to the </a:t>
            </a:r>
            <a:r>
              <a:rPr lang="en-US" sz="2000" b="1" dirty="0" err="1">
                <a:solidFill>
                  <a:srgbClr val="0000FF"/>
                </a:solidFill>
                <a:latin typeface="Times New Roman" panose="02020603050405020304" pitchFamily="18" charset="0"/>
                <a:ea typeface="Times New Roman" panose="02020603050405020304" pitchFamily="18" charset="0"/>
              </a:rPr>
              <a:t>CTSP</a:t>
            </a:r>
            <a:r>
              <a:rPr lang="en-US" sz="2000" b="1" dirty="0">
                <a:solidFill>
                  <a:srgbClr val="0000FF"/>
                </a:solidFill>
                <a:latin typeface="Times New Roman" panose="02020603050405020304" pitchFamily="18" charset="0"/>
                <a:ea typeface="Times New Roman" panose="02020603050405020304" pitchFamily="18" charset="0"/>
              </a:rPr>
              <a:t> website</a:t>
            </a:r>
            <a:endParaRPr lang="en-US" sz="2000" b="1" dirty="0">
              <a:solidFill>
                <a:srgbClr val="0000FF"/>
              </a:solidFill>
            </a:endParaRPr>
          </a:p>
        </p:txBody>
      </p:sp>
      <p:sp>
        <p:nvSpPr>
          <p:cNvPr id="7" name="Rectangle 6"/>
          <p:cNvSpPr/>
          <p:nvPr/>
        </p:nvSpPr>
        <p:spPr>
          <a:xfrm>
            <a:off x="53546" y="4343400"/>
            <a:ext cx="4990142" cy="1354217"/>
          </a:xfrm>
          <a:prstGeom prst="rect">
            <a:avLst/>
          </a:prstGeom>
        </p:spPr>
        <p:txBody>
          <a:bodyPr wrap="square">
            <a:spAutoFit/>
          </a:bodyPr>
          <a:lstStyle/>
          <a:p>
            <a:r>
              <a:rPr lang="en-US" sz="1600" dirty="0" smtClean="0"/>
              <a:t>Link: </a:t>
            </a:r>
            <a:r>
              <a:rPr lang="en-US" sz="1600" dirty="0">
                <a:hlinkClick r:id="rId3"/>
              </a:rPr>
              <a:t>https://cites-</a:t>
            </a:r>
            <a:r>
              <a:rPr lang="en-US" sz="1600" dirty="0" err="1">
                <a:hlinkClick r:id="rId3"/>
              </a:rPr>
              <a:t>tsp.org</a:t>
            </a:r>
            <a:r>
              <a:rPr lang="en-US" sz="1600" dirty="0">
                <a:hlinkClick r:id="rId3"/>
              </a:rPr>
              <a:t>/2021/10/05/cites-non-detriment-findings-report-on-dalbergia-cochinchinensis-and-dalbergia-oliveri-in-the-choam-ksant-district-preah-vihear-province</a:t>
            </a:r>
            <a:r>
              <a:rPr lang="en-US" sz="1600" dirty="0" smtClean="0">
                <a:hlinkClick r:id="rId3"/>
              </a:rPr>
              <a:t>/</a:t>
            </a:r>
            <a:endParaRPr lang="en-US" sz="1600" dirty="0"/>
          </a:p>
          <a:p>
            <a:endParaRPr lang="en-US" sz="1600" dirty="0"/>
          </a:p>
        </p:txBody>
      </p:sp>
    </p:spTree>
    <p:extLst>
      <p:ext uri="{BB962C8B-B14F-4D97-AF65-F5344CB8AC3E}">
        <p14:creationId xmlns:p14="http://schemas.microsoft.com/office/powerpoint/2010/main" val="161996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76" t="1266" b="3797"/>
          <a:stretch/>
        </p:blipFill>
        <p:spPr>
          <a:xfrm>
            <a:off x="4761517" y="990600"/>
            <a:ext cx="4267201" cy="5715000"/>
          </a:xfrm>
        </p:spPr>
      </p:pic>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b="1" dirty="0">
              <a:solidFill>
                <a:schemeClr val="bg1"/>
              </a:solidFill>
              <a:latin typeface="Arial" pitchFamily="34" charset="0"/>
              <a:ea typeface="ＭＳ Ｐゴシック" pitchFamily="34" charset="-128"/>
              <a:cs typeface="Arial" pitchFamily="34" charset="0"/>
            </a:endParaRPr>
          </a:p>
          <a:p>
            <a:pPr algn="ctr">
              <a:defRPr/>
            </a:pPr>
            <a:r>
              <a:rPr lang="en-US" sz="2400" b="1" dirty="0" smtClean="0">
                <a:solidFill>
                  <a:schemeClr val="bg1"/>
                </a:solidFill>
                <a:latin typeface="Arial" pitchFamily="34" charset="0"/>
                <a:ea typeface="ＭＳ Ｐゴシック" pitchFamily="34" charset="-128"/>
                <a:cs typeface="Arial" pitchFamily="34" charset="0"/>
              </a:rPr>
              <a:t>Guidelines </a:t>
            </a:r>
            <a:r>
              <a:rPr lang="en-US" sz="2400" b="1" dirty="0">
                <a:solidFill>
                  <a:schemeClr val="bg1"/>
                </a:solidFill>
                <a:latin typeface="Arial" pitchFamily="34" charset="0"/>
                <a:ea typeface="ＭＳ Ｐゴシック" pitchFamily="34" charset="-128"/>
                <a:cs typeface="Arial" pitchFamily="34" charset="0"/>
              </a:rPr>
              <a:t>on Private Forest Registration in </a:t>
            </a:r>
            <a:r>
              <a:rPr lang="en-US" sz="2400" b="1" dirty="0" smtClean="0">
                <a:solidFill>
                  <a:schemeClr val="bg1"/>
                </a:solidFill>
                <a:latin typeface="Arial" pitchFamily="34" charset="0"/>
                <a:ea typeface="ＭＳ Ｐゴシック" pitchFamily="34" charset="-128"/>
                <a:cs typeface="Arial" pitchFamily="34" charset="0"/>
              </a:rPr>
              <a:t>Cambodia</a:t>
            </a:r>
            <a:endParaRPr lang="pt-BR" sz="2400" b="1" dirty="0">
              <a:solidFill>
                <a:schemeClr val="bg1"/>
              </a:solidFill>
              <a:latin typeface="Arial" pitchFamily="34" charset="0"/>
              <a:ea typeface="ＭＳ Ｐゴシック" pitchFamily="34" charset="-128"/>
              <a:cs typeface="Arial" pitchFamily="34" charset="0"/>
            </a:endParaRPr>
          </a:p>
          <a:p>
            <a:pPr algn="ctr" eaLnBrk="1" hangingPunct="1"/>
            <a:endParaRPr lang="en-US" altLang="en-US" sz="1400" b="1" dirty="0">
              <a:solidFill>
                <a:schemeClr val="bg1"/>
              </a:solidFill>
              <a:latin typeface="Calibri" pitchFamily="34" charset="0"/>
            </a:endParaRPr>
          </a:p>
        </p:txBody>
      </p:sp>
      <p:sp>
        <p:nvSpPr>
          <p:cNvPr id="6" name="Rectangle 5"/>
          <p:cNvSpPr/>
          <p:nvPr/>
        </p:nvSpPr>
        <p:spPr>
          <a:xfrm>
            <a:off x="59582" y="1066800"/>
            <a:ext cx="4664818" cy="2215991"/>
          </a:xfrm>
          <a:prstGeom prst="rect">
            <a:avLst/>
          </a:prstGeom>
        </p:spPr>
        <p:txBody>
          <a:bodyPr wrap="square">
            <a:spAutoFit/>
          </a:bodyPr>
          <a:lstStyle/>
          <a:p>
            <a:pPr lvl="0" algn="just">
              <a:lnSpc>
                <a:spcPct val="115000"/>
              </a:lnSpc>
              <a:spcAft>
                <a:spcPts val="0"/>
              </a:spcAft>
              <a:tabLst>
                <a:tab pos="228600" algn="l"/>
              </a:tabLst>
            </a:pPr>
            <a:r>
              <a:rPr lang="en-US" sz="2000" b="1" dirty="0">
                <a:solidFill>
                  <a:srgbClr val="0000FF"/>
                </a:solidFill>
                <a:latin typeface="Times New Roman" panose="02020603050405020304" pitchFamily="18" charset="0"/>
                <a:ea typeface="Times New Roman" panose="02020603050405020304" pitchFamily="18" charset="0"/>
              </a:rPr>
              <a:t>A report on the “Guidelines on Private Forest Registration in Cambodia” (Khmer language with English Executive Summary submitted to the CITES Secretariat on 21 January 2022 and was uploaded to the </a:t>
            </a:r>
            <a:r>
              <a:rPr lang="en-US" sz="2000" b="1" dirty="0" err="1">
                <a:solidFill>
                  <a:srgbClr val="0000FF"/>
                </a:solidFill>
                <a:latin typeface="Times New Roman" panose="02020603050405020304" pitchFamily="18" charset="0"/>
                <a:ea typeface="Times New Roman" panose="02020603050405020304" pitchFamily="18" charset="0"/>
              </a:rPr>
              <a:t>CTSP</a:t>
            </a:r>
            <a:r>
              <a:rPr lang="en-US" sz="2000" b="1" dirty="0">
                <a:solidFill>
                  <a:srgbClr val="0000FF"/>
                </a:solidFill>
                <a:latin typeface="Times New Roman" panose="02020603050405020304" pitchFamily="18" charset="0"/>
                <a:ea typeface="Times New Roman" panose="02020603050405020304" pitchFamily="18" charset="0"/>
              </a:rPr>
              <a:t> website.</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75504" y="4038600"/>
            <a:ext cx="4572000" cy="584775"/>
          </a:xfrm>
          <a:prstGeom prst="rect">
            <a:avLst/>
          </a:prstGeom>
        </p:spPr>
        <p:txBody>
          <a:bodyPr>
            <a:spAutoFit/>
          </a:bodyPr>
          <a:lstStyle/>
          <a:p>
            <a:r>
              <a:rPr lang="en-US" sz="1600" dirty="0" smtClean="0"/>
              <a:t>Link: </a:t>
            </a:r>
            <a:r>
              <a:rPr lang="en-US" sz="1600" dirty="0">
                <a:hlinkClick r:id="rId3"/>
              </a:rPr>
              <a:t>https://cites-tsp.org/2022/01/24/guidelines-on-private-forest-registration-in-cambodia</a:t>
            </a:r>
            <a:r>
              <a:rPr lang="en-US" sz="1600" dirty="0" smtClean="0">
                <a:hlinkClick r:id="rId3"/>
              </a:rPr>
              <a:t>/</a:t>
            </a:r>
            <a:endParaRPr lang="en-US" sz="1600" dirty="0"/>
          </a:p>
        </p:txBody>
      </p:sp>
    </p:spTree>
    <p:extLst>
      <p:ext uri="{BB962C8B-B14F-4D97-AF65-F5344CB8AC3E}">
        <p14:creationId xmlns:p14="http://schemas.microsoft.com/office/powerpoint/2010/main" val="4134725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75430" y="685800"/>
            <a:ext cx="4668570" cy="6041679"/>
          </a:xfrm>
        </p:spPr>
      </p:pic>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sz="1600" b="1" dirty="0">
              <a:solidFill>
                <a:schemeClr val="bg1"/>
              </a:solidFill>
              <a:latin typeface="Arial" pitchFamily="34" charset="0"/>
              <a:ea typeface="ＭＳ Ｐゴシック" pitchFamily="34" charset="-128"/>
              <a:cs typeface="Arial" pitchFamily="34" charset="0"/>
            </a:endParaRPr>
          </a:p>
          <a:p>
            <a:pPr algn="ctr">
              <a:defRPr/>
            </a:pPr>
            <a:r>
              <a:rPr lang="en-US" sz="2000" b="1" dirty="0" smtClean="0">
                <a:solidFill>
                  <a:schemeClr val="bg1"/>
                </a:solidFill>
                <a:latin typeface="Arial" pitchFamily="34" charset="0"/>
                <a:ea typeface="ＭＳ Ｐゴシック" pitchFamily="34" charset="-128"/>
                <a:cs typeface="Arial" pitchFamily="34" charset="0"/>
              </a:rPr>
              <a:t>Report </a:t>
            </a:r>
            <a:r>
              <a:rPr lang="en-US" sz="2000" b="1" dirty="0">
                <a:solidFill>
                  <a:schemeClr val="bg1"/>
                </a:solidFill>
                <a:latin typeface="Arial" pitchFamily="34" charset="0"/>
                <a:ea typeface="ＭＳ Ｐゴシック" pitchFamily="34" charset="-128"/>
                <a:cs typeface="Arial" pitchFamily="34" charset="0"/>
              </a:rPr>
              <a:t>on National Extension and Consultation Workshop on Rules and Guidelines for Private Forest Plantation Registration in Cambodia</a:t>
            </a:r>
            <a:endParaRPr lang="pt-BR" sz="2000" b="1" dirty="0">
              <a:solidFill>
                <a:schemeClr val="bg1"/>
              </a:solidFill>
              <a:latin typeface="Arial" pitchFamily="34" charset="0"/>
              <a:ea typeface="ＭＳ Ｐゴシック" pitchFamily="34" charset="-128"/>
              <a:cs typeface="Arial" pitchFamily="34" charset="0"/>
            </a:endParaRPr>
          </a:p>
          <a:p>
            <a:pPr algn="ctr" eaLnBrk="1" hangingPunct="1"/>
            <a:endParaRPr lang="en-US" altLang="en-US" sz="1200" b="1" dirty="0">
              <a:solidFill>
                <a:schemeClr val="bg1"/>
              </a:solidFill>
              <a:latin typeface="Calibri" pitchFamily="34" charset="0"/>
            </a:endParaRPr>
          </a:p>
        </p:txBody>
      </p:sp>
      <p:sp>
        <p:nvSpPr>
          <p:cNvPr id="7" name="Rectangle 6"/>
          <p:cNvSpPr/>
          <p:nvPr/>
        </p:nvSpPr>
        <p:spPr>
          <a:xfrm>
            <a:off x="304800" y="1066800"/>
            <a:ext cx="4419600" cy="2554545"/>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A “Report on National Extension and Consultation Workshop on Rules and Guidelines for Private Forest Plantation Registration in Cambodia, 26-27 November 2021, Phnom Penh, Cambodia” submitted to the CITES Secretariat on 1 October 2021 and was uploaded to the </a:t>
            </a:r>
            <a:r>
              <a:rPr lang="en-US" sz="2000" dirty="0" err="1">
                <a:latin typeface="Times New Roman" panose="02020603050405020304" pitchFamily="18" charset="0"/>
                <a:ea typeface="Times New Roman" panose="02020603050405020304" pitchFamily="18" charset="0"/>
              </a:rPr>
              <a:t>CTSP</a:t>
            </a:r>
            <a:r>
              <a:rPr lang="en-US" sz="2000" dirty="0">
                <a:latin typeface="Times New Roman" panose="02020603050405020304" pitchFamily="18" charset="0"/>
                <a:ea typeface="Times New Roman" panose="02020603050405020304" pitchFamily="18" charset="0"/>
              </a:rPr>
              <a:t> website</a:t>
            </a:r>
            <a:endParaRPr lang="en-US" sz="2000" dirty="0"/>
          </a:p>
        </p:txBody>
      </p:sp>
      <p:sp>
        <p:nvSpPr>
          <p:cNvPr id="8" name="Rectangle 7"/>
          <p:cNvSpPr/>
          <p:nvPr/>
        </p:nvSpPr>
        <p:spPr>
          <a:xfrm>
            <a:off x="314739" y="4191000"/>
            <a:ext cx="4485861" cy="2031325"/>
          </a:xfrm>
          <a:prstGeom prst="rect">
            <a:avLst/>
          </a:prstGeom>
        </p:spPr>
        <p:txBody>
          <a:bodyPr wrap="square">
            <a:spAutoFit/>
          </a:bodyPr>
          <a:lstStyle/>
          <a:p>
            <a:r>
              <a:rPr lang="en-US" dirty="0" smtClean="0"/>
              <a:t>Link: </a:t>
            </a:r>
            <a:r>
              <a:rPr lang="en-US" dirty="0">
                <a:hlinkClick r:id="rId3"/>
              </a:rPr>
              <a:t>https://cites-</a:t>
            </a:r>
            <a:r>
              <a:rPr lang="en-US" dirty="0" err="1">
                <a:hlinkClick r:id="rId3"/>
              </a:rPr>
              <a:t>tsp.org</a:t>
            </a:r>
            <a:r>
              <a:rPr lang="en-US" dirty="0">
                <a:hlinkClick r:id="rId3"/>
              </a:rPr>
              <a:t>/2021/10/05/report-on-national-extension-and-consultation-workshop-on-rules-and-guidelines-for-private-forest-plantation-registration-in-cambodia</a:t>
            </a:r>
            <a:r>
              <a:rPr lang="en-US" dirty="0" smtClean="0">
                <a:hlinkClick r:id="rId3"/>
              </a:rPr>
              <a:t>/</a:t>
            </a:r>
            <a:endParaRPr lang="en-US" dirty="0" smtClean="0"/>
          </a:p>
          <a:p>
            <a:endParaRPr lang="en-US" dirty="0"/>
          </a:p>
          <a:p>
            <a:endParaRPr lang="en-US" dirty="0"/>
          </a:p>
        </p:txBody>
      </p:sp>
    </p:spTree>
    <p:extLst>
      <p:ext uri="{BB962C8B-B14F-4D97-AF65-F5344CB8AC3E}">
        <p14:creationId xmlns:p14="http://schemas.microsoft.com/office/powerpoint/2010/main" val="4149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9479" t="5001" r="6466" b="13750"/>
          <a:stretch/>
        </p:blipFill>
        <p:spPr>
          <a:xfrm>
            <a:off x="4991669" y="1354395"/>
            <a:ext cx="4114800" cy="5143500"/>
          </a:xfrm>
        </p:spPr>
      </p:pic>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b="1" dirty="0">
              <a:solidFill>
                <a:schemeClr val="bg1"/>
              </a:solidFill>
              <a:latin typeface="Arial" pitchFamily="34" charset="0"/>
              <a:ea typeface="ＭＳ Ｐゴシック" pitchFamily="34" charset="-128"/>
              <a:cs typeface="Arial" pitchFamily="34" charset="0"/>
            </a:endParaRPr>
          </a:p>
          <a:p>
            <a:pPr algn="ctr">
              <a:defRPr/>
            </a:pPr>
            <a:r>
              <a:rPr lang="en-US" sz="2400" b="1" dirty="0" smtClean="0">
                <a:solidFill>
                  <a:schemeClr val="bg1"/>
                </a:solidFill>
                <a:latin typeface="Arial" pitchFamily="34" charset="0"/>
                <a:ea typeface="ＭＳ Ｐゴシック" pitchFamily="34" charset="-128"/>
                <a:cs typeface="Arial" pitchFamily="34" charset="0"/>
              </a:rPr>
              <a:t>Report </a:t>
            </a:r>
            <a:r>
              <a:rPr lang="en-US" sz="2400" b="1" dirty="0">
                <a:solidFill>
                  <a:schemeClr val="bg1"/>
                </a:solidFill>
                <a:latin typeface="Arial" pitchFamily="34" charset="0"/>
                <a:ea typeface="ＭＳ Ｐゴシック" pitchFamily="34" charset="-128"/>
                <a:cs typeface="Arial" pitchFamily="34" charset="0"/>
              </a:rPr>
              <a:t>on the Virtual Training Workshop on the CITES Non-detriment Findings on </a:t>
            </a:r>
            <a:r>
              <a:rPr lang="en-US" sz="2400" b="1" i="1" dirty="0">
                <a:solidFill>
                  <a:schemeClr val="bg1"/>
                </a:solidFill>
                <a:latin typeface="Arial" pitchFamily="34" charset="0"/>
                <a:ea typeface="ＭＳ Ｐゴシック" pitchFamily="34" charset="-128"/>
                <a:cs typeface="Arial" pitchFamily="34" charset="0"/>
              </a:rPr>
              <a:t>D. </a:t>
            </a:r>
            <a:r>
              <a:rPr lang="en-US" sz="2400" b="1" i="1" dirty="0" err="1">
                <a:solidFill>
                  <a:schemeClr val="bg1"/>
                </a:solidFill>
                <a:latin typeface="Arial" pitchFamily="34" charset="0"/>
                <a:ea typeface="ＭＳ Ｐゴシック" pitchFamily="34" charset="-128"/>
                <a:cs typeface="Arial" pitchFamily="34" charset="0"/>
              </a:rPr>
              <a:t>cochinchinensis</a:t>
            </a:r>
            <a:r>
              <a:rPr lang="en-US" sz="2400" b="1" dirty="0">
                <a:solidFill>
                  <a:schemeClr val="bg1"/>
                </a:solidFill>
                <a:latin typeface="Arial" pitchFamily="34" charset="0"/>
                <a:ea typeface="ＭＳ Ｐゴシック" pitchFamily="34" charset="-128"/>
                <a:cs typeface="Arial" pitchFamily="34" charset="0"/>
              </a:rPr>
              <a:t> and </a:t>
            </a:r>
            <a:r>
              <a:rPr lang="en-US" sz="2400" b="1" i="1" dirty="0">
                <a:solidFill>
                  <a:schemeClr val="bg1"/>
                </a:solidFill>
                <a:latin typeface="Arial" pitchFamily="34" charset="0"/>
                <a:ea typeface="ＭＳ Ｐゴシック" pitchFamily="34" charset="-128"/>
                <a:cs typeface="Arial" pitchFamily="34" charset="0"/>
              </a:rPr>
              <a:t>D. </a:t>
            </a:r>
            <a:r>
              <a:rPr lang="en-US" sz="2400" b="1" i="1" dirty="0" err="1">
                <a:solidFill>
                  <a:schemeClr val="bg1"/>
                </a:solidFill>
                <a:latin typeface="Arial" pitchFamily="34" charset="0"/>
                <a:ea typeface="ＭＳ Ｐゴシック" pitchFamily="34" charset="-128"/>
                <a:cs typeface="Arial" pitchFamily="34" charset="0"/>
              </a:rPr>
              <a:t>oliveri</a:t>
            </a:r>
            <a:endParaRPr lang="pt-BR" sz="2400" b="1" i="1" dirty="0">
              <a:solidFill>
                <a:schemeClr val="bg1"/>
              </a:solidFill>
              <a:latin typeface="Arial" pitchFamily="34" charset="0"/>
              <a:ea typeface="ＭＳ Ｐゴシック" pitchFamily="34" charset="-128"/>
              <a:cs typeface="Arial" pitchFamily="34" charset="0"/>
            </a:endParaRPr>
          </a:p>
          <a:p>
            <a:pPr algn="ctr" eaLnBrk="1" hangingPunct="1"/>
            <a:endParaRPr lang="en-US" altLang="en-US" sz="1400" b="1" dirty="0">
              <a:solidFill>
                <a:schemeClr val="bg1"/>
              </a:solidFill>
              <a:latin typeface="Calibri" pitchFamily="34" charset="0"/>
            </a:endParaRPr>
          </a:p>
        </p:txBody>
      </p:sp>
      <p:sp>
        <p:nvSpPr>
          <p:cNvPr id="6" name="Rectangle 5"/>
          <p:cNvSpPr/>
          <p:nvPr/>
        </p:nvSpPr>
        <p:spPr>
          <a:xfrm>
            <a:off x="76199" y="914400"/>
            <a:ext cx="4915469" cy="2554545"/>
          </a:xfrm>
          <a:prstGeom prst="rect">
            <a:avLst/>
          </a:prstGeom>
        </p:spPr>
        <p:txBody>
          <a:bodyPr wrap="square">
            <a:spAutoFit/>
          </a:bodyPr>
          <a:lstStyle/>
          <a:p>
            <a:pPr algn="just"/>
            <a:r>
              <a:rPr lang="en-US" sz="2000" b="1" dirty="0">
                <a:latin typeface="Times New Roman" panose="02020603050405020304" pitchFamily="18" charset="0"/>
                <a:ea typeface="Times New Roman" panose="02020603050405020304" pitchFamily="18" charset="0"/>
              </a:rPr>
              <a:t>A “Report on the Virtual Training Workshop on the CITES Non-detriment Findings on </a:t>
            </a:r>
            <a:r>
              <a:rPr lang="en-US" sz="2000" b="1" i="1" dirty="0">
                <a:latin typeface="Times New Roman" panose="02020603050405020304" pitchFamily="18" charset="0"/>
                <a:ea typeface="Times New Roman" panose="02020603050405020304" pitchFamily="18" charset="0"/>
              </a:rPr>
              <a:t>D. </a:t>
            </a:r>
            <a:r>
              <a:rPr lang="en-US" sz="2000" b="1" i="1" dirty="0" err="1">
                <a:latin typeface="Times New Roman" panose="02020603050405020304" pitchFamily="18" charset="0"/>
                <a:ea typeface="Times New Roman" panose="02020603050405020304" pitchFamily="18" charset="0"/>
              </a:rPr>
              <a:t>cochinchinensis</a:t>
            </a:r>
            <a:r>
              <a:rPr lang="en-US" sz="2000" b="1" dirty="0">
                <a:latin typeface="Times New Roman" panose="02020603050405020304" pitchFamily="18" charset="0"/>
                <a:ea typeface="Times New Roman" panose="02020603050405020304" pitchFamily="18" charset="0"/>
              </a:rPr>
              <a:t> and </a:t>
            </a:r>
            <a:r>
              <a:rPr lang="en-US" sz="2000" b="1" i="1" dirty="0">
                <a:latin typeface="Times New Roman" panose="02020603050405020304" pitchFamily="18" charset="0"/>
                <a:ea typeface="Times New Roman" panose="02020603050405020304" pitchFamily="18" charset="0"/>
              </a:rPr>
              <a:t>D. </a:t>
            </a:r>
            <a:r>
              <a:rPr lang="en-US" sz="2000" b="1" i="1" dirty="0" err="1">
                <a:latin typeface="Times New Roman" panose="02020603050405020304" pitchFamily="18" charset="0"/>
                <a:ea typeface="Times New Roman" panose="02020603050405020304" pitchFamily="18" charset="0"/>
              </a:rPr>
              <a:t>oliveri</a:t>
            </a:r>
            <a:r>
              <a:rPr lang="en-US" sz="2000" b="1" dirty="0">
                <a:latin typeface="Times New Roman" panose="02020603050405020304" pitchFamily="18" charset="0"/>
                <a:ea typeface="Times New Roman" panose="02020603050405020304" pitchFamily="18" charset="0"/>
              </a:rPr>
              <a:t> and the Economic Analysis and Comparative Advantage of Plantations of </a:t>
            </a:r>
            <a:r>
              <a:rPr lang="en-US" sz="2000" b="1" i="1" dirty="0">
                <a:latin typeface="Times New Roman" panose="02020603050405020304" pitchFamily="18" charset="0"/>
                <a:ea typeface="Times New Roman" panose="02020603050405020304" pitchFamily="18" charset="0"/>
              </a:rPr>
              <a:t>D. </a:t>
            </a:r>
            <a:r>
              <a:rPr lang="en-US" sz="2000" b="1" i="1" dirty="0" err="1">
                <a:latin typeface="Times New Roman" panose="02020603050405020304" pitchFamily="18" charset="0"/>
                <a:ea typeface="Times New Roman" panose="02020603050405020304" pitchFamily="18" charset="0"/>
              </a:rPr>
              <a:t>cochinchinensis</a:t>
            </a:r>
            <a:r>
              <a:rPr lang="en-US" sz="2000" b="1" dirty="0">
                <a:latin typeface="Times New Roman" panose="02020603050405020304" pitchFamily="18" charset="0"/>
                <a:ea typeface="Times New Roman" panose="02020603050405020304" pitchFamily="18" charset="0"/>
              </a:rPr>
              <a:t>” submitted to the CITES Secretariat on 5 April 2022 and was uploaded to the </a:t>
            </a:r>
            <a:r>
              <a:rPr lang="en-US" sz="2000" b="1" dirty="0" err="1">
                <a:latin typeface="Times New Roman" panose="02020603050405020304" pitchFamily="18" charset="0"/>
                <a:ea typeface="Times New Roman" panose="02020603050405020304" pitchFamily="18" charset="0"/>
              </a:rPr>
              <a:t>CTSP</a:t>
            </a:r>
            <a:r>
              <a:rPr lang="en-US" sz="2000" b="1" dirty="0">
                <a:latin typeface="Times New Roman" panose="02020603050405020304" pitchFamily="18" charset="0"/>
                <a:ea typeface="Times New Roman" panose="02020603050405020304" pitchFamily="18" charset="0"/>
              </a:rPr>
              <a:t> website</a:t>
            </a:r>
            <a:endParaRPr lang="en-US" sz="2000" b="1" dirty="0"/>
          </a:p>
        </p:txBody>
      </p:sp>
      <p:sp>
        <p:nvSpPr>
          <p:cNvPr id="7" name="Rectangle 6"/>
          <p:cNvSpPr/>
          <p:nvPr/>
        </p:nvSpPr>
        <p:spPr>
          <a:xfrm>
            <a:off x="76199" y="4099411"/>
            <a:ext cx="4915469" cy="1323439"/>
          </a:xfrm>
          <a:prstGeom prst="rect">
            <a:avLst/>
          </a:prstGeom>
        </p:spPr>
        <p:txBody>
          <a:bodyPr wrap="square">
            <a:spAutoFit/>
          </a:bodyPr>
          <a:lstStyle/>
          <a:p>
            <a:r>
              <a:rPr lang="en-US" sz="1600" dirty="0" smtClean="0"/>
              <a:t>Link: </a:t>
            </a:r>
            <a:r>
              <a:rPr lang="en-US" sz="1600" dirty="0">
                <a:hlinkClick r:id="rId3"/>
              </a:rPr>
              <a:t>https://cites-tsp.org/2022/04/05/report-on-the-virtual-training-workshop-on-the-cites-non-detriment-findings-report-on-d-cochinchinensis-and-d-oliveri-and-the-economic-analysis-and-comparative-advantage-of-plantations-of-d-cochinc</a:t>
            </a:r>
            <a:r>
              <a:rPr lang="en-US" sz="1600" dirty="0" smtClean="0">
                <a:hlinkClick r:id="rId3"/>
              </a:rPr>
              <a:t>/</a:t>
            </a:r>
            <a:endParaRPr lang="en-US" sz="1600" dirty="0" smtClean="0"/>
          </a:p>
        </p:txBody>
      </p:sp>
    </p:spTree>
    <p:extLst>
      <p:ext uri="{BB962C8B-B14F-4D97-AF65-F5344CB8AC3E}">
        <p14:creationId xmlns:p14="http://schemas.microsoft.com/office/powerpoint/2010/main" val="2452085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3114" t="6336" r="9836" b="18901"/>
          <a:stretch/>
        </p:blipFill>
        <p:spPr>
          <a:xfrm>
            <a:off x="5410200" y="1295400"/>
            <a:ext cx="3581400" cy="4495801"/>
          </a:xfrm>
        </p:spPr>
      </p:pic>
      <p:sp>
        <p:nvSpPr>
          <p:cNvPr id="4" name="Title 1"/>
          <p:cNvSpPr txBox="1">
            <a:spLocks/>
          </p:cNvSpPr>
          <p:nvPr/>
        </p:nvSpPr>
        <p:spPr bwMode="auto">
          <a:xfrm>
            <a:off x="0" y="0"/>
            <a:ext cx="9144000" cy="990599"/>
          </a:xfrm>
          <a:prstGeom prst="rect">
            <a:avLst/>
          </a:prstGeom>
          <a:solidFill>
            <a:srgbClr val="00B050"/>
          </a:solidFill>
          <a:ln w="9525">
            <a:noFill/>
            <a:miter lim="800000"/>
            <a:headEnd/>
            <a:tailEnd/>
          </a:ln>
        </p:spPr>
        <p:txBody>
          <a:bodyPr anchor="ctr"/>
          <a:lstStyle/>
          <a:p>
            <a:pPr algn="ctr">
              <a:defRPr/>
            </a:pPr>
            <a:r>
              <a:rPr lang="pt-BR" sz="2000" b="1" dirty="0" smtClean="0">
                <a:solidFill>
                  <a:schemeClr val="bg1"/>
                </a:solidFill>
                <a:latin typeface="Arial" pitchFamily="34" charset="0"/>
                <a:ea typeface="ＭＳ Ｐゴシック" pitchFamily="34" charset="-128"/>
                <a:cs typeface="Arial" pitchFamily="34" charset="0"/>
              </a:rPr>
              <a:t>Guidelines </a:t>
            </a:r>
            <a:r>
              <a:rPr lang="pt-BR" sz="2000" b="1" dirty="0">
                <a:solidFill>
                  <a:schemeClr val="bg1"/>
                </a:solidFill>
                <a:latin typeface="Arial" pitchFamily="34" charset="0"/>
                <a:ea typeface="ＭＳ Ｐゴシック" pitchFamily="34" charset="-128"/>
                <a:cs typeface="Arial" pitchFamily="34" charset="0"/>
              </a:rPr>
              <a:t>and Incentives to Encourage the Establishment of Private Plantations of </a:t>
            </a:r>
            <a:r>
              <a:rPr lang="pt-BR" sz="2000" b="1" i="1" dirty="0">
                <a:solidFill>
                  <a:schemeClr val="bg1"/>
                </a:solidFill>
                <a:latin typeface="Arial" pitchFamily="34" charset="0"/>
                <a:ea typeface="ＭＳ Ｐゴシック" pitchFamily="34" charset="-128"/>
                <a:cs typeface="Arial" pitchFamily="34" charset="0"/>
              </a:rPr>
              <a:t>Dalbergia cochinchinensis</a:t>
            </a:r>
            <a:r>
              <a:rPr lang="pt-BR" sz="2000" b="1" dirty="0">
                <a:solidFill>
                  <a:schemeClr val="bg1"/>
                </a:solidFill>
                <a:latin typeface="Arial" pitchFamily="34" charset="0"/>
                <a:ea typeface="ＭＳ Ｐゴシック" pitchFamily="34" charset="-128"/>
                <a:cs typeface="Arial" pitchFamily="34" charset="0"/>
              </a:rPr>
              <a:t> and </a:t>
            </a:r>
            <a:r>
              <a:rPr lang="pt-BR" sz="2000" b="1" i="1" dirty="0">
                <a:solidFill>
                  <a:schemeClr val="bg1"/>
                </a:solidFill>
                <a:latin typeface="Arial" pitchFamily="34" charset="0"/>
                <a:ea typeface="ＭＳ Ｐゴシック" pitchFamily="34" charset="-128"/>
                <a:cs typeface="Arial" pitchFamily="34" charset="0"/>
              </a:rPr>
              <a:t>Dalbergia oliveri</a:t>
            </a:r>
            <a:r>
              <a:rPr lang="pt-BR" sz="2000" b="1" dirty="0">
                <a:solidFill>
                  <a:schemeClr val="bg1"/>
                </a:solidFill>
                <a:latin typeface="Arial" pitchFamily="34" charset="0"/>
                <a:ea typeface="ＭＳ Ｐゴシック" pitchFamily="34" charset="-128"/>
                <a:cs typeface="Arial" pitchFamily="34" charset="0"/>
              </a:rPr>
              <a:t> in Cambodia</a:t>
            </a:r>
            <a:endParaRPr lang="en-US" altLang="en-US" sz="2000" b="1" dirty="0">
              <a:solidFill>
                <a:schemeClr val="bg1"/>
              </a:solidFill>
              <a:latin typeface="Arial" pitchFamily="34" charset="0"/>
              <a:ea typeface="ＭＳ Ｐゴシック" pitchFamily="34" charset="-128"/>
              <a:cs typeface="Arial" pitchFamily="34" charset="0"/>
            </a:endParaRPr>
          </a:p>
        </p:txBody>
      </p:sp>
      <p:sp>
        <p:nvSpPr>
          <p:cNvPr id="6" name="Rectangle 5"/>
          <p:cNvSpPr/>
          <p:nvPr/>
        </p:nvSpPr>
        <p:spPr>
          <a:xfrm>
            <a:off x="114300" y="3830120"/>
            <a:ext cx="5067300" cy="1354217"/>
          </a:xfrm>
          <a:prstGeom prst="rect">
            <a:avLst/>
          </a:prstGeom>
        </p:spPr>
        <p:txBody>
          <a:bodyPr wrap="square">
            <a:spAutoFit/>
          </a:bodyPr>
          <a:lstStyle/>
          <a:p>
            <a:r>
              <a:rPr lang="en-US" sz="1600" dirty="0" smtClean="0"/>
              <a:t>Link: </a:t>
            </a:r>
            <a:r>
              <a:rPr lang="en-US" sz="1600" dirty="0">
                <a:hlinkClick r:id="rId3"/>
              </a:rPr>
              <a:t>https://cites-</a:t>
            </a:r>
            <a:r>
              <a:rPr lang="en-US" sz="1600" dirty="0" err="1">
                <a:hlinkClick r:id="rId3"/>
              </a:rPr>
              <a:t>tsp.org</a:t>
            </a:r>
            <a:r>
              <a:rPr lang="en-US" sz="1600" dirty="0">
                <a:hlinkClick r:id="rId3"/>
              </a:rPr>
              <a:t>/</a:t>
            </a:r>
            <a:r>
              <a:rPr lang="en-US" sz="1600" dirty="0" err="1">
                <a:hlinkClick r:id="rId3"/>
              </a:rPr>
              <a:t>wp</a:t>
            </a:r>
            <a:r>
              <a:rPr lang="en-US" sz="1600" dirty="0">
                <a:hlinkClick r:id="rId3"/>
              </a:rPr>
              <a:t>-content/uploads/2022/06/KH-Guidelines-and-Incentives-for-Dalbergia-cochinchinensis-and-D.-</a:t>
            </a:r>
            <a:r>
              <a:rPr lang="en-US" sz="1600" dirty="0" smtClean="0">
                <a:hlinkClick r:id="rId3"/>
              </a:rPr>
              <a:t>oliveri-Estabishment_compressed.pdf</a:t>
            </a:r>
            <a:endParaRPr lang="en-US" sz="1600" dirty="0" smtClean="0"/>
          </a:p>
          <a:p>
            <a:endParaRPr lang="en-US" sz="1600" dirty="0"/>
          </a:p>
        </p:txBody>
      </p:sp>
      <p:sp>
        <p:nvSpPr>
          <p:cNvPr id="7" name="Rectangle 6"/>
          <p:cNvSpPr/>
          <p:nvPr/>
        </p:nvSpPr>
        <p:spPr>
          <a:xfrm>
            <a:off x="114300" y="1221474"/>
            <a:ext cx="4914900" cy="2246769"/>
          </a:xfrm>
          <a:prstGeom prst="rect">
            <a:avLst/>
          </a:prstGeom>
        </p:spPr>
        <p:txBody>
          <a:bodyPr wrap="square">
            <a:spAutoFit/>
          </a:bodyPr>
          <a:lstStyle/>
          <a:p>
            <a:r>
              <a:rPr lang="pt-BR" sz="2000" b="1" dirty="0">
                <a:latin typeface="Times New Roman" panose="02020603050405020304" pitchFamily="18" charset="0"/>
                <a:ea typeface="Times New Roman" panose="02020603050405020304" pitchFamily="18" charset="0"/>
              </a:rPr>
              <a:t>A report on the “Guidelines and Incentives to Encourage the Establishment of Private Plantations of </a:t>
            </a:r>
            <a:r>
              <a:rPr lang="pt-BR" sz="2000" b="1" i="1" dirty="0">
                <a:latin typeface="Times New Roman" panose="02020603050405020304" pitchFamily="18" charset="0"/>
                <a:ea typeface="Times New Roman" panose="02020603050405020304" pitchFamily="18" charset="0"/>
              </a:rPr>
              <a:t>Dalbergia cochinchinensis</a:t>
            </a:r>
            <a:r>
              <a:rPr lang="pt-BR" sz="2000" b="1" dirty="0">
                <a:latin typeface="Times New Roman" panose="02020603050405020304" pitchFamily="18" charset="0"/>
                <a:ea typeface="Times New Roman" panose="02020603050405020304" pitchFamily="18" charset="0"/>
              </a:rPr>
              <a:t> and </a:t>
            </a:r>
            <a:r>
              <a:rPr lang="pt-BR" sz="2000" b="1" i="1" dirty="0">
                <a:latin typeface="Times New Roman" panose="02020603050405020304" pitchFamily="18" charset="0"/>
                <a:ea typeface="Times New Roman" panose="02020603050405020304" pitchFamily="18" charset="0"/>
              </a:rPr>
              <a:t>Dalbergia oliveri</a:t>
            </a:r>
            <a:r>
              <a:rPr lang="pt-BR" sz="2000" b="1" dirty="0">
                <a:latin typeface="Times New Roman" panose="02020603050405020304" pitchFamily="18" charset="0"/>
                <a:ea typeface="Times New Roman" panose="02020603050405020304" pitchFamily="18" charset="0"/>
              </a:rPr>
              <a:t> in Cambodia”</a:t>
            </a:r>
            <a:r>
              <a:rPr lang="en-US" sz="2000" b="1" dirty="0">
                <a:latin typeface="Times New Roman" panose="02020603050405020304" pitchFamily="18" charset="0"/>
                <a:ea typeface="Times New Roman" panose="02020603050405020304" pitchFamily="18" charset="0"/>
              </a:rPr>
              <a:t> submitted to the CITES Secretariat on 9 June 2022 and was uploaded to the </a:t>
            </a:r>
            <a:r>
              <a:rPr lang="en-US" sz="2000" b="1" dirty="0" err="1">
                <a:latin typeface="Times New Roman" panose="02020603050405020304" pitchFamily="18" charset="0"/>
                <a:ea typeface="Times New Roman" panose="02020603050405020304" pitchFamily="18" charset="0"/>
              </a:rPr>
              <a:t>CTSP</a:t>
            </a:r>
            <a:r>
              <a:rPr lang="en-US" sz="2000" b="1" dirty="0">
                <a:latin typeface="Times New Roman" panose="02020603050405020304" pitchFamily="18" charset="0"/>
                <a:ea typeface="Times New Roman" panose="02020603050405020304" pitchFamily="18" charset="0"/>
              </a:rPr>
              <a:t> website</a:t>
            </a:r>
            <a:endParaRPr lang="en-US" sz="2000" b="1" dirty="0"/>
          </a:p>
        </p:txBody>
      </p:sp>
    </p:spTree>
    <p:extLst>
      <p:ext uri="{BB962C8B-B14F-4D97-AF65-F5344CB8AC3E}">
        <p14:creationId xmlns:p14="http://schemas.microsoft.com/office/powerpoint/2010/main" val="378683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r>
              <a:rPr lang="en-US" sz="2400" b="1" dirty="0" smtClean="0">
                <a:solidFill>
                  <a:schemeClr val="bg1"/>
                </a:solidFill>
                <a:latin typeface="Arial" pitchFamily="34" charset="0"/>
                <a:ea typeface="ＭＳ Ｐゴシック" pitchFamily="34" charset="-128"/>
                <a:cs typeface="Arial" pitchFamily="34" charset="0"/>
              </a:rPr>
              <a:t>A </a:t>
            </a:r>
            <a:r>
              <a:rPr lang="en-US" sz="2400" b="1" dirty="0">
                <a:solidFill>
                  <a:schemeClr val="bg1"/>
                </a:solidFill>
                <a:latin typeface="Arial" pitchFamily="34" charset="0"/>
                <a:ea typeface="ＭＳ Ｐゴシック" pitchFamily="34" charset="-128"/>
                <a:cs typeface="Arial" pitchFamily="34" charset="0"/>
              </a:rPr>
              <a:t>20-minute </a:t>
            </a:r>
            <a:r>
              <a:rPr lang="en-US" sz="2400" b="1" dirty="0" smtClean="0">
                <a:solidFill>
                  <a:schemeClr val="bg1"/>
                </a:solidFill>
                <a:latin typeface="Arial" pitchFamily="34" charset="0"/>
                <a:ea typeface="ＭＳ Ｐゴシック" pitchFamily="34" charset="-128"/>
                <a:cs typeface="Arial" pitchFamily="34" charset="0"/>
              </a:rPr>
              <a:t>(or 3 minutes) video </a:t>
            </a:r>
            <a:r>
              <a:rPr lang="en-US" sz="2400" b="1" dirty="0" smtClean="0">
                <a:solidFill>
                  <a:schemeClr val="bg1"/>
                </a:solidFill>
                <a:latin typeface="Arial" pitchFamily="34" charset="0"/>
                <a:ea typeface="ＭＳ Ｐゴシック" pitchFamily="34" charset="-128"/>
                <a:cs typeface="Arial" pitchFamily="34" charset="0"/>
              </a:rPr>
              <a:t>for </a:t>
            </a:r>
            <a:r>
              <a:rPr lang="en-US" sz="2400" b="1" dirty="0" smtClean="0">
                <a:solidFill>
                  <a:schemeClr val="bg1"/>
                </a:solidFill>
                <a:latin typeface="Arial" pitchFamily="34" charset="0"/>
                <a:ea typeface="ＭＳ Ｐゴシック" pitchFamily="34" charset="-128"/>
                <a:cs typeface="Arial" pitchFamily="34" charset="0"/>
              </a:rPr>
              <a:t>CITES CTSP</a:t>
            </a:r>
            <a:endParaRPr lang="en-US" altLang="en-US" sz="1400" b="1" dirty="0">
              <a:solidFill>
                <a:schemeClr val="bg1"/>
              </a:solidFill>
              <a:latin typeface="Calibri" pitchFamily="34" charset="0"/>
            </a:endParaRPr>
          </a:p>
        </p:txBody>
      </p:sp>
      <p:sp>
        <p:nvSpPr>
          <p:cNvPr id="5" name="Rectangle 4"/>
          <p:cNvSpPr/>
          <p:nvPr/>
        </p:nvSpPr>
        <p:spPr>
          <a:xfrm>
            <a:off x="76200" y="5955268"/>
            <a:ext cx="89916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A 20-minute video was produced and submitted to the CITES Secretariat on 23 November 2021</a:t>
            </a:r>
            <a:endParaRPr lang="en-US" dirty="0"/>
          </a:p>
        </p:txBody>
      </p:sp>
      <p:pic>
        <p:nvPicPr>
          <p:cNvPr id="6" name="Picture 5"/>
          <p:cNvPicPr>
            <a:picLocks noChangeAspect="1"/>
          </p:cNvPicPr>
          <p:nvPr/>
        </p:nvPicPr>
        <p:blipFill>
          <a:blip r:embed="rId2"/>
          <a:stretch>
            <a:fillRect/>
          </a:stretch>
        </p:blipFill>
        <p:spPr>
          <a:xfrm>
            <a:off x="266700" y="1371600"/>
            <a:ext cx="7992533" cy="4495800"/>
          </a:xfrm>
          <a:prstGeom prst="rect">
            <a:avLst/>
          </a:prstGeom>
        </p:spPr>
      </p:pic>
    </p:spTree>
    <p:extLst>
      <p:ext uri="{BB962C8B-B14F-4D97-AF65-F5344CB8AC3E}">
        <p14:creationId xmlns:p14="http://schemas.microsoft.com/office/powerpoint/2010/main" val="374795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1"/>
            <a:ext cx="8839200" cy="3962400"/>
          </a:xfrm>
        </p:spPr>
        <p:txBody>
          <a:bodyPr/>
          <a:lstStyle/>
          <a:p>
            <a:pPr marL="0" lvl="0" indent="0">
              <a:buNone/>
            </a:pPr>
            <a:r>
              <a:rPr lang="en-US" sz="2000" b="1" dirty="0"/>
              <a:t>Main implementation challenges</a:t>
            </a:r>
            <a:endParaRPr lang="en-US" sz="2000" dirty="0"/>
          </a:p>
          <a:p>
            <a:pPr lvl="0"/>
            <a:r>
              <a:rPr lang="pt-BR" sz="2000" dirty="0"/>
              <a:t>Organizing the business-related training for private sector entities and small-scale farmers to participate in the establishment of small-scale private plantations of </a:t>
            </a:r>
            <a:r>
              <a:rPr lang="pt-BR" sz="2000" i="1" dirty="0"/>
              <a:t>D. cochinchinensis</a:t>
            </a:r>
            <a:r>
              <a:rPr lang="pt-BR" sz="2000" dirty="0"/>
              <a:t> and </a:t>
            </a:r>
            <a:r>
              <a:rPr lang="pt-BR" sz="2000" i="1" dirty="0"/>
              <a:t>D. oliveri</a:t>
            </a:r>
            <a:r>
              <a:rPr lang="pt-BR" sz="2000" dirty="0"/>
              <a:t> and a workshop to disseminate the NDF of </a:t>
            </a:r>
            <a:r>
              <a:rPr lang="pt-BR" sz="2000" i="1" dirty="0"/>
              <a:t>D. cochinchinensis </a:t>
            </a:r>
            <a:r>
              <a:rPr lang="pt-BR" sz="2000" dirty="0"/>
              <a:t>and</a:t>
            </a:r>
            <a:r>
              <a:rPr lang="pt-BR" sz="2000" i="1" dirty="0"/>
              <a:t> D. oliveri</a:t>
            </a:r>
            <a:r>
              <a:rPr lang="pt-BR" sz="2000" dirty="0"/>
              <a:t> in the Choam Ksant management district in Preah Vihear province had to be rescheduled because of the Covid-19 pandemic.</a:t>
            </a:r>
            <a:endParaRPr lang="en-US" sz="2000" dirty="0"/>
          </a:p>
          <a:p>
            <a:pPr lvl="0"/>
            <a:r>
              <a:rPr lang="pt-BR" sz="2000" dirty="0"/>
              <a:t>While the implementation of the two activities was delayed due to the Covid-19 pandemic, the two activities were successfully organized virtually in November 2021.  </a:t>
            </a:r>
            <a:endParaRPr lang="en-US" sz="2000" dirty="0"/>
          </a:p>
        </p:txBody>
      </p:sp>
      <p:sp>
        <p:nvSpPr>
          <p:cNvPr id="4" name="Title 1"/>
          <p:cNvSpPr txBox="1">
            <a:spLocks/>
          </p:cNvSpPr>
          <p:nvPr/>
        </p:nvSpPr>
        <p:spPr bwMode="auto">
          <a:xfrm>
            <a:off x="0" y="1"/>
            <a:ext cx="9144000" cy="609599"/>
          </a:xfrm>
          <a:prstGeom prst="rect">
            <a:avLst/>
          </a:prstGeom>
          <a:solidFill>
            <a:srgbClr val="00B050"/>
          </a:solidFill>
          <a:ln w="9525">
            <a:noFill/>
            <a:miter lim="800000"/>
            <a:headEnd/>
            <a:tailEnd/>
          </a:ln>
        </p:spPr>
        <p:txBody>
          <a:bodyPr anchor="ctr"/>
          <a:lstStyle/>
          <a:p>
            <a:pPr algn="ctr">
              <a:defRPr/>
            </a:pPr>
            <a:r>
              <a:rPr lang="en-US" sz="2400" b="1" dirty="0">
                <a:solidFill>
                  <a:schemeClr val="bg1"/>
                </a:solidFill>
              </a:rPr>
              <a:t>Analysis of Activities Implementation</a:t>
            </a:r>
            <a:endParaRPr lang="en-US" altLang="en-US" sz="1400" b="1" dirty="0">
              <a:solidFill>
                <a:schemeClr val="bg1"/>
              </a:solidFill>
              <a:latin typeface="Calibri" pitchFamily="34" charset="0"/>
            </a:endParaRPr>
          </a:p>
        </p:txBody>
      </p:sp>
    </p:spTree>
    <p:extLst>
      <p:ext uri="{BB962C8B-B14F-4D97-AF65-F5344CB8AC3E}">
        <p14:creationId xmlns:p14="http://schemas.microsoft.com/office/powerpoint/2010/main" val="4057705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839200" cy="6019800"/>
          </a:xfrm>
        </p:spPr>
        <p:txBody>
          <a:bodyPr/>
          <a:lstStyle/>
          <a:p>
            <a:pPr marL="0" lvl="0" indent="0">
              <a:buNone/>
            </a:pPr>
            <a:r>
              <a:rPr lang="en-US" sz="1800" b="1" dirty="0"/>
              <a:t>Lessons learned towards achieving the project </a:t>
            </a:r>
            <a:r>
              <a:rPr lang="en-US" sz="1800" b="1" dirty="0" smtClean="0"/>
              <a:t>objectives</a:t>
            </a:r>
            <a:r>
              <a:rPr lang="en-US" sz="1800" b="1" dirty="0"/>
              <a:t> </a:t>
            </a:r>
            <a:endParaRPr lang="en-US" sz="1800" dirty="0"/>
          </a:p>
          <a:p>
            <a:pPr lvl="0"/>
            <a:r>
              <a:rPr lang="pt-BR" sz="1800" dirty="0"/>
              <a:t>Local communities and public institutions in the Choam Ksant management district participated actively in the planting of </a:t>
            </a:r>
            <a:r>
              <a:rPr lang="pt-BR" sz="1800" i="1" dirty="0"/>
              <a:t>D. cochinchinensis</a:t>
            </a:r>
            <a:r>
              <a:rPr lang="pt-BR" sz="1800" dirty="0"/>
              <a:t> and demonstrated their willingness to plant the CITES-listed tree species on their farms and in their home gardens.</a:t>
            </a:r>
            <a:endParaRPr lang="en-US" sz="1800" dirty="0"/>
          </a:p>
          <a:p>
            <a:pPr lvl="0"/>
            <a:r>
              <a:rPr lang="pt-BR" sz="1800" dirty="0"/>
              <a:t>Even though the implementation of the project was delayed on more than one occasion because of the impacts of the Covid-19 pandemic, the outputs and activities of the project were successfully completed.</a:t>
            </a:r>
            <a:endParaRPr lang="en-US" sz="1800" dirty="0"/>
          </a:p>
          <a:p>
            <a:pPr lvl="0"/>
            <a:r>
              <a:rPr lang="pt-BR" sz="1800" dirty="0"/>
              <a:t>Famers and representatives of the private sector who own plantations of </a:t>
            </a:r>
            <a:r>
              <a:rPr lang="pt-BR" sz="1800" i="1" dirty="0"/>
              <a:t>D. cochinchinensis</a:t>
            </a:r>
            <a:r>
              <a:rPr lang="pt-BR" sz="1800" dirty="0"/>
              <a:t> in Cambodia had expressed their willingness to register their plantations</a:t>
            </a:r>
            <a:r>
              <a:rPr lang="pt-BR" sz="1800" dirty="0" smtClean="0"/>
              <a:t>.</a:t>
            </a:r>
          </a:p>
          <a:p>
            <a:pPr marL="0" lvl="0" indent="0">
              <a:buNone/>
            </a:pPr>
            <a:endParaRPr lang="en-US" sz="1800" b="1" dirty="0" smtClean="0"/>
          </a:p>
          <a:p>
            <a:pPr marL="0" lvl="0" indent="0">
              <a:buNone/>
            </a:pPr>
            <a:r>
              <a:rPr lang="en-US" sz="1800" b="1" dirty="0" smtClean="0"/>
              <a:t>Others </a:t>
            </a:r>
            <a:r>
              <a:rPr lang="en-US" sz="1800" b="1" dirty="0"/>
              <a:t>(please specify</a:t>
            </a:r>
            <a:r>
              <a:rPr lang="en-US" sz="1800" b="1" dirty="0" smtClean="0"/>
              <a:t>)</a:t>
            </a:r>
            <a:r>
              <a:rPr lang="en-US" sz="1800" dirty="0" smtClean="0"/>
              <a:t> </a:t>
            </a:r>
            <a:endParaRPr lang="en-US" sz="1800" dirty="0"/>
          </a:p>
          <a:p>
            <a:pPr marL="0" indent="0">
              <a:buNone/>
            </a:pPr>
            <a:r>
              <a:rPr lang="pt-BR" sz="1800" dirty="0"/>
              <a:t>In an effort to disseminate information about the activities and outputs of the project and encourage individuals and legal entities to plant CITES-listed tree species, a short video describing the activities of the project and its achievements was produced. Its production was intended to contribute to the development of a policy framework that encourages the planting and restoration of CITES-listed trees and the implementation of other related conventions.</a:t>
            </a:r>
            <a:endParaRPr lang="en-US" sz="1800" dirty="0"/>
          </a:p>
        </p:txBody>
      </p:sp>
      <p:sp>
        <p:nvSpPr>
          <p:cNvPr id="4" name="Title 1"/>
          <p:cNvSpPr txBox="1">
            <a:spLocks/>
          </p:cNvSpPr>
          <p:nvPr/>
        </p:nvSpPr>
        <p:spPr bwMode="auto">
          <a:xfrm>
            <a:off x="0" y="-27294"/>
            <a:ext cx="9144000" cy="636894"/>
          </a:xfrm>
          <a:prstGeom prst="rect">
            <a:avLst/>
          </a:prstGeom>
          <a:solidFill>
            <a:srgbClr val="00B050"/>
          </a:solidFill>
          <a:ln w="9525">
            <a:noFill/>
            <a:miter lim="800000"/>
            <a:headEnd/>
            <a:tailEnd/>
          </a:ln>
        </p:spPr>
        <p:txBody>
          <a:bodyPr anchor="ctr"/>
          <a:lstStyle/>
          <a:p>
            <a:pPr algn="ctr">
              <a:defRPr/>
            </a:pPr>
            <a:r>
              <a:rPr lang="en-US" sz="2400" b="1" dirty="0">
                <a:solidFill>
                  <a:schemeClr val="bg1"/>
                </a:solidFill>
              </a:rPr>
              <a:t>Analysis of Activities Implementation</a:t>
            </a:r>
            <a:endParaRPr lang="en-US" altLang="en-US" sz="1400" b="1" dirty="0">
              <a:solidFill>
                <a:schemeClr val="bg1"/>
              </a:solidFill>
              <a:latin typeface="Calibri" pitchFamily="34" charset="0"/>
            </a:endParaRPr>
          </a:p>
        </p:txBody>
      </p:sp>
    </p:spTree>
    <p:extLst>
      <p:ext uri="{BB962C8B-B14F-4D97-AF65-F5344CB8AC3E}">
        <p14:creationId xmlns:p14="http://schemas.microsoft.com/office/powerpoint/2010/main" val="2130585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76200" y="762000"/>
            <a:ext cx="8763000" cy="5791200"/>
          </a:xfrm>
        </p:spPr>
        <p:txBody>
          <a:bodyPr/>
          <a:lstStyle/>
          <a:p>
            <a:pPr algn="just"/>
            <a:r>
              <a:rPr lang="en-US" sz="1200" b="1" dirty="0" smtClean="0"/>
              <a:t>The progress toward the achievement of the project's Specific Objective had been successful with all of the activities completed even though the implementation of the project experienced various delays because of the impacts of the Covid-19 pandemic. The project’s three outputs were also successfully achieved where two of the main outputs were the endorsement by the Forestry Administration of the guidelines and incentives for the establishment of small-scale private forest plantations in Cambodia and the Non-Detriment Findings report on </a:t>
            </a:r>
            <a:r>
              <a:rPr lang="en-US" sz="1200" b="1" i="1" dirty="0" smtClean="0"/>
              <a:t>D. </a:t>
            </a:r>
            <a:r>
              <a:rPr lang="en-US" sz="1200" b="1" i="1" dirty="0" err="1" smtClean="0"/>
              <a:t>cochinchinensis</a:t>
            </a:r>
            <a:r>
              <a:rPr lang="en-US" sz="1200" b="1" i="1" dirty="0" smtClean="0"/>
              <a:t> and D. </a:t>
            </a:r>
            <a:r>
              <a:rPr lang="en-US" sz="1200" b="1" i="1" dirty="0" err="1" smtClean="0"/>
              <a:t>oliveri</a:t>
            </a:r>
            <a:r>
              <a:rPr lang="en-US" sz="1200" b="1" dirty="0" smtClean="0"/>
              <a:t> in the </a:t>
            </a:r>
            <a:r>
              <a:rPr lang="en-US" sz="1200" b="1" dirty="0" err="1" smtClean="0"/>
              <a:t>Choam</a:t>
            </a:r>
            <a:r>
              <a:rPr lang="en-US" sz="1200" b="1" dirty="0" smtClean="0"/>
              <a:t> </a:t>
            </a:r>
            <a:r>
              <a:rPr lang="en-US" sz="1200" b="1" dirty="0" err="1" smtClean="0"/>
              <a:t>Ksant</a:t>
            </a:r>
            <a:r>
              <a:rPr lang="en-US" sz="1200" b="1" dirty="0" smtClean="0"/>
              <a:t> management district. </a:t>
            </a:r>
          </a:p>
          <a:p>
            <a:pPr marL="0" indent="0">
              <a:buNone/>
            </a:pPr>
            <a:endParaRPr lang="en-US" sz="1200" b="1" dirty="0" smtClean="0"/>
          </a:p>
          <a:p>
            <a:pPr algn="just"/>
            <a:r>
              <a:rPr lang="en-US" sz="1200" b="1" dirty="0" smtClean="0">
                <a:solidFill>
                  <a:srgbClr val="0000CC"/>
                </a:solidFill>
              </a:rPr>
              <a:t>Eight reports were prepared and submitted to the CITES Secretariat and were uploaded to the CTSP website. A 20-minute video associated with </a:t>
            </a:r>
            <a:r>
              <a:rPr lang="en-US" sz="1200" b="1" i="1" dirty="0" smtClean="0">
                <a:solidFill>
                  <a:srgbClr val="0000CC"/>
                </a:solidFill>
              </a:rPr>
              <a:t>D. </a:t>
            </a:r>
            <a:r>
              <a:rPr lang="en-US" sz="1200" b="1" i="1" dirty="0" err="1" smtClean="0">
                <a:solidFill>
                  <a:srgbClr val="0000CC"/>
                </a:solidFill>
              </a:rPr>
              <a:t>cochinchinensis</a:t>
            </a:r>
            <a:r>
              <a:rPr lang="en-US" sz="1200" b="1" dirty="0" smtClean="0">
                <a:solidFill>
                  <a:srgbClr val="0000CC"/>
                </a:solidFill>
              </a:rPr>
              <a:t> and </a:t>
            </a:r>
            <a:r>
              <a:rPr lang="en-US" sz="1200" b="1" i="1" dirty="0" smtClean="0">
                <a:solidFill>
                  <a:srgbClr val="0000CC"/>
                </a:solidFill>
              </a:rPr>
              <a:t>D. </a:t>
            </a:r>
            <a:r>
              <a:rPr lang="en-US" sz="1200" b="1" i="1" dirty="0" err="1" smtClean="0">
                <a:solidFill>
                  <a:srgbClr val="0000CC"/>
                </a:solidFill>
              </a:rPr>
              <a:t>oliveri</a:t>
            </a:r>
            <a:r>
              <a:rPr lang="en-US" sz="1200" b="1" dirty="0" smtClean="0">
                <a:solidFill>
                  <a:srgbClr val="0000CC"/>
                </a:solidFill>
              </a:rPr>
              <a:t> in the </a:t>
            </a:r>
            <a:r>
              <a:rPr lang="en-US" sz="1200" b="1" dirty="0" err="1" smtClean="0">
                <a:solidFill>
                  <a:srgbClr val="0000CC"/>
                </a:solidFill>
              </a:rPr>
              <a:t>Choam</a:t>
            </a:r>
            <a:r>
              <a:rPr lang="en-US" sz="1200" b="1" dirty="0" smtClean="0">
                <a:solidFill>
                  <a:srgbClr val="0000CC"/>
                </a:solidFill>
              </a:rPr>
              <a:t> </a:t>
            </a:r>
            <a:r>
              <a:rPr lang="en-US" sz="1200" b="1" dirty="0" err="1" smtClean="0">
                <a:solidFill>
                  <a:srgbClr val="0000CC"/>
                </a:solidFill>
              </a:rPr>
              <a:t>Ksant</a:t>
            </a:r>
            <a:r>
              <a:rPr lang="en-US" sz="1200" b="1" dirty="0" smtClean="0">
                <a:solidFill>
                  <a:srgbClr val="0000CC"/>
                </a:solidFill>
              </a:rPr>
              <a:t> management district, </a:t>
            </a:r>
            <a:r>
              <a:rPr lang="en-US" sz="1200" b="1" dirty="0" err="1" smtClean="0">
                <a:solidFill>
                  <a:srgbClr val="0000CC"/>
                </a:solidFill>
              </a:rPr>
              <a:t>Preah</a:t>
            </a:r>
            <a:r>
              <a:rPr lang="en-US" sz="1200" b="1" dirty="0" smtClean="0">
                <a:solidFill>
                  <a:srgbClr val="0000CC"/>
                </a:solidFill>
              </a:rPr>
              <a:t> </a:t>
            </a:r>
            <a:r>
              <a:rPr lang="en-US" sz="1200" b="1" dirty="0" err="1" smtClean="0">
                <a:solidFill>
                  <a:srgbClr val="0000CC"/>
                </a:solidFill>
              </a:rPr>
              <a:t>Vihear</a:t>
            </a:r>
            <a:r>
              <a:rPr lang="en-US" sz="1200" b="1" dirty="0" smtClean="0">
                <a:solidFill>
                  <a:srgbClr val="0000CC"/>
                </a:solidFill>
              </a:rPr>
              <a:t> province of Cambodia was also produced to share experiences with other parties to the CITES convention with regard to the management, conservation and restoration of </a:t>
            </a:r>
            <a:r>
              <a:rPr lang="en-US" sz="1200" b="1" i="1" dirty="0" err="1" smtClean="0">
                <a:solidFill>
                  <a:srgbClr val="0000CC"/>
                </a:solidFill>
              </a:rPr>
              <a:t>D.cochinchinensis</a:t>
            </a:r>
            <a:r>
              <a:rPr lang="en-US" sz="1200" b="1" dirty="0" smtClean="0">
                <a:solidFill>
                  <a:srgbClr val="0000CC"/>
                </a:solidFill>
              </a:rPr>
              <a:t> and </a:t>
            </a:r>
            <a:r>
              <a:rPr lang="en-US" sz="1200" b="1" i="1" dirty="0" smtClean="0">
                <a:solidFill>
                  <a:srgbClr val="0000CC"/>
                </a:solidFill>
              </a:rPr>
              <a:t>D. </a:t>
            </a:r>
            <a:r>
              <a:rPr lang="en-US" sz="1200" b="1" i="1" dirty="0" err="1" smtClean="0">
                <a:solidFill>
                  <a:srgbClr val="0000CC"/>
                </a:solidFill>
              </a:rPr>
              <a:t>oliveri</a:t>
            </a:r>
            <a:r>
              <a:rPr lang="en-US" sz="1200" b="1" i="1" dirty="0" smtClean="0">
                <a:solidFill>
                  <a:srgbClr val="0000CC"/>
                </a:solidFill>
              </a:rPr>
              <a:t>. </a:t>
            </a:r>
            <a:r>
              <a:rPr lang="en-US" sz="1200" b="1" dirty="0" smtClean="0">
                <a:solidFill>
                  <a:srgbClr val="0000CC"/>
                </a:solidFill>
              </a:rPr>
              <a:t>In addition, the distribution of 48,940 seedlings of </a:t>
            </a:r>
            <a:r>
              <a:rPr lang="en-US" sz="1200" b="1" i="1" dirty="0" smtClean="0">
                <a:solidFill>
                  <a:srgbClr val="0000CC"/>
                </a:solidFill>
              </a:rPr>
              <a:t>D. </a:t>
            </a:r>
            <a:r>
              <a:rPr lang="en-US" sz="1200" b="1" i="1" dirty="0" err="1" smtClean="0">
                <a:solidFill>
                  <a:srgbClr val="0000CC"/>
                </a:solidFill>
              </a:rPr>
              <a:t>cochinchinensis</a:t>
            </a:r>
            <a:r>
              <a:rPr lang="en-US" sz="1200" b="1" dirty="0" smtClean="0">
                <a:solidFill>
                  <a:srgbClr val="0000CC"/>
                </a:solidFill>
              </a:rPr>
              <a:t> in the </a:t>
            </a:r>
            <a:r>
              <a:rPr lang="en-US" sz="1200" b="1" dirty="0" err="1" smtClean="0">
                <a:solidFill>
                  <a:srgbClr val="0000CC"/>
                </a:solidFill>
              </a:rPr>
              <a:t>Choam</a:t>
            </a:r>
            <a:r>
              <a:rPr lang="en-US" sz="1200" b="1" dirty="0" smtClean="0">
                <a:solidFill>
                  <a:srgbClr val="0000CC"/>
                </a:solidFill>
              </a:rPr>
              <a:t> </a:t>
            </a:r>
            <a:r>
              <a:rPr lang="en-US" sz="1200" b="1" dirty="0" err="1" smtClean="0">
                <a:solidFill>
                  <a:srgbClr val="0000CC"/>
                </a:solidFill>
              </a:rPr>
              <a:t>Ksant</a:t>
            </a:r>
            <a:r>
              <a:rPr lang="en-US" sz="1200" b="1" dirty="0" smtClean="0">
                <a:solidFill>
                  <a:srgbClr val="0000CC"/>
                </a:solidFill>
              </a:rPr>
              <a:t> district would enhance the restoration of CITES-listed tree species and contribute to the genetic conservation of </a:t>
            </a:r>
            <a:r>
              <a:rPr lang="en-US" sz="1200" b="1" i="1" dirty="0" smtClean="0">
                <a:solidFill>
                  <a:srgbClr val="0000CC"/>
                </a:solidFill>
              </a:rPr>
              <a:t>D. </a:t>
            </a:r>
            <a:r>
              <a:rPr lang="en-US" sz="1200" b="1" i="1" dirty="0" err="1" smtClean="0">
                <a:solidFill>
                  <a:srgbClr val="0000CC"/>
                </a:solidFill>
              </a:rPr>
              <a:t>cochinchinensis</a:t>
            </a:r>
            <a:r>
              <a:rPr lang="en-US" sz="1200" b="1" dirty="0" smtClean="0">
                <a:solidFill>
                  <a:srgbClr val="0000CC"/>
                </a:solidFill>
              </a:rPr>
              <a:t>, as well as an important seed source. These achievements would not only contribute to the conservation and management of </a:t>
            </a:r>
            <a:r>
              <a:rPr lang="en-US" sz="1200" b="1" i="1" dirty="0" smtClean="0">
                <a:solidFill>
                  <a:srgbClr val="0000CC"/>
                </a:solidFill>
              </a:rPr>
              <a:t>D. </a:t>
            </a:r>
            <a:r>
              <a:rPr lang="en-US" sz="1200" b="1" i="1" dirty="0" err="1" smtClean="0">
                <a:solidFill>
                  <a:srgbClr val="0000CC"/>
                </a:solidFill>
              </a:rPr>
              <a:t>cochinchinensis</a:t>
            </a:r>
            <a:r>
              <a:rPr lang="en-US" sz="1200" b="1" i="1" dirty="0" smtClean="0">
                <a:solidFill>
                  <a:srgbClr val="0000CC"/>
                </a:solidFill>
              </a:rPr>
              <a:t> and D. </a:t>
            </a:r>
            <a:r>
              <a:rPr lang="en-US" sz="1200" b="1" i="1" dirty="0" err="1" smtClean="0">
                <a:solidFill>
                  <a:srgbClr val="0000CC"/>
                </a:solidFill>
              </a:rPr>
              <a:t>oliveri</a:t>
            </a:r>
            <a:r>
              <a:rPr lang="en-US" sz="1200" b="1" dirty="0" smtClean="0">
                <a:solidFill>
                  <a:srgbClr val="0000CC"/>
                </a:solidFill>
              </a:rPr>
              <a:t>,</a:t>
            </a:r>
            <a:r>
              <a:rPr lang="en-US" sz="1200" b="1" i="1" dirty="0" smtClean="0">
                <a:solidFill>
                  <a:srgbClr val="0000CC"/>
                </a:solidFill>
              </a:rPr>
              <a:t> </a:t>
            </a:r>
            <a:r>
              <a:rPr lang="en-US" sz="1200" b="1" dirty="0" smtClean="0">
                <a:solidFill>
                  <a:srgbClr val="0000CC"/>
                </a:solidFill>
              </a:rPr>
              <a:t>but also to other international conventions in mitigating climate change and enhancing the green cover of our planet.</a:t>
            </a:r>
          </a:p>
          <a:p>
            <a:pPr marL="0" indent="0">
              <a:buNone/>
            </a:pPr>
            <a:endParaRPr lang="en-US" sz="1200" b="1" dirty="0" smtClean="0"/>
          </a:p>
          <a:p>
            <a:pPr algn="just"/>
            <a:r>
              <a:rPr lang="en-US" sz="1200" b="1" dirty="0" smtClean="0"/>
              <a:t>The positive impact of the endorsement by the Forestry Administration of the “Guidelines on Private Forest Registration in Cambodia” and the guidelines and incentives for the establishment of small-scale private forest plantations in Cambodia had resulted in approximately 360 ha of private forest plantations, including a large number of </a:t>
            </a:r>
            <a:r>
              <a:rPr lang="en-US" sz="1200" b="1" i="1" dirty="0" smtClean="0"/>
              <a:t>D. </a:t>
            </a:r>
            <a:r>
              <a:rPr lang="en-US" sz="1200" b="1" i="1" dirty="0" err="1" smtClean="0"/>
              <a:t>cochinchinensis</a:t>
            </a:r>
            <a:r>
              <a:rPr lang="en-US" sz="1200" b="1" dirty="0" smtClean="0"/>
              <a:t> plantations, registered with the Forestry Administration. It is expected that more applications will be submitted requesting the registration of private forest plantations.</a:t>
            </a:r>
          </a:p>
          <a:p>
            <a:pPr marL="0" indent="0">
              <a:buNone/>
            </a:pPr>
            <a:endParaRPr lang="en-US" sz="1200" b="1" dirty="0" smtClean="0"/>
          </a:p>
          <a:p>
            <a:pPr algn="just"/>
            <a:r>
              <a:rPr lang="en-US" sz="1200" b="1" dirty="0" smtClean="0">
                <a:solidFill>
                  <a:srgbClr val="0000CC"/>
                </a:solidFill>
              </a:rPr>
              <a:t>The </a:t>
            </a:r>
            <a:r>
              <a:rPr lang="en-US" sz="1200" b="1" dirty="0">
                <a:solidFill>
                  <a:srgbClr val="0000CC"/>
                </a:solidFill>
              </a:rPr>
              <a:t>total expenditures incurred using the CITES contributions during the reporting period from 15 August 2019 to 19 July 2022 was USD 149,800.00 as compared to the total amount of USD 142,310.00 received from the CITES Secretariat. As such, the total CITES contributions to the project of USD 149,800.00 had, in fact, been fully spent at the end of 31 December 2021. During the same reporting period, the total expenditures incurred from government in-kind contributions and from other sources was USD </a:t>
            </a:r>
            <a:r>
              <a:rPr lang="en-US" sz="1200" b="1" dirty="0" smtClean="0">
                <a:solidFill>
                  <a:srgbClr val="0000CC"/>
                </a:solidFill>
              </a:rPr>
              <a:t>23,822.50</a:t>
            </a:r>
            <a:endParaRPr lang="en-US" sz="1200" b="1" dirty="0">
              <a:solidFill>
                <a:srgbClr val="0000CC"/>
              </a:solidFill>
            </a:endParaRPr>
          </a:p>
        </p:txBody>
      </p:sp>
      <p:sp>
        <p:nvSpPr>
          <p:cNvPr id="5" name="Title 1"/>
          <p:cNvSpPr txBox="1">
            <a:spLocks/>
          </p:cNvSpPr>
          <p:nvPr/>
        </p:nvSpPr>
        <p:spPr bwMode="auto">
          <a:xfrm>
            <a:off x="0" y="1"/>
            <a:ext cx="9144000" cy="685799"/>
          </a:xfrm>
          <a:prstGeom prst="rect">
            <a:avLst/>
          </a:prstGeom>
          <a:solidFill>
            <a:srgbClr val="00B050"/>
          </a:solidFill>
          <a:ln w="9525">
            <a:noFill/>
            <a:miter lim="800000"/>
            <a:headEnd/>
            <a:tailEnd/>
          </a:ln>
        </p:spPr>
        <p:txBody>
          <a:bodyPr anchor="ctr"/>
          <a:lstStyle/>
          <a:p>
            <a:pPr algn="ctr">
              <a:defRPr/>
            </a:pPr>
            <a:endParaRPr lang="en-GB" sz="2000" b="1" dirty="0">
              <a:solidFill>
                <a:schemeClr val="bg1"/>
              </a:solidFill>
              <a:latin typeface="Arial" pitchFamily="34" charset="0"/>
              <a:ea typeface="ＭＳ Ｐゴシック" pitchFamily="34" charset="-128"/>
              <a:cs typeface="Arial" pitchFamily="34" charset="0"/>
            </a:endParaRPr>
          </a:p>
          <a:p>
            <a:pPr marL="0" indent="0" algn="ctr">
              <a:spcBef>
                <a:spcPts val="0"/>
              </a:spcBef>
              <a:spcAft>
                <a:spcPts val="0"/>
              </a:spcAft>
              <a:buNone/>
            </a:pPr>
            <a:r>
              <a:rPr lang="en-US" sz="2800" b="1" dirty="0" smtClean="0">
                <a:solidFill>
                  <a:schemeClr val="bg1"/>
                </a:solidFill>
              </a:rPr>
              <a:t>CONCLUSSIONS </a:t>
            </a:r>
            <a:endParaRPr lang="en-US" sz="2800" b="1" dirty="0">
              <a:solidFill>
                <a:schemeClr val="bg1"/>
              </a:solidFill>
            </a:endParaRPr>
          </a:p>
          <a:p>
            <a:pPr algn="ctr" eaLnBrk="1" hangingPunct="1"/>
            <a:endParaRPr lang="en-US" altLang="en-US" sz="1600" b="1" dirty="0">
              <a:solidFill>
                <a:schemeClr val="bg1"/>
              </a:solidFill>
              <a:latin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190500" y="914400"/>
            <a:ext cx="8801100" cy="4800600"/>
          </a:xfrm>
        </p:spPr>
        <p:txBody>
          <a:bodyPr/>
          <a:lstStyle/>
          <a:p>
            <a:r>
              <a:rPr lang="en-US" sz="2000" b="1" dirty="0" smtClean="0"/>
              <a:t>Mobilize financial resources to plant more </a:t>
            </a:r>
            <a:r>
              <a:rPr lang="en-US" sz="2000" b="1" dirty="0"/>
              <a:t>CITES’s Tree Species </a:t>
            </a:r>
            <a:r>
              <a:rPr lang="en-US" sz="2000" b="1" dirty="0" smtClean="0"/>
              <a:t>listed as part of Global Land Scape Restoration and One Trillion Tree Initiative </a:t>
            </a:r>
            <a:r>
              <a:rPr lang="en-US" sz="1400" b="1" i="1" dirty="0" smtClean="0"/>
              <a:t>(</a:t>
            </a:r>
            <a:r>
              <a:rPr lang="en-US" sz="1400" i="1" dirty="0"/>
              <a:t>The 2020 </a:t>
            </a:r>
            <a:r>
              <a:rPr lang="en-US" sz="1400" i="1" dirty="0">
                <a:hlinkClick r:id="rId2" tooltip="World Economic Forum"/>
              </a:rPr>
              <a:t>World Economic Forum</a:t>
            </a:r>
            <a:r>
              <a:rPr lang="en-US" sz="1400" i="1" dirty="0"/>
              <a:t>, held in Davos, announced the creation of the One Trillion Tree initiative platform for governments, businesses, and civil society to provide support to the </a:t>
            </a:r>
            <a:r>
              <a:rPr lang="en-US" sz="1400" i="1" dirty="0">
                <a:hlinkClick r:id="rId3" tooltip="UN Decade on Ecosystem Restoration"/>
              </a:rPr>
              <a:t>UN Decade on Ecosystem Restoration</a:t>
            </a:r>
            <a:r>
              <a:rPr lang="en-US" sz="1400" i="1" dirty="0"/>
              <a:t> (2020–2030), led by </a:t>
            </a:r>
            <a:r>
              <a:rPr lang="en-US" sz="1400" i="1" dirty="0">
                <a:hlinkClick r:id="rId4" tooltip="UNEP"/>
              </a:rPr>
              <a:t>UNEP</a:t>
            </a:r>
            <a:r>
              <a:rPr lang="en-US" sz="1400" i="1" dirty="0"/>
              <a:t> and </a:t>
            </a:r>
            <a:r>
              <a:rPr lang="en-US" sz="1400" i="1" dirty="0">
                <a:hlinkClick r:id="rId5" tooltip="FAO"/>
              </a:rPr>
              <a:t>FAO</a:t>
            </a:r>
            <a:r>
              <a:rPr lang="en-US" sz="1400" i="1" dirty="0"/>
              <a:t>. Forum participant </a:t>
            </a:r>
            <a:r>
              <a:rPr lang="en-US" sz="1400" i="1" dirty="0">
                <a:hlinkClick r:id="rId6" tooltip="Donald Trump"/>
              </a:rPr>
              <a:t>Donald Trump</a:t>
            </a:r>
            <a:r>
              <a:rPr lang="en-US" sz="1400" i="1" dirty="0"/>
              <a:t>, then-president of the United States, announced that the government of the U.S. would commit to the </a:t>
            </a:r>
            <a:r>
              <a:rPr lang="en-US" sz="1400" i="1" dirty="0" smtClean="0"/>
              <a:t>initiative)</a:t>
            </a:r>
            <a:endParaRPr lang="en-US" sz="1400" b="1" i="1" dirty="0" smtClean="0"/>
          </a:p>
          <a:p>
            <a:pPr marL="0" indent="0">
              <a:buNone/>
            </a:pPr>
            <a:endParaRPr lang="en-US" sz="2000" b="1" dirty="0" smtClean="0"/>
          </a:p>
          <a:p>
            <a:r>
              <a:rPr lang="en-US" sz="2000" b="1" dirty="0" smtClean="0">
                <a:solidFill>
                  <a:srgbClr val="0000CC"/>
                </a:solidFill>
              </a:rPr>
              <a:t>Need financial support for project related to developing local/national Guidelines/ Regulations/ Assessment on Legal Acquisition Finding (LAF) and Non- Detrimental Finding (NDF), Trade Traceability, Green Supply Chain  and Compliance on CITES’s Tree Species listed.</a:t>
            </a:r>
          </a:p>
          <a:p>
            <a:pPr marL="0" indent="0">
              <a:buNone/>
            </a:pPr>
            <a:endParaRPr lang="en-US" sz="2000" b="1" dirty="0" smtClean="0"/>
          </a:p>
          <a:p>
            <a:r>
              <a:rPr lang="en-US" sz="2000" b="1" dirty="0" smtClean="0"/>
              <a:t>CITES CTSP shall continue</a:t>
            </a:r>
          </a:p>
          <a:p>
            <a:pPr marL="0" indent="0">
              <a:buNone/>
            </a:pPr>
            <a:endParaRPr lang="en-US" sz="1600" b="1" dirty="0"/>
          </a:p>
          <a:p>
            <a:pPr marL="0" indent="0">
              <a:spcBef>
                <a:spcPts val="0"/>
              </a:spcBef>
              <a:spcAft>
                <a:spcPts val="0"/>
              </a:spcAft>
              <a:buNone/>
            </a:pPr>
            <a:endParaRPr lang="en-US" sz="1600" b="1" dirty="0">
              <a:solidFill>
                <a:srgbClr val="0000FF"/>
              </a:solidFill>
            </a:endParaRPr>
          </a:p>
          <a:p>
            <a:pPr marL="0" indent="0">
              <a:spcBef>
                <a:spcPts val="0"/>
              </a:spcBef>
              <a:spcAft>
                <a:spcPts val="0"/>
              </a:spcAft>
              <a:buNone/>
            </a:pPr>
            <a:endParaRPr lang="en-US" sz="1600" b="1" dirty="0">
              <a:solidFill>
                <a:srgbClr val="0000FF"/>
              </a:solidFill>
            </a:endParaRPr>
          </a:p>
          <a:p>
            <a:pPr marL="0" indent="0">
              <a:spcBef>
                <a:spcPts val="0"/>
              </a:spcBef>
              <a:spcAft>
                <a:spcPts val="0"/>
              </a:spcAft>
              <a:buNone/>
            </a:pPr>
            <a:endParaRPr lang="en-US" sz="1600" b="1" dirty="0"/>
          </a:p>
        </p:txBody>
      </p:sp>
      <p:sp>
        <p:nvSpPr>
          <p:cNvPr id="5" name="Title 1"/>
          <p:cNvSpPr txBox="1">
            <a:spLocks/>
          </p:cNvSpPr>
          <p:nvPr/>
        </p:nvSpPr>
        <p:spPr bwMode="auto">
          <a:xfrm>
            <a:off x="0" y="1"/>
            <a:ext cx="9144000" cy="685799"/>
          </a:xfrm>
          <a:prstGeom prst="rect">
            <a:avLst/>
          </a:prstGeom>
          <a:solidFill>
            <a:srgbClr val="00B050"/>
          </a:solidFill>
          <a:ln w="9525">
            <a:noFill/>
            <a:miter lim="800000"/>
            <a:headEnd/>
            <a:tailEnd/>
          </a:ln>
        </p:spPr>
        <p:txBody>
          <a:bodyPr anchor="ctr"/>
          <a:lstStyle/>
          <a:p>
            <a:pPr algn="ctr">
              <a:defRPr/>
            </a:pPr>
            <a:endParaRPr lang="en-GB" sz="2000" b="1" dirty="0">
              <a:solidFill>
                <a:schemeClr val="bg1"/>
              </a:solidFill>
              <a:latin typeface="Arial" pitchFamily="34" charset="0"/>
              <a:ea typeface="ＭＳ Ｐゴシック" pitchFamily="34" charset="-128"/>
              <a:cs typeface="Arial" pitchFamily="34" charset="0"/>
            </a:endParaRPr>
          </a:p>
          <a:p>
            <a:pPr marL="0" indent="0" algn="ctr">
              <a:spcBef>
                <a:spcPts val="0"/>
              </a:spcBef>
              <a:spcAft>
                <a:spcPts val="0"/>
              </a:spcAft>
              <a:buNone/>
            </a:pPr>
            <a:r>
              <a:rPr lang="en-US" sz="2800" b="1" dirty="0" smtClean="0">
                <a:solidFill>
                  <a:schemeClr val="bg1"/>
                </a:solidFill>
              </a:rPr>
              <a:t>SUGGESTIONS AND RECOMMENDATIONS </a:t>
            </a:r>
            <a:endParaRPr lang="en-US" sz="2800" b="1" dirty="0">
              <a:solidFill>
                <a:schemeClr val="bg1"/>
              </a:solidFill>
            </a:endParaRPr>
          </a:p>
          <a:p>
            <a:pPr algn="ctr" eaLnBrk="1" hangingPunct="1"/>
            <a:endParaRPr lang="en-US" altLang="en-US" sz="1600" b="1" dirty="0">
              <a:solidFill>
                <a:schemeClr val="bg1"/>
              </a:solidFill>
              <a:latin typeface="Calibri" pitchFamily="34" charset="0"/>
            </a:endParaRPr>
          </a:p>
        </p:txBody>
      </p:sp>
    </p:spTree>
    <p:extLst>
      <p:ext uri="{BB962C8B-B14F-4D97-AF65-F5344CB8AC3E}">
        <p14:creationId xmlns:p14="http://schemas.microsoft.com/office/powerpoint/2010/main" val="46527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1" y="914400"/>
            <a:ext cx="8686800" cy="3657600"/>
          </a:xfrm>
        </p:spPr>
        <p:txBody>
          <a:bodyPr/>
          <a:lstStyle/>
          <a:p>
            <a:pPr marL="0" lvl="0" indent="0">
              <a:buNone/>
            </a:pPr>
            <a:r>
              <a:rPr lang="en-US" sz="1600" b="1" u="sng" dirty="0" smtClean="0"/>
              <a:t>Project Identification:</a:t>
            </a:r>
          </a:p>
          <a:p>
            <a:pPr lvl="0"/>
            <a:r>
              <a:rPr lang="en-US" sz="1600" b="1" u="sng" dirty="0" smtClean="0"/>
              <a:t>Project </a:t>
            </a:r>
            <a:r>
              <a:rPr lang="en-US" sz="1600" b="1" u="sng" dirty="0" smtClean="0"/>
              <a:t>Title: </a:t>
            </a:r>
            <a:r>
              <a:rPr lang="pt-BR" sz="1600" dirty="0" smtClean="0"/>
              <a:t>Integrating </a:t>
            </a:r>
            <a:r>
              <a:rPr lang="pt-BR" sz="1600" dirty="0"/>
              <a:t>the Development of Guidelines and Incentives for Piloting the Establishment of Small-scale Private </a:t>
            </a:r>
            <a:r>
              <a:rPr lang="pt-BR" sz="1600" i="1" dirty="0"/>
              <a:t>Dalbergia </a:t>
            </a:r>
            <a:r>
              <a:rPr lang="pt-BR" sz="1600" dirty="0"/>
              <a:t>Plantations with the Determination of a Non-detriment Findings Report in Preah Vihear province in Cambodia</a:t>
            </a:r>
            <a:r>
              <a:rPr lang="pt-BR" sz="1600" dirty="0" smtClean="0"/>
              <a:t>.</a:t>
            </a:r>
            <a:r>
              <a:rPr lang="en-US" sz="1600" b="1" dirty="0" smtClean="0"/>
              <a:t> </a:t>
            </a:r>
            <a:endParaRPr lang="en-US" sz="1600" dirty="0" smtClean="0"/>
          </a:p>
          <a:p>
            <a:pPr lvl="0"/>
            <a:r>
              <a:rPr lang="en-US" sz="1600" b="1" u="sng" dirty="0" smtClean="0"/>
              <a:t>Project Goal:  </a:t>
            </a:r>
            <a:r>
              <a:rPr lang="pt-BR" sz="1600" dirty="0" smtClean="0"/>
              <a:t>The </a:t>
            </a:r>
            <a:r>
              <a:rPr lang="pt-BR" sz="1600" b="1" dirty="0" smtClean="0"/>
              <a:t>Goal</a:t>
            </a:r>
            <a:r>
              <a:rPr lang="pt-BR" sz="1600" dirty="0" smtClean="0"/>
              <a:t> of the project is to ensure the survival and sustainable management and expand the area of </a:t>
            </a:r>
            <a:r>
              <a:rPr lang="pt-BR" sz="1600" i="1" dirty="0" smtClean="0"/>
              <a:t>D. cochinchinensis</a:t>
            </a:r>
            <a:r>
              <a:rPr lang="pt-BR" sz="1600" dirty="0" smtClean="0"/>
              <a:t> and </a:t>
            </a:r>
            <a:r>
              <a:rPr lang="pt-BR" sz="1600" i="1" dirty="0" smtClean="0"/>
              <a:t>D. oliveri </a:t>
            </a:r>
            <a:r>
              <a:rPr lang="pt-BR" sz="1600" dirty="0" smtClean="0"/>
              <a:t>in Cambodia. </a:t>
            </a:r>
            <a:r>
              <a:rPr lang="en-US" sz="1600" b="1" dirty="0"/>
              <a:t> </a:t>
            </a:r>
            <a:endParaRPr lang="en-US" sz="1600" dirty="0"/>
          </a:p>
          <a:p>
            <a:pPr lvl="0"/>
            <a:r>
              <a:rPr lang="en-US" sz="1600" b="1" u="sng" dirty="0"/>
              <a:t>Project </a:t>
            </a:r>
            <a:r>
              <a:rPr lang="en-US" sz="1600" b="1" u="sng" dirty="0" smtClean="0"/>
              <a:t>Objective:  </a:t>
            </a:r>
            <a:r>
              <a:rPr lang="pt-BR" sz="1600" dirty="0" smtClean="0"/>
              <a:t>The </a:t>
            </a:r>
            <a:r>
              <a:rPr lang="pt-BR" sz="1600" b="1" dirty="0"/>
              <a:t>Objective</a:t>
            </a:r>
            <a:r>
              <a:rPr lang="pt-BR" sz="1600" dirty="0"/>
              <a:t> of the project is to develop a non-detriment findings report on </a:t>
            </a:r>
            <a:r>
              <a:rPr lang="pt-BR" sz="1600" i="1" dirty="0"/>
              <a:t>D. cochinchinensis </a:t>
            </a:r>
            <a:r>
              <a:rPr lang="pt-BR" sz="1600" dirty="0"/>
              <a:t>and </a:t>
            </a:r>
            <a:r>
              <a:rPr lang="pt-BR" sz="1600" i="1" dirty="0"/>
              <a:t>D. oliveri </a:t>
            </a:r>
            <a:r>
              <a:rPr lang="pt-BR" sz="1600" dirty="0"/>
              <a:t>in Preah Vihear province and institutionalize an enabling environment to support the establishment of small-scale private plantations of the species</a:t>
            </a:r>
            <a:r>
              <a:rPr lang="pt-BR" sz="1600" dirty="0" smtClean="0"/>
              <a:t>.</a:t>
            </a:r>
            <a:r>
              <a:rPr lang="en-US" sz="1600" b="1" dirty="0"/>
              <a:t> </a:t>
            </a:r>
            <a:endParaRPr lang="en-US" sz="1600" dirty="0"/>
          </a:p>
          <a:p>
            <a:pPr lvl="0"/>
            <a:r>
              <a:rPr lang="en-US" sz="1600" b="1" u="sng" dirty="0" smtClean="0"/>
              <a:t>Total Budget: </a:t>
            </a:r>
            <a:r>
              <a:rPr lang="en-US" sz="1600" b="1" dirty="0" smtClean="0"/>
              <a:t>USD 173,622.50 </a:t>
            </a:r>
            <a:r>
              <a:rPr lang="en-US" sz="1600" b="1" dirty="0" smtClean="0">
                <a:solidFill>
                  <a:srgbClr val="0000CC"/>
                </a:solidFill>
              </a:rPr>
              <a:t>(CITES Contribution: </a:t>
            </a:r>
            <a:r>
              <a:rPr lang="pt-BR" sz="1600" b="1" dirty="0" smtClean="0">
                <a:solidFill>
                  <a:srgbClr val="0000CC"/>
                </a:solidFill>
              </a:rPr>
              <a:t>USD 149,800.00, Gov’t and Other Sources: USD 23,822.50)</a:t>
            </a:r>
            <a:r>
              <a:rPr lang="pt-BR" sz="1600" dirty="0"/>
              <a:t> </a:t>
            </a:r>
            <a:endParaRPr lang="en-US" sz="1600" dirty="0"/>
          </a:p>
          <a:p>
            <a:pPr lvl="0"/>
            <a:r>
              <a:rPr lang="en-US" sz="1600" b="1" u="sng" dirty="0"/>
              <a:t>Period </a:t>
            </a:r>
            <a:r>
              <a:rPr lang="en-US" sz="1600" b="1" u="sng" dirty="0" smtClean="0"/>
              <a:t>Covered:  </a:t>
            </a:r>
            <a:r>
              <a:rPr lang="pt-BR" sz="1600" dirty="0" smtClean="0"/>
              <a:t>The </a:t>
            </a:r>
            <a:r>
              <a:rPr lang="pt-BR" sz="1600" dirty="0"/>
              <a:t>period covered by this report is 15 August 2019 to </a:t>
            </a:r>
            <a:r>
              <a:rPr lang="pt-BR" sz="1600" b="1" dirty="0"/>
              <a:t>19 July 2022.</a:t>
            </a:r>
            <a:endParaRPr lang="en-US" sz="1600" b="1" dirty="0"/>
          </a:p>
          <a:p>
            <a:pPr marL="0" indent="0">
              <a:buNone/>
            </a:pPr>
            <a:endParaRPr lang="en-US" sz="1600" dirty="0"/>
          </a:p>
        </p:txBody>
      </p:sp>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sz="2000" b="1" dirty="0">
              <a:solidFill>
                <a:schemeClr val="bg1"/>
              </a:solidFill>
              <a:latin typeface="Arial" pitchFamily="34" charset="0"/>
              <a:ea typeface="ＭＳ Ｐゴシック" pitchFamily="34" charset="-128"/>
              <a:cs typeface="Arial" pitchFamily="34" charset="0"/>
            </a:endParaRPr>
          </a:p>
          <a:p>
            <a:pPr algn="ctr">
              <a:defRPr/>
            </a:pPr>
            <a:r>
              <a:rPr lang="en-GB" sz="2800" b="1" dirty="0" err="1">
                <a:solidFill>
                  <a:schemeClr val="bg1"/>
                </a:solidFill>
                <a:latin typeface="Arial" pitchFamily="34" charset="0"/>
                <a:ea typeface="ＭＳ Ｐゴシック" pitchFamily="34" charset="-128"/>
                <a:cs typeface="Arial" pitchFamily="34" charset="0"/>
              </a:rPr>
              <a:t>Dalbergia</a:t>
            </a:r>
            <a:r>
              <a:rPr lang="en-GB" sz="2800" b="1" dirty="0">
                <a:solidFill>
                  <a:schemeClr val="bg1"/>
                </a:solidFill>
                <a:latin typeface="Arial" pitchFamily="34" charset="0"/>
                <a:ea typeface="ＭＳ Ｐゴシック" pitchFamily="34" charset="-128"/>
                <a:cs typeface="Arial" pitchFamily="34" charset="0"/>
              </a:rPr>
              <a:t> </a:t>
            </a:r>
            <a:r>
              <a:rPr lang="en-GB" sz="2800" b="1" dirty="0" err="1">
                <a:solidFill>
                  <a:schemeClr val="bg1"/>
                </a:solidFill>
                <a:latin typeface="Arial" pitchFamily="34" charset="0"/>
                <a:ea typeface="ＭＳ Ｐゴシック" pitchFamily="34" charset="-128"/>
                <a:cs typeface="Arial" pitchFamily="34" charset="0"/>
              </a:rPr>
              <a:t>Cochichinensis</a:t>
            </a:r>
            <a:r>
              <a:rPr lang="en-GB" sz="2800" b="1" dirty="0">
                <a:solidFill>
                  <a:schemeClr val="bg1"/>
                </a:solidFill>
                <a:latin typeface="Arial" pitchFamily="34" charset="0"/>
                <a:ea typeface="ＭＳ Ｐゴシック" pitchFamily="34" charset="-128"/>
                <a:cs typeface="Arial" pitchFamily="34" charset="0"/>
              </a:rPr>
              <a:t> Plantation</a:t>
            </a:r>
          </a:p>
          <a:p>
            <a:pPr algn="ctr">
              <a:defRPr/>
            </a:pPr>
            <a:r>
              <a:rPr lang="en-GB" sz="2000" b="1" dirty="0">
                <a:solidFill>
                  <a:schemeClr val="bg1"/>
                </a:solidFill>
                <a:latin typeface="Arial" pitchFamily="34" charset="0"/>
                <a:ea typeface="ＭＳ Ｐゴシック" pitchFamily="34" charset="-128"/>
                <a:cs typeface="Arial" pitchFamily="34" charset="0"/>
              </a:rPr>
              <a:t>Green Investment - Challenges and Opportunities</a:t>
            </a:r>
            <a:endParaRPr lang="pt-BR" sz="2000" b="1" dirty="0">
              <a:solidFill>
                <a:schemeClr val="bg1"/>
              </a:solidFill>
              <a:effectLst>
                <a:outerShdw blurRad="38100" dist="38100" dir="2700000" algn="tl">
                  <a:srgbClr val="C0C0C0"/>
                </a:outerShdw>
              </a:effectLst>
              <a:latin typeface="Times New Roman" pitchFamily="18" charset="0"/>
              <a:ea typeface="ＭＳ Ｐゴシック" pitchFamily="34" charset="-128"/>
              <a:cs typeface="Times New Roman" pitchFamily="18" charset="0"/>
            </a:endParaRPr>
          </a:p>
          <a:p>
            <a:pPr algn="ctr" eaLnBrk="1" hangingPunct="1"/>
            <a:endParaRPr lang="en-US" altLang="en-US" sz="1600" b="1" dirty="0">
              <a:solidFill>
                <a:schemeClr val="bg1"/>
              </a:solidFill>
              <a:latin typeface="Calibri" pitchFamily="34" charset="0"/>
            </a:endParaRPr>
          </a:p>
        </p:txBody>
      </p:sp>
      <p:pic>
        <p:nvPicPr>
          <p:cNvPr id="5" name="Picture 6"/>
          <p:cNvPicPr>
            <a:picLocks noChangeAspect="1"/>
          </p:cNvPicPr>
          <p:nvPr/>
        </p:nvPicPr>
        <p:blipFill rotWithShape="1">
          <a:blip r:embed="rId2" cstate="screen">
            <a:extLst>
              <a:ext uri="{28A0092B-C50C-407E-A947-70E740481C1C}">
                <a14:useLocalDpi xmlns:a14="http://schemas.microsoft.com/office/drawing/2010/main"/>
              </a:ext>
            </a:extLst>
          </a:blip>
          <a:srcRect t="7938"/>
          <a:stretch/>
        </p:blipFill>
        <p:spPr bwMode="auto">
          <a:xfrm>
            <a:off x="4111444" y="5148616"/>
            <a:ext cx="2541362" cy="137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7892" y="5105400"/>
            <a:ext cx="1931626" cy="137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 y="5105400"/>
            <a:ext cx="1948525" cy="1379001"/>
          </a:xfrm>
          <a:prstGeom prst="rect">
            <a:avLst/>
          </a:prstGeom>
        </p:spPr>
      </p:pic>
      <p:pic>
        <p:nvPicPr>
          <p:cNvPr id="9" name="Picture 8"/>
          <p:cNvPicPr/>
          <p:nvPr/>
        </p:nvPicPr>
        <p:blipFill rotWithShape="1">
          <a:blip r:embed="rId5" cstate="print">
            <a:extLst>
              <a:ext uri="{28A0092B-C50C-407E-A947-70E740481C1C}">
                <a14:useLocalDpi xmlns:a14="http://schemas.microsoft.com/office/drawing/2010/main" val="0"/>
              </a:ext>
            </a:extLst>
          </a:blip>
          <a:srcRect l="5255" t="1169" r="4602" b="12130"/>
          <a:stretch/>
        </p:blipFill>
        <p:spPr bwMode="auto">
          <a:xfrm>
            <a:off x="6934200" y="5148616"/>
            <a:ext cx="1969934" cy="13699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2090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13"/>
          <p:cNvSpPr>
            <a:spLocks noChangeArrowheads="1"/>
          </p:cNvSpPr>
          <p:nvPr/>
        </p:nvSpPr>
        <p:spPr bwMode="auto">
          <a:xfrm>
            <a:off x="297628" y="3259123"/>
            <a:ext cx="44290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indent="0" algn="ctr"/>
            <a:r>
              <a:rPr lang="en-US" sz="2400" b="1" dirty="0">
                <a:solidFill>
                  <a:srgbClr val="006600"/>
                </a:solidFill>
                <a:latin typeface="Times New Roman" panose="02020603050405020304" pitchFamily="18" charset="0"/>
                <a:cs typeface="Times New Roman" panose="02020603050405020304" pitchFamily="18" charset="0"/>
              </a:rPr>
              <a:t>Special Thanks to: </a:t>
            </a:r>
          </a:p>
          <a:p>
            <a:pPr marL="0" indent="0" algn="ctr"/>
            <a:r>
              <a:rPr lang="en-GB" altLang="en-US" sz="2400" b="1" dirty="0">
                <a:solidFill>
                  <a:srgbClr val="006600"/>
                </a:solidFill>
                <a:latin typeface="Times New Roman" panose="02020603050405020304" pitchFamily="18" charset="0"/>
                <a:cs typeface="Times New Roman" panose="02020603050405020304" pitchFamily="18" charset="0"/>
              </a:rPr>
              <a:t>EU, CITES Secretariat, CTSP, FA, </a:t>
            </a:r>
            <a:r>
              <a:rPr lang="en-GB" altLang="en-US" sz="2400" b="1" dirty="0" err="1">
                <a:solidFill>
                  <a:srgbClr val="006600"/>
                </a:solidFill>
                <a:latin typeface="Times New Roman" panose="02020603050405020304" pitchFamily="18" charset="0"/>
                <a:cs typeface="Times New Roman" panose="02020603050405020304" pitchFamily="18" charset="0"/>
              </a:rPr>
              <a:t>AFoCO</a:t>
            </a:r>
            <a:r>
              <a:rPr lang="en-GB" altLang="en-US" sz="2400" b="1" dirty="0">
                <a:solidFill>
                  <a:srgbClr val="006600"/>
                </a:solidFill>
                <a:latin typeface="Times New Roman" panose="02020603050405020304" pitchFamily="18" charset="0"/>
                <a:cs typeface="Times New Roman" panose="02020603050405020304" pitchFamily="18" charset="0"/>
              </a:rPr>
              <a:t>, ITTO  and all Project Contributors</a:t>
            </a:r>
            <a:endParaRPr lang="en-US" altLang="en-US" sz="2400" b="1" dirty="0">
              <a:solidFill>
                <a:srgbClr val="006600"/>
              </a:solidFill>
              <a:latin typeface="Times New Roman" panose="02020603050405020304" pitchFamily="18" charset="0"/>
              <a:cs typeface="Times New Roman" panose="02020603050405020304" pitchFamily="18" charset="0"/>
            </a:endParaRPr>
          </a:p>
        </p:txBody>
      </p:sp>
      <p:pic>
        <p:nvPicPr>
          <p:cNvPr id="7" name="Picture 7"/>
          <p:cNvPicPr>
            <a:picLocks noChangeAspect="1"/>
          </p:cNvPicPr>
          <p:nvPr/>
        </p:nvPicPr>
        <p:blipFill rotWithShape="1">
          <a:blip r:embed="rId2" cstate="screen">
            <a:extLst>
              <a:ext uri="{28A0092B-C50C-407E-A947-70E740481C1C}">
                <a14:useLocalDpi xmlns:a14="http://schemas.microsoft.com/office/drawing/2010/main"/>
              </a:ext>
            </a:extLst>
          </a:blip>
          <a:srcRect t="33688" b="-2"/>
          <a:stretch/>
        </p:blipFill>
        <p:spPr bwMode="auto">
          <a:xfrm>
            <a:off x="4939773" y="3103193"/>
            <a:ext cx="3838611" cy="169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0374" y="5456696"/>
            <a:ext cx="8458010" cy="323165"/>
          </a:xfrm>
          <a:prstGeom prst="rect">
            <a:avLst/>
          </a:prstGeom>
        </p:spPr>
        <p:txBody>
          <a:bodyPr wrap="square">
            <a:spAutoFit/>
          </a:bodyPr>
          <a:lstStyle/>
          <a:p>
            <a:pPr algn="ctr">
              <a:spcBef>
                <a:spcPct val="50000"/>
              </a:spcBef>
            </a:pPr>
            <a:r>
              <a:rPr lang="en-US" sz="1500" b="1" dirty="0">
                <a:solidFill>
                  <a:srgbClr val="002060"/>
                </a:solidFill>
              </a:rPr>
              <a:t>For Further Contact: </a:t>
            </a:r>
            <a:r>
              <a:rPr lang="en-US" sz="1500" b="1" dirty="0">
                <a:solidFill>
                  <a:srgbClr val="002060"/>
                </a:solidFill>
                <a:hlinkClick r:id="rId3"/>
              </a:rPr>
              <a:t>wpo@online.com.kh</a:t>
            </a:r>
            <a:r>
              <a:rPr lang="en-US" sz="1500" b="1" dirty="0">
                <a:solidFill>
                  <a:srgbClr val="002060"/>
                </a:solidFill>
              </a:rPr>
              <a:t>; </a:t>
            </a:r>
            <a:r>
              <a:rPr lang="en-US" sz="1500" b="1" dirty="0" smtClean="0">
                <a:solidFill>
                  <a:srgbClr val="002060"/>
                </a:solidFill>
                <a:hlinkClick r:id="rId4"/>
              </a:rPr>
              <a:t>saysinlyrua@gmail.com</a:t>
            </a:r>
            <a:r>
              <a:rPr lang="en-US" sz="1500" b="1" dirty="0" smtClean="0">
                <a:solidFill>
                  <a:srgbClr val="002060"/>
                </a:solidFill>
              </a:rPr>
              <a:t>; </a:t>
            </a:r>
            <a:r>
              <a:rPr lang="en-US" sz="1500" b="1" dirty="0" smtClean="0">
                <a:solidFill>
                  <a:srgbClr val="002060"/>
                </a:solidFill>
                <a:hlinkClick r:id="rId5"/>
              </a:rPr>
              <a:t>sotheahort@gmail.com</a:t>
            </a:r>
            <a:r>
              <a:rPr lang="en-US" sz="1500" b="1" dirty="0" smtClean="0">
                <a:solidFill>
                  <a:srgbClr val="002060"/>
                </a:solidFill>
              </a:rPr>
              <a:t> </a:t>
            </a:r>
            <a:endParaRPr lang="en-US" sz="1500" b="1" dirty="0">
              <a:solidFill>
                <a:srgbClr val="002060"/>
              </a:solidFill>
            </a:endParaRPr>
          </a:p>
        </p:txBody>
      </p:sp>
      <p:sp>
        <p:nvSpPr>
          <p:cNvPr id="8" name="WordArt 6"/>
          <p:cNvSpPr>
            <a:spLocks noChangeArrowheads="1" noChangeShapeType="1" noTextEdit="1"/>
          </p:cNvSpPr>
          <p:nvPr/>
        </p:nvSpPr>
        <p:spPr bwMode="auto">
          <a:xfrm>
            <a:off x="1008042" y="2286728"/>
            <a:ext cx="4611424" cy="620433"/>
          </a:xfrm>
          <a:prstGeom prst="rect">
            <a:avLst/>
          </a:prstGeom>
        </p:spPr>
        <p:txBody>
          <a:bodyPr wrap="none" fromWordArt="1">
            <a:prstTxWarp prst="textPlain">
              <a:avLst>
                <a:gd name="adj" fmla="val 50000"/>
              </a:avLst>
            </a:prstTxWarp>
          </a:bodyPr>
          <a:lstStyle/>
          <a:p>
            <a:pPr algn="ctr"/>
            <a:r>
              <a:rPr lang="en-US" sz="12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Thank you for your attention!</a:t>
            </a:r>
          </a:p>
        </p:txBody>
      </p:sp>
      <p:pic>
        <p:nvPicPr>
          <p:cNvPr id="9"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49379" y="976313"/>
            <a:ext cx="1577578" cy="9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Users\NEOU CHANNA\Desktop\EU-logo.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25317" y="1051322"/>
            <a:ext cx="1231106" cy="82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C:\Users\NEOU CHANNA\Desktop\CTSP.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41357" y="976313"/>
            <a:ext cx="812006" cy="9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00753" y="942975"/>
            <a:ext cx="913760"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3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A868711-6CBE-4AE4-95A9-E6A2C7182BA6}"/>
              </a:ext>
            </a:extLst>
          </p:cNvPr>
          <p:cNvSpPr/>
          <p:nvPr/>
        </p:nvSpPr>
        <p:spPr>
          <a:xfrm>
            <a:off x="228600" y="920904"/>
            <a:ext cx="5843693" cy="5447645"/>
          </a:xfrm>
          <a:prstGeom prst="rect">
            <a:avLst/>
          </a:prstGeom>
        </p:spPr>
        <p:txBody>
          <a:bodyPr wrap="square">
            <a:spAutoFit/>
          </a:bodyPr>
          <a:lstStyle/>
          <a:p>
            <a:pPr algn="ctr"/>
            <a:r>
              <a:rPr lang="en-GB" sz="1600" b="1" dirty="0" err="1">
                <a:solidFill>
                  <a:srgbClr val="0000FF"/>
                </a:solidFill>
                <a:latin typeface="Arial" pitchFamily="34" charset="0"/>
                <a:ea typeface="ＭＳ Ｐゴシック" pitchFamily="34" charset="-128"/>
                <a:cs typeface="Arial" pitchFamily="34" charset="0"/>
              </a:rPr>
              <a:t>Dalbergia</a:t>
            </a:r>
            <a:r>
              <a:rPr lang="en-GB" sz="1600" b="1" dirty="0">
                <a:solidFill>
                  <a:srgbClr val="0000FF"/>
                </a:solidFill>
                <a:latin typeface="Arial" pitchFamily="34" charset="0"/>
                <a:ea typeface="ＭＳ Ｐゴシック" pitchFamily="34" charset="-128"/>
                <a:cs typeface="Arial" pitchFamily="34" charset="0"/>
              </a:rPr>
              <a:t> </a:t>
            </a:r>
            <a:r>
              <a:rPr lang="en-GB" sz="1600" b="1" dirty="0" err="1">
                <a:solidFill>
                  <a:srgbClr val="0000FF"/>
                </a:solidFill>
                <a:latin typeface="Arial" pitchFamily="34" charset="0"/>
                <a:ea typeface="ＭＳ Ｐゴシック" pitchFamily="34" charset="-128"/>
                <a:cs typeface="Arial" pitchFamily="34" charset="0"/>
              </a:rPr>
              <a:t>Cochinchinensis</a:t>
            </a:r>
            <a:r>
              <a:rPr lang="en-GB" sz="1600" b="1" dirty="0">
                <a:solidFill>
                  <a:srgbClr val="0000FF"/>
                </a:solidFill>
                <a:latin typeface="Arial" pitchFamily="34" charset="0"/>
                <a:ea typeface="ＭＳ Ｐゴシック" pitchFamily="34" charset="-128"/>
                <a:cs typeface="Arial" pitchFamily="34" charset="0"/>
              </a:rPr>
              <a:t> Pierre</a:t>
            </a:r>
          </a:p>
          <a:p>
            <a:r>
              <a:rPr lang="en-US" sz="1600" b="1" dirty="0"/>
              <a:t>Taxonomy and Commercial Grade </a:t>
            </a:r>
          </a:p>
          <a:p>
            <a:r>
              <a:rPr lang="en-US" sz="1600" dirty="0"/>
              <a:t>Cambodian name		: </a:t>
            </a:r>
            <a:r>
              <a:rPr lang="en-US" sz="1600" dirty="0" err="1"/>
              <a:t>Kra-gnourng</a:t>
            </a:r>
            <a:endParaRPr lang="en-US" sz="1600" dirty="0"/>
          </a:p>
          <a:p>
            <a:r>
              <a:rPr lang="pt-BR" sz="1600" dirty="0"/>
              <a:t>Scientific name		: </a:t>
            </a:r>
            <a:r>
              <a:rPr lang="pt-BR" sz="1600" i="1" dirty="0"/>
              <a:t>Dalbergia cochinchinensis </a:t>
            </a:r>
            <a:r>
              <a:rPr lang="pt-BR" sz="1600" dirty="0"/>
              <a:t> Pierre.</a:t>
            </a:r>
            <a:endParaRPr lang="en-US" sz="1600" dirty="0"/>
          </a:p>
          <a:p>
            <a:r>
              <a:rPr lang="pt-BR" sz="1600" dirty="0"/>
              <a:t>Syn			: </a:t>
            </a:r>
            <a:r>
              <a:rPr lang="pt-BR" sz="1600" i="1" dirty="0"/>
              <a:t>Dalbergia cambodiana </a:t>
            </a:r>
            <a:r>
              <a:rPr lang="pt-BR" sz="1600" dirty="0"/>
              <a:t> Pierre.</a:t>
            </a:r>
            <a:endParaRPr lang="en-US" sz="1600" dirty="0"/>
          </a:p>
          <a:p>
            <a:r>
              <a:rPr lang="en-US" sz="1600" dirty="0"/>
              <a:t>Family			: </a:t>
            </a:r>
            <a:r>
              <a:rPr lang="en-US" sz="1600" i="1" dirty="0" err="1"/>
              <a:t>Leguminosae</a:t>
            </a:r>
            <a:endParaRPr lang="en-US" sz="1600" dirty="0"/>
          </a:p>
          <a:p>
            <a:r>
              <a:rPr lang="en-US" sz="1600" dirty="0"/>
              <a:t>Sub-family		: </a:t>
            </a:r>
            <a:r>
              <a:rPr lang="en-US" sz="1600" i="1" dirty="0" err="1"/>
              <a:t>Papilionoideae</a:t>
            </a:r>
            <a:endParaRPr lang="en-US" sz="1600" dirty="0"/>
          </a:p>
          <a:p>
            <a:r>
              <a:rPr lang="en-US" sz="1600" dirty="0"/>
              <a:t>Commercial Grade-Cambodia: Luxury</a:t>
            </a:r>
          </a:p>
          <a:p>
            <a:r>
              <a:rPr lang="pt-BR" sz="1600" b="1" dirty="0"/>
              <a:t>IUCN Classification	:</a:t>
            </a:r>
            <a:r>
              <a:rPr lang="pt-BR" sz="1600" dirty="0"/>
              <a:t> VU A1CD</a:t>
            </a:r>
          </a:p>
          <a:p>
            <a:r>
              <a:rPr lang="pt-BR" sz="1600" dirty="0"/>
              <a:t>CITES 			</a:t>
            </a:r>
            <a:r>
              <a:rPr lang="pt-BR" sz="1600" b="1" dirty="0"/>
              <a:t>: Appendix </a:t>
            </a:r>
            <a:r>
              <a:rPr lang="pt-BR" sz="1600" b="1" dirty="0" smtClean="0"/>
              <a:t>II</a:t>
            </a:r>
          </a:p>
          <a:p>
            <a:endParaRPr lang="pt-BR" sz="1600" b="1" dirty="0"/>
          </a:p>
          <a:p>
            <a:pPr lvl="0" algn="just" eaLnBrk="0" hangingPunct="0"/>
            <a:r>
              <a:rPr lang="en-US" altLang="en-US" sz="1200" b="1" dirty="0">
                <a:latin typeface="Arial" panose="020B0604020202020204" pitchFamily="34" charset="0"/>
                <a:ea typeface="Times New Roman" panose="02020603050405020304" pitchFamily="18" charset="0"/>
              </a:rPr>
              <a:t>Distribution and Habitat: </a:t>
            </a:r>
            <a:r>
              <a:rPr lang="en-US" altLang="en-US" sz="1200" dirty="0">
                <a:latin typeface="Arial" panose="020B0604020202020204" pitchFamily="34" charset="0"/>
                <a:ea typeface="Times New Roman" panose="02020603050405020304" pitchFamily="18" charset="0"/>
              </a:rPr>
              <a:t>Native to</a:t>
            </a:r>
            <a:r>
              <a:rPr lang="en-US" altLang="en-US" sz="1200" b="1" dirty="0">
                <a:latin typeface="Arial" panose="020B0604020202020204" pitchFamily="34" charset="0"/>
                <a:ea typeface="Times New Roman" panose="02020603050405020304" pitchFamily="18" charset="0"/>
              </a:rPr>
              <a:t> </a:t>
            </a:r>
            <a:r>
              <a:rPr lang="en-US" altLang="en-US" sz="1200" dirty="0">
                <a:latin typeface="Arial" panose="020B0604020202020204" pitchFamily="34" charset="0"/>
                <a:ea typeface="Times New Roman" panose="02020603050405020304" pitchFamily="18" charset="0"/>
              </a:rPr>
              <a:t>Indo-China and adjacent countries. Scattered trees form small populations in dense tropical evergreen forest, on fertile soil (CTSP, 2001), mixed deciduous forests up to 500m </a:t>
            </a:r>
            <a:r>
              <a:rPr lang="en-US" altLang="en-US" sz="1200" dirty="0" err="1">
                <a:latin typeface="Arial" panose="020B0604020202020204" pitchFamily="34" charset="0"/>
                <a:ea typeface="Times New Roman" panose="02020603050405020304" pitchFamily="18" charset="0"/>
              </a:rPr>
              <a:t>a.s.l</a:t>
            </a:r>
            <a:r>
              <a:rPr lang="en-US" altLang="en-US" sz="1200" dirty="0">
                <a:latin typeface="Arial" panose="020B0604020202020204" pitchFamily="34" charset="0"/>
                <a:ea typeface="Times New Roman" panose="02020603050405020304" pitchFamily="18" charset="0"/>
              </a:rPr>
              <a:t> (</a:t>
            </a:r>
            <a:r>
              <a:rPr lang="en-US" altLang="en-US" sz="1200" dirty="0" err="1">
                <a:latin typeface="Arial" panose="020B0604020202020204" pitchFamily="34" charset="0"/>
                <a:ea typeface="Times New Roman" panose="02020603050405020304" pitchFamily="18" charset="0"/>
              </a:rPr>
              <a:t>Dy</a:t>
            </a:r>
            <a:r>
              <a:rPr lang="en-US" altLang="en-US" sz="1200" dirty="0">
                <a:latin typeface="Arial" panose="020B0604020202020204" pitchFamily="34" charset="0"/>
                <a:ea typeface="Times New Roman" panose="02020603050405020304" pitchFamily="18" charset="0"/>
              </a:rPr>
              <a:t> </a:t>
            </a:r>
            <a:r>
              <a:rPr lang="en-US" altLang="en-US" sz="1200" dirty="0" err="1">
                <a:latin typeface="Arial" panose="020B0604020202020204" pitchFamily="34" charset="0"/>
                <a:ea typeface="Times New Roman" panose="02020603050405020304" pitchFamily="18" charset="0"/>
              </a:rPr>
              <a:t>Phon</a:t>
            </a:r>
            <a:r>
              <a:rPr lang="en-US" altLang="en-US" sz="1200" dirty="0">
                <a:latin typeface="Arial" panose="020B0604020202020204" pitchFamily="34" charset="0"/>
                <a:ea typeface="Times New Roman" panose="02020603050405020304" pitchFamily="18" charset="0"/>
              </a:rPr>
              <a:t>, 2000) and lowland forests with uniform rainfall (1200-1650mm per year). It is light demanding, drought tolerant and with no special demands for soil conditions (DFSC, 2000). </a:t>
            </a:r>
            <a:endParaRPr lang="en-US" altLang="en-US" sz="1200" dirty="0" smtClean="0">
              <a:latin typeface="Arial" panose="020B0604020202020204" pitchFamily="34" charset="0"/>
              <a:ea typeface="Times New Roman" panose="02020603050405020304" pitchFamily="18" charset="0"/>
            </a:endParaRPr>
          </a:p>
          <a:p>
            <a:pPr lvl="0" algn="just" eaLnBrk="0" hangingPunct="0"/>
            <a:endParaRPr lang="en-US" altLang="en-US" sz="1200" dirty="0">
              <a:latin typeface="Arial" panose="020B0604020202020204" pitchFamily="34" charset="0"/>
            </a:endParaRPr>
          </a:p>
          <a:p>
            <a:pPr lvl="0" algn="just" eaLnBrk="0" hangingPunct="0"/>
            <a:r>
              <a:rPr lang="en-US" altLang="en-US" sz="1200" b="1" dirty="0">
                <a:latin typeface="Arial" panose="020B0604020202020204" pitchFamily="34" charset="0"/>
                <a:ea typeface="Times New Roman" panose="02020603050405020304" pitchFamily="18" charset="0"/>
              </a:rPr>
              <a:t>Botanical Description: </a:t>
            </a:r>
            <a:r>
              <a:rPr lang="en-US" altLang="en-US" sz="1200" i="1" dirty="0" err="1">
                <a:latin typeface="Arial" panose="020B0604020202020204" pitchFamily="34" charset="0"/>
                <a:ea typeface="Times New Roman" panose="02020603050405020304" pitchFamily="18" charset="0"/>
              </a:rPr>
              <a:t>Dalbergia</a:t>
            </a:r>
            <a:r>
              <a:rPr lang="en-US" altLang="en-US" sz="1200" i="1" dirty="0">
                <a:latin typeface="Arial" panose="020B0604020202020204" pitchFamily="34" charset="0"/>
                <a:ea typeface="Times New Roman" panose="02020603050405020304" pitchFamily="18" charset="0"/>
              </a:rPr>
              <a:t> </a:t>
            </a:r>
            <a:r>
              <a:rPr lang="en-US" altLang="en-US" sz="1200" i="1" dirty="0" err="1">
                <a:latin typeface="Arial" panose="020B0604020202020204" pitchFamily="34" charset="0"/>
                <a:ea typeface="Times New Roman" panose="02020603050405020304" pitchFamily="18" charset="0"/>
              </a:rPr>
              <a:t>cochinchinensis</a:t>
            </a:r>
            <a:r>
              <a:rPr lang="en-US" altLang="en-US" sz="1200" i="1" dirty="0">
                <a:latin typeface="Arial" panose="020B0604020202020204" pitchFamily="34" charset="0"/>
                <a:ea typeface="Times New Roman" panose="02020603050405020304" pitchFamily="18" charset="0"/>
              </a:rPr>
              <a:t> </a:t>
            </a:r>
            <a:r>
              <a:rPr lang="en-US" altLang="en-US" sz="1200" dirty="0">
                <a:latin typeface="Arial" panose="020B0604020202020204" pitchFamily="34" charset="0"/>
                <a:ea typeface="Times New Roman" panose="02020603050405020304" pitchFamily="18" charset="0"/>
              </a:rPr>
              <a:t>Pierre is a large evergreen tree species, 25 – 30m high and generally 60cm in diameter. The species is easily recognized through its light yellow bark, sometimes multiple stems and branches.</a:t>
            </a:r>
            <a:r>
              <a:rPr lang="en-US" altLang="en-US" sz="1200" i="1" dirty="0">
                <a:latin typeface="Arial" panose="020B0604020202020204" pitchFamily="34" charset="0"/>
                <a:ea typeface="Times New Roman" panose="02020603050405020304" pitchFamily="18" charset="0"/>
              </a:rPr>
              <a:t> </a:t>
            </a:r>
            <a:r>
              <a:rPr lang="en-US" altLang="en-US" sz="1200" dirty="0">
                <a:latin typeface="Arial" panose="020B0604020202020204" pitchFamily="34" charset="0"/>
                <a:ea typeface="Times New Roman" panose="02020603050405020304" pitchFamily="18" charset="0"/>
              </a:rPr>
              <a:t>It has red </a:t>
            </a:r>
            <a:r>
              <a:rPr lang="en-US" altLang="en-US" sz="1200" dirty="0" err="1">
                <a:latin typeface="Arial" panose="020B0604020202020204" pitchFamily="34" charset="0"/>
                <a:ea typeface="Times New Roman" panose="02020603050405020304" pitchFamily="18" charset="0"/>
              </a:rPr>
              <a:t>coloured</a:t>
            </a:r>
            <a:r>
              <a:rPr lang="en-US" altLang="en-US" sz="1200" dirty="0">
                <a:latin typeface="Arial" panose="020B0604020202020204" pitchFamily="34" charset="0"/>
                <a:ea typeface="Times New Roman" panose="02020603050405020304" pitchFamily="18" charset="0"/>
              </a:rPr>
              <a:t> wood, beautiful veins; it is hard and durable with a density of 1.0-1.8, and resistant to termites.  Pinnate leaves have 7 – 9 leaflets, where the last leaflet is the biggest (CTSP, 2001). The species regenerates naturally and coppices well, but the growth rate is rather slow (DFSC, 2000</a:t>
            </a:r>
            <a:r>
              <a:rPr lang="en-US" altLang="en-US" sz="1200" dirty="0" smtClean="0">
                <a:latin typeface="Arial" panose="020B0604020202020204" pitchFamily="34" charset="0"/>
                <a:ea typeface="Times New Roman" panose="02020603050405020304" pitchFamily="18" charset="0"/>
              </a:rPr>
              <a:t>).</a:t>
            </a:r>
            <a:endParaRPr lang="en-US" sz="1400" b="1" dirty="0"/>
          </a:p>
        </p:txBody>
      </p:sp>
      <p:sp>
        <p:nvSpPr>
          <p:cNvPr id="8"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sz="2000" b="1" dirty="0">
              <a:solidFill>
                <a:schemeClr val="bg1"/>
              </a:solidFill>
              <a:latin typeface="Arial" pitchFamily="34" charset="0"/>
              <a:ea typeface="ＭＳ Ｐゴシック" pitchFamily="34" charset="-128"/>
              <a:cs typeface="Arial" pitchFamily="34" charset="0"/>
            </a:endParaRPr>
          </a:p>
          <a:p>
            <a:pPr algn="ctr">
              <a:defRPr/>
            </a:pPr>
            <a:r>
              <a:rPr lang="en-GB" sz="2800" b="1" dirty="0" err="1">
                <a:solidFill>
                  <a:schemeClr val="bg1"/>
                </a:solidFill>
                <a:latin typeface="Arial" pitchFamily="34" charset="0"/>
                <a:ea typeface="ＭＳ Ｐゴシック" pitchFamily="34" charset="-128"/>
                <a:cs typeface="Arial" pitchFamily="34" charset="0"/>
              </a:rPr>
              <a:t>Dalbergia</a:t>
            </a:r>
            <a:r>
              <a:rPr lang="en-GB" sz="2800" b="1" dirty="0">
                <a:solidFill>
                  <a:schemeClr val="bg1"/>
                </a:solidFill>
                <a:latin typeface="Arial" pitchFamily="34" charset="0"/>
                <a:ea typeface="ＭＳ Ｐゴシック" pitchFamily="34" charset="-128"/>
                <a:cs typeface="Arial" pitchFamily="34" charset="0"/>
              </a:rPr>
              <a:t> </a:t>
            </a:r>
            <a:r>
              <a:rPr lang="en-GB" sz="2800" b="1" dirty="0" err="1">
                <a:solidFill>
                  <a:schemeClr val="bg1"/>
                </a:solidFill>
                <a:latin typeface="Arial" pitchFamily="34" charset="0"/>
                <a:ea typeface="ＭＳ Ｐゴシック" pitchFamily="34" charset="-128"/>
                <a:cs typeface="Arial" pitchFamily="34" charset="0"/>
              </a:rPr>
              <a:t>Cochichinensis</a:t>
            </a:r>
            <a:r>
              <a:rPr lang="en-GB" sz="2800" b="1" dirty="0">
                <a:solidFill>
                  <a:schemeClr val="bg1"/>
                </a:solidFill>
                <a:latin typeface="Arial" pitchFamily="34" charset="0"/>
                <a:ea typeface="ＭＳ Ｐゴシック" pitchFamily="34" charset="-128"/>
                <a:cs typeface="Arial" pitchFamily="34" charset="0"/>
              </a:rPr>
              <a:t> Plantation</a:t>
            </a:r>
          </a:p>
          <a:p>
            <a:pPr algn="ctr">
              <a:defRPr/>
            </a:pPr>
            <a:r>
              <a:rPr lang="en-GB" sz="2000" b="1" dirty="0">
                <a:solidFill>
                  <a:schemeClr val="bg1"/>
                </a:solidFill>
                <a:latin typeface="Arial" pitchFamily="34" charset="0"/>
                <a:ea typeface="ＭＳ Ｐゴシック" pitchFamily="34" charset="-128"/>
                <a:cs typeface="Arial" pitchFamily="34" charset="0"/>
              </a:rPr>
              <a:t>Green Investment - Challenges and Opportunities</a:t>
            </a:r>
            <a:endParaRPr lang="pt-BR" sz="2000" b="1" dirty="0">
              <a:solidFill>
                <a:schemeClr val="bg1"/>
              </a:solidFill>
              <a:effectLst>
                <a:outerShdw blurRad="38100" dist="38100" dir="2700000" algn="tl">
                  <a:srgbClr val="C0C0C0"/>
                </a:outerShdw>
              </a:effectLst>
              <a:latin typeface="Times New Roman" pitchFamily="18" charset="0"/>
              <a:ea typeface="ＭＳ Ｐゴシック" pitchFamily="34" charset="-128"/>
              <a:cs typeface="Times New Roman" pitchFamily="18" charset="0"/>
            </a:endParaRPr>
          </a:p>
          <a:p>
            <a:pPr algn="ctr" eaLnBrk="1" hangingPunct="1"/>
            <a:endParaRPr lang="en-US" altLang="en-US" sz="1600" b="1" dirty="0">
              <a:solidFill>
                <a:schemeClr val="bg1"/>
              </a:solidFill>
              <a:latin typeface="Calibri" pitchFamily="34" charset="0"/>
            </a:endParaRPr>
          </a:p>
        </p:txBody>
      </p:sp>
      <p:pic>
        <p:nvPicPr>
          <p:cNvPr id="10" name="Picture 9">
            <a:extLst>
              <a:ext uri="{FF2B5EF4-FFF2-40B4-BE49-F238E27FC236}">
                <a16:creationId xmlns:a16="http://schemas.microsoft.com/office/drawing/2014/main" xmlns="" id="{B72142FA-F370-4699-877C-309FDEC263E4}"/>
              </a:ext>
            </a:extLst>
          </p:cNvPr>
          <p:cNvPicPr>
            <a:picLocks noChangeAspect="1"/>
          </p:cNvPicPr>
          <p:nvPr/>
        </p:nvPicPr>
        <p:blipFill>
          <a:blip r:embed="rId3" cstate="print">
            <a:extLst>
              <a:ext uri="{28A0092B-C50C-407E-A947-70E740481C1C}">
                <a14:useLocalDpi xmlns:a14="http://schemas.microsoft.com/office/drawing/2010/main" val="0"/>
              </a:ext>
            </a:extLst>
          </a:blip>
          <a:srcRect t="870" b="2"/>
          <a:stretch>
            <a:fillRect/>
          </a:stretch>
        </p:blipFill>
        <p:spPr bwMode="auto">
          <a:xfrm>
            <a:off x="6637362" y="2365430"/>
            <a:ext cx="2049439" cy="1413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1" y="914400"/>
            <a:ext cx="2057400" cy="1372820"/>
          </a:xfrm>
          <a:prstGeom prst="rect">
            <a:avLst/>
          </a:prstGeom>
        </p:spPr>
      </p:pic>
      <p:pic>
        <p:nvPicPr>
          <p:cNvPr id="9" name="Picture 8"/>
          <p:cNvPicPr>
            <a:picLocks noChangeAspect="1"/>
          </p:cNvPicPr>
          <p:nvPr/>
        </p:nvPicPr>
        <p:blipFill>
          <a:blip r:embed="rId5"/>
          <a:stretch>
            <a:fillRect/>
          </a:stretch>
        </p:blipFill>
        <p:spPr>
          <a:xfrm>
            <a:off x="6637362" y="3857430"/>
            <a:ext cx="2049439" cy="153708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7362" y="5443255"/>
            <a:ext cx="2056440" cy="13709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A868711-6CBE-4AE4-95A9-E6A2C7182BA6}"/>
              </a:ext>
            </a:extLst>
          </p:cNvPr>
          <p:cNvSpPr/>
          <p:nvPr/>
        </p:nvSpPr>
        <p:spPr>
          <a:xfrm>
            <a:off x="176254" y="990600"/>
            <a:ext cx="8973433" cy="3477875"/>
          </a:xfrm>
          <a:prstGeom prst="rect">
            <a:avLst/>
          </a:prstGeom>
        </p:spPr>
        <p:txBody>
          <a:bodyPr wrap="square">
            <a:spAutoFit/>
          </a:bodyPr>
          <a:lstStyle/>
          <a:p>
            <a:pPr algn="ctr"/>
            <a:r>
              <a:rPr lang="en-GB" sz="2000" dirty="0" err="1">
                <a:solidFill>
                  <a:srgbClr val="0000FF"/>
                </a:solidFill>
                <a:latin typeface="Arial" pitchFamily="34" charset="0"/>
                <a:ea typeface="ＭＳ Ｐゴシック" pitchFamily="34" charset="-128"/>
                <a:cs typeface="Arial" pitchFamily="34" charset="0"/>
              </a:rPr>
              <a:t>Dalbergia</a:t>
            </a:r>
            <a:r>
              <a:rPr lang="en-GB" sz="2000" dirty="0">
                <a:solidFill>
                  <a:srgbClr val="0000FF"/>
                </a:solidFill>
                <a:latin typeface="Arial" pitchFamily="34" charset="0"/>
                <a:ea typeface="ＭＳ Ｐゴシック" pitchFamily="34" charset="-128"/>
                <a:cs typeface="Arial" pitchFamily="34" charset="0"/>
              </a:rPr>
              <a:t> </a:t>
            </a:r>
            <a:r>
              <a:rPr lang="en-GB" sz="2000" dirty="0" err="1">
                <a:solidFill>
                  <a:srgbClr val="0000FF"/>
                </a:solidFill>
                <a:latin typeface="Arial" pitchFamily="34" charset="0"/>
                <a:ea typeface="ＭＳ Ｐゴシック" pitchFamily="34" charset="-128"/>
                <a:cs typeface="Arial" pitchFamily="34" charset="0"/>
              </a:rPr>
              <a:t>Cochinnesis</a:t>
            </a:r>
            <a:r>
              <a:rPr lang="en-GB" sz="2000" dirty="0">
                <a:solidFill>
                  <a:srgbClr val="0000FF"/>
                </a:solidFill>
                <a:latin typeface="Arial" pitchFamily="34" charset="0"/>
                <a:ea typeface="ＭＳ Ｐゴシック" pitchFamily="34" charset="-128"/>
                <a:cs typeface="Arial" pitchFamily="34" charset="0"/>
              </a:rPr>
              <a:t> Pierre</a:t>
            </a:r>
          </a:p>
          <a:p>
            <a:r>
              <a:rPr lang="en-US" sz="2000" dirty="0"/>
              <a:t>Planting Option:</a:t>
            </a:r>
          </a:p>
          <a:p>
            <a:pPr marL="285750" indent="-285750">
              <a:buFont typeface="Arial" panose="020B0604020202020204" pitchFamily="34" charset="0"/>
              <a:buChar char="•"/>
            </a:pPr>
            <a:r>
              <a:rPr lang="en-US" sz="2000" dirty="0"/>
              <a:t>Backyard or around houses</a:t>
            </a:r>
          </a:p>
          <a:p>
            <a:pPr marL="285750" indent="-285750">
              <a:buFont typeface="Arial" panose="020B0604020202020204" pitchFamily="34" charset="0"/>
              <a:buChar char="•"/>
            </a:pPr>
            <a:r>
              <a:rPr lang="en-US" sz="2000" dirty="0"/>
              <a:t>Small to big scale plantation</a:t>
            </a:r>
          </a:p>
          <a:p>
            <a:pPr marL="285750" indent="-285750">
              <a:buFont typeface="Arial" panose="020B0604020202020204" pitchFamily="34" charset="0"/>
              <a:buChar char="•"/>
            </a:pPr>
            <a:r>
              <a:rPr lang="en-US" sz="2000" dirty="0"/>
              <a:t>Natural Growth is slow, </a:t>
            </a:r>
          </a:p>
          <a:p>
            <a:pPr marL="285750" indent="-285750">
              <a:buFont typeface="Arial" panose="020B0604020202020204" pitchFamily="34" charset="0"/>
              <a:buChar char="•"/>
            </a:pPr>
            <a:r>
              <a:rPr lang="en-US" sz="2000" dirty="0"/>
              <a:t>Enhancement Plantation (well managed)</a:t>
            </a:r>
          </a:p>
          <a:p>
            <a:pPr marL="285750" indent="-285750">
              <a:buFont typeface="Arial" panose="020B0604020202020204" pitchFamily="34" charset="0"/>
              <a:buChar char="•"/>
            </a:pPr>
            <a:r>
              <a:rPr lang="en-US" sz="2000" dirty="0"/>
              <a:t>Currently: ~ 5.75 millions stand trees (age of 2-10years, 2.75- 15 meter high) of planted </a:t>
            </a:r>
            <a:r>
              <a:rPr lang="en-GB" sz="2000" dirty="0" err="1">
                <a:solidFill>
                  <a:srgbClr val="0000FF"/>
                </a:solidFill>
                <a:latin typeface="Arial" pitchFamily="34" charset="0"/>
                <a:ea typeface="ＭＳ Ｐゴシック" pitchFamily="34" charset="-128"/>
                <a:cs typeface="Arial" pitchFamily="34" charset="0"/>
              </a:rPr>
              <a:t>Dalbergia</a:t>
            </a:r>
            <a:r>
              <a:rPr lang="en-GB" sz="2000" dirty="0">
                <a:solidFill>
                  <a:srgbClr val="0000FF"/>
                </a:solidFill>
                <a:latin typeface="Arial" pitchFamily="34" charset="0"/>
                <a:ea typeface="ＭＳ Ｐゴシック" pitchFamily="34" charset="-128"/>
                <a:cs typeface="Arial" pitchFamily="34" charset="0"/>
              </a:rPr>
              <a:t> </a:t>
            </a:r>
            <a:r>
              <a:rPr lang="en-GB" sz="2000" dirty="0" err="1">
                <a:solidFill>
                  <a:srgbClr val="0000FF"/>
                </a:solidFill>
                <a:latin typeface="Arial" pitchFamily="34" charset="0"/>
                <a:ea typeface="ＭＳ Ｐゴシック" pitchFamily="34" charset="-128"/>
                <a:cs typeface="Arial" pitchFamily="34" charset="0"/>
              </a:rPr>
              <a:t>Cochinnesis</a:t>
            </a:r>
            <a:r>
              <a:rPr lang="en-GB" sz="2000" dirty="0">
                <a:solidFill>
                  <a:srgbClr val="0000FF"/>
                </a:solidFill>
                <a:latin typeface="Arial" pitchFamily="34" charset="0"/>
                <a:ea typeface="ＭＳ Ｐゴシック" pitchFamily="34" charset="-128"/>
                <a:cs typeface="Arial" pitchFamily="34" charset="0"/>
              </a:rPr>
              <a:t> Pierre in </a:t>
            </a:r>
            <a:r>
              <a:rPr lang="en-GB" sz="2000" dirty="0" smtClean="0">
                <a:solidFill>
                  <a:srgbClr val="0000FF"/>
                </a:solidFill>
                <a:latin typeface="Arial" pitchFamily="34" charset="0"/>
                <a:ea typeface="ＭＳ Ｐゴシック" pitchFamily="34" charset="-128"/>
                <a:cs typeface="Arial" pitchFamily="34" charset="0"/>
              </a:rPr>
              <a:t>Cambodia</a:t>
            </a:r>
          </a:p>
          <a:p>
            <a:endParaRPr lang="en-GB" sz="2000" dirty="0">
              <a:solidFill>
                <a:srgbClr val="0000FF"/>
              </a:solidFill>
              <a:latin typeface="Arial" pitchFamily="34" charset="0"/>
              <a:ea typeface="ＭＳ Ｐゴシック" pitchFamily="34" charset="-128"/>
              <a:cs typeface="Arial" pitchFamily="34" charset="0"/>
            </a:endParaRPr>
          </a:p>
          <a:p>
            <a:pPr>
              <a:buFontTx/>
              <a:buChar char="-"/>
            </a:pPr>
            <a:r>
              <a:rPr lang="en-US" sz="2000" dirty="0" smtClean="0"/>
              <a:t> High </a:t>
            </a:r>
            <a:r>
              <a:rPr lang="en-US" sz="2000" dirty="0"/>
              <a:t>Market Demand</a:t>
            </a:r>
          </a:p>
          <a:p>
            <a:pPr>
              <a:buFontTx/>
              <a:buChar char="-"/>
            </a:pPr>
            <a:r>
              <a:rPr lang="en-US" sz="2000" dirty="0" smtClean="0"/>
              <a:t> Can </a:t>
            </a:r>
            <a:r>
              <a:rPr lang="en-US" sz="2000" dirty="0"/>
              <a:t>plant mostly everywhere in </a:t>
            </a:r>
            <a:r>
              <a:rPr lang="en-US" sz="2000" dirty="0" smtClean="0"/>
              <a:t>Cambodia</a:t>
            </a:r>
            <a:endParaRPr lang="en-US" sz="2000" dirty="0"/>
          </a:p>
        </p:txBody>
      </p:sp>
      <p:sp>
        <p:nvSpPr>
          <p:cNvPr id="9"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sz="2000" b="1" dirty="0">
              <a:solidFill>
                <a:schemeClr val="bg1"/>
              </a:solidFill>
              <a:latin typeface="Arial" pitchFamily="34" charset="0"/>
              <a:ea typeface="ＭＳ Ｐゴシック" pitchFamily="34" charset="-128"/>
              <a:cs typeface="Arial" pitchFamily="34" charset="0"/>
            </a:endParaRPr>
          </a:p>
          <a:p>
            <a:pPr algn="ctr">
              <a:defRPr/>
            </a:pPr>
            <a:r>
              <a:rPr lang="en-GB" sz="2800" b="1" dirty="0" err="1">
                <a:solidFill>
                  <a:schemeClr val="bg1"/>
                </a:solidFill>
                <a:latin typeface="Arial" pitchFamily="34" charset="0"/>
                <a:ea typeface="ＭＳ Ｐゴシック" pitchFamily="34" charset="-128"/>
                <a:cs typeface="Arial" pitchFamily="34" charset="0"/>
              </a:rPr>
              <a:t>Dalbergia</a:t>
            </a:r>
            <a:r>
              <a:rPr lang="en-GB" sz="2800" b="1" dirty="0">
                <a:solidFill>
                  <a:schemeClr val="bg1"/>
                </a:solidFill>
                <a:latin typeface="Arial" pitchFamily="34" charset="0"/>
                <a:ea typeface="ＭＳ Ｐゴシック" pitchFamily="34" charset="-128"/>
                <a:cs typeface="Arial" pitchFamily="34" charset="0"/>
              </a:rPr>
              <a:t> </a:t>
            </a:r>
            <a:r>
              <a:rPr lang="en-GB" sz="2800" b="1" dirty="0" err="1">
                <a:solidFill>
                  <a:schemeClr val="bg1"/>
                </a:solidFill>
                <a:latin typeface="Arial" pitchFamily="34" charset="0"/>
                <a:ea typeface="ＭＳ Ｐゴシック" pitchFamily="34" charset="-128"/>
                <a:cs typeface="Arial" pitchFamily="34" charset="0"/>
              </a:rPr>
              <a:t>Cochinchinensis</a:t>
            </a:r>
            <a:r>
              <a:rPr lang="en-GB" sz="2800" b="1" dirty="0">
                <a:solidFill>
                  <a:schemeClr val="bg1"/>
                </a:solidFill>
                <a:latin typeface="Arial" pitchFamily="34" charset="0"/>
                <a:ea typeface="ＭＳ Ｐゴシック" pitchFamily="34" charset="-128"/>
                <a:cs typeface="Arial" pitchFamily="34" charset="0"/>
              </a:rPr>
              <a:t> Plantation</a:t>
            </a:r>
          </a:p>
          <a:p>
            <a:pPr algn="ctr">
              <a:defRPr/>
            </a:pPr>
            <a:r>
              <a:rPr lang="en-GB" sz="2000" b="1" dirty="0">
                <a:solidFill>
                  <a:schemeClr val="bg1"/>
                </a:solidFill>
                <a:latin typeface="Arial" pitchFamily="34" charset="0"/>
                <a:ea typeface="ＭＳ Ｐゴシック" pitchFamily="34" charset="-128"/>
                <a:cs typeface="Arial" pitchFamily="34" charset="0"/>
              </a:rPr>
              <a:t>Green Investment - Challenges and Opportunities</a:t>
            </a:r>
            <a:endParaRPr lang="pt-BR" sz="2000" b="1" dirty="0">
              <a:solidFill>
                <a:schemeClr val="bg1"/>
              </a:solidFill>
              <a:effectLst>
                <a:outerShdw blurRad="38100" dist="38100" dir="2700000" algn="tl">
                  <a:srgbClr val="C0C0C0"/>
                </a:outerShdw>
              </a:effectLst>
              <a:latin typeface="Times New Roman" pitchFamily="18" charset="0"/>
              <a:ea typeface="ＭＳ Ｐゴシック" pitchFamily="34" charset="-128"/>
              <a:cs typeface="Times New Roman" pitchFamily="18" charset="0"/>
            </a:endParaRPr>
          </a:p>
          <a:p>
            <a:pPr algn="ctr" eaLnBrk="1" hangingPunct="1"/>
            <a:endParaRPr lang="en-US" altLang="en-US" sz="1600" b="1" dirty="0">
              <a:solidFill>
                <a:schemeClr val="bg1"/>
              </a:solidFill>
              <a:latin typeface="Calibri" pitchFamily="34" charset="0"/>
            </a:endParaRPr>
          </a:p>
        </p:txBody>
      </p:sp>
      <p:pic>
        <p:nvPicPr>
          <p:cNvPr id="5" name="Picture 4">
            <a:extLst>
              <a:ext uri="{FF2B5EF4-FFF2-40B4-BE49-F238E27FC236}">
                <a16:creationId xmlns:a16="http://schemas.microsoft.com/office/drawing/2014/main" xmlns="" id="{D017D271-733E-4CC7-BD9C-00F65D2B5EBA}"/>
              </a:ext>
            </a:extLst>
          </p:cNvPr>
          <p:cNvPicPr>
            <a:picLocks noChangeAspect="1"/>
          </p:cNvPicPr>
          <p:nvPr/>
        </p:nvPicPr>
        <p:blipFill>
          <a:blip r:embed="rId2"/>
          <a:stretch>
            <a:fillRect/>
          </a:stretch>
        </p:blipFill>
        <p:spPr>
          <a:xfrm>
            <a:off x="6925053" y="5003138"/>
            <a:ext cx="2059960" cy="154497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5029200"/>
            <a:ext cx="2288033" cy="1526712"/>
          </a:xfrm>
          <a:prstGeom prst="rect">
            <a:avLst/>
          </a:prstGeom>
        </p:spPr>
      </p:pic>
      <p:pic>
        <p:nvPicPr>
          <p:cNvPr id="7" name="Picture 6"/>
          <p:cNvPicPr>
            <a:picLocks noChangeAspect="1"/>
          </p:cNvPicPr>
          <p:nvPr/>
        </p:nvPicPr>
        <p:blipFill>
          <a:blip r:embed="rId4"/>
          <a:stretch>
            <a:fillRect/>
          </a:stretch>
        </p:blipFill>
        <p:spPr>
          <a:xfrm>
            <a:off x="5747052" y="5028220"/>
            <a:ext cx="1145769" cy="152769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192" y="5029704"/>
            <a:ext cx="2289501" cy="1527691"/>
          </a:xfrm>
          <a:prstGeom prst="rect">
            <a:avLst/>
          </a:prstGeom>
        </p:spPr>
      </p:pic>
    </p:spTree>
    <p:extLst>
      <p:ext uri="{BB962C8B-B14F-4D97-AF65-F5344CB8AC3E}">
        <p14:creationId xmlns:p14="http://schemas.microsoft.com/office/powerpoint/2010/main" val="72493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A868711-6CBE-4AE4-95A9-E6A2C7182BA6}"/>
              </a:ext>
            </a:extLst>
          </p:cNvPr>
          <p:cNvSpPr/>
          <p:nvPr/>
        </p:nvSpPr>
        <p:spPr>
          <a:xfrm>
            <a:off x="76200" y="4854476"/>
            <a:ext cx="9067800" cy="954107"/>
          </a:xfrm>
          <a:prstGeom prst="rect">
            <a:avLst/>
          </a:prstGeom>
        </p:spPr>
        <p:txBody>
          <a:bodyPr wrap="square">
            <a:spAutoFit/>
          </a:bodyPr>
          <a:lstStyle/>
          <a:p>
            <a:pPr algn="ctr"/>
            <a:r>
              <a:rPr lang="en-GB" sz="1600" b="1" dirty="0" err="1">
                <a:solidFill>
                  <a:srgbClr val="0000FF"/>
                </a:solidFill>
                <a:latin typeface="Arial" pitchFamily="34" charset="0"/>
                <a:ea typeface="ＭＳ Ｐゴシック" pitchFamily="34" charset="-128"/>
                <a:cs typeface="Arial" pitchFamily="34" charset="0"/>
              </a:rPr>
              <a:t>Dalbergia</a:t>
            </a:r>
            <a:r>
              <a:rPr lang="en-GB" sz="1600" b="1" dirty="0">
                <a:solidFill>
                  <a:srgbClr val="0000FF"/>
                </a:solidFill>
                <a:latin typeface="Arial" pitchFamily="34" charset="0"/>
                <a:ea typeface="ＭＳ Ｐゴシック" pitchFamily="34" charset="-128"/>
                <a:cs typeface="Arial" pitchFamily="34" charset="0"/>
              </a:rPr>
              <a:t> </a:t>
            </a:r>
            <a:r>
              <a:rPr lang="en-GB" sz="1600" b="1" dirty="0" err="1">
                <a:solidFill>
                  <a:srgbClr val="0000FF"/>
                </a:solidFill>
                <a:latin typeface="Arial" pitchFamily="34" charset="0"/>
                <a:ea typeface="ＭＳ Ｐゴシック" pitchFamily="34" charset="-128"/>
                <a:cs typeface="Arial" pitchFamily="34" charset="0"/>
              </a:rPr>
              <a:t>Cochinchinensis</a:t>
            </a:r>
            <a:r>
              <a:rPr lang="en-GB" sz="1600" b="1" dirty="0">
                <a:solidFill>
                  <a:srgbClr val="0000FF"/>
                </a:solidFill>
                <a:latin typeface="Arial" pitchFamily="34" charset="0"/>
                <a:ea typeface="ＭＳ Ｐゴシック" pitchFamily="34" charset="-128"/>
                <a:cs typeface="Arial" pitchFamily="34" charset="0"/>
              </a:rPr>
              <a:t> Pierre</a:t>
            </a:r>
          </a:p>
          <a:p>
            <a:r>
              <a:rPr lang="en-US" sz="2000" b="1" dirty="0"/>
              <a:t>Commercial Grade and Value</a:t>
            </a:r>
            <a:endParaRPr lang="en-US" sz="2000" dirty="0"/>
          </a:p>
          <a:p>
            <a:r>
              <a:rPr lang="en-US" sz="2000" dirty="0" smtClean="0"/>
              <a:t>Value: </a:t>
            </a:r>
            <a:r>
              <a:rPr lang="en-US" sz="2000" dirty="0"/>
              <a:t>1500-3000 $ m</a:t>
            </a:r>
            <a:r>
              <a:rPr lang="en-US" sz="2000" baseline="30000" dirty="0"/>
              <a:t>3</a:t>
            </a:r>
            <a:r>
              <a:rPr lang="en-US" sz="2000" dirty="0"/>
              <a:t>, depended on quality, diameter &amp; length</a:t>
            </a:r>
          </a:p>
        </p:txBody>
      </p:sp>
      <p:sp>
        <p:nvSpPr>
          <p:cNvPr id="7"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sz="2000" b="1" dirty="0">
              <a:solidFill>
                <a:schemeClr val="bg1"/>
              </a:solidFill>
              <a:latin typeface="Arial" pitchFamily="34" charset="0"/>
              <a:ea typeface="ＭＳ Ｐゴシック" pitchFamily="34" charset="-128"/>
              <a:cs typeface="Arial" pitchFamily="34" charset="0"/>
            </a:endParaRPr>
          </a:p>
          <a:p>
            <a:pPr algn="ctr">
              <a:defRPr/>
            </a:pPr>
            <a:r>
              <a:rPr lang="en-GB" sz="2800" b="1" dirty="0" err="1">
                <a:solidFill>
                  <a:schemeClr val="bg1"/>
                </a:solidFill>
                <a:latin typeface="Arial" pitchFamily="34" charset="0"/>
                <a:ea typeface="ＭＳ Ｐゴシック" pitchFamily="34" charset="-128"/>
                <a:cs typeface="Arial" pitchFamily="34" charset="0"/>
              </a:rPr>
              <a:t>Dalbergia</a:t>
            </a:r>
            <a:r>
              <a:rPr lang="en-GB" sz="2800" b="1" dirty="0">
                <a:solidFill>
                  <a:schemeClr val="bg1"/>
                </a:solidFill>
                <a:latin typeface="Arial" pitchFamily="34" charset="0"/>
                <a:ea typeface="ＭＳ Ｐゴシック" pitchFamily="34" charset="-128"/>
                <a:cs typeface="Arial" pitchFamily="34" charset="0"/>
              </a:rPr>
              <a:t> </a:t>
            </a:r>
            <a:r>
              <a:rPr lang="en-GB" sz="2800" b="1" dirty="0" err="1">
                <a:solidFill>
                  <a:schemeClr val="bg1"/>
                </a:solidFill>
                <a:latin typeface="Arial" pitchFamily="34" charset="0"/>
                <a:ea typeface="ＭＳ Ｐゴシック" pitchFamily="34" charset="-128"/>
                <a:cs typeface="Arial" pitchFamily="34" charset="0"/>
              </a:rPr>
              <a:t>Cochinchinensis</a:t>
            </a:r>
            <a:r>
              <a:rPr lang="en-GB" sz="2800" b="1" dirty="0">
                <a:solidFill>
                  <a:schemeClr val="bg1"/>
                </a:solidFill>
                <a:latin typeface="Arial" pitchFamily="34" charset="0"/>
                <a:ea typeface="ＭＳ Ｐゴシック" pitchFamily="34" charset="-128"/>
                <a:cs typeface="Arial" pitchFamily="34" charset="0"/>
              </a:rPr>
              <a:t> Plantation</a:t>
            </a:r>
          </a:p>
          <a:p>
            <a:pPr algn="ctr">
              <a:defRPr/>
            </a:pPr>
            <a:r>
              <a:rPr lang="en-GB" sz="2000" b="1" dirty="0">
                <a:solidFill>
                  <a:schemeClr val="bg1"/>
                </a:solidFill>
                <a:latin typeface="Arial" pitchFamily="34" charset="0"/>
                <a:ea typeface="ＭＳ Ｐゴシック" pitchFamily="34" charset="-128"/>
                <a:cs typeface="Arial" pitchFamily="34" charset="0"/>
              </a:rPr>
              <a:t>Green Investment - Challenges and Opportunities</a:t>
            </a:r>
            <a:endParaRPr lang="pt-BR" sz="2000" b="1" dirty="0">
              <a:solidFill>
                <a:schemeClr val="bg1"/>
              </a:solidFill>
              <a:effectLst>
                <a:outerShdw blurRad="38100" dist="38100" dir="2700000" algn="tl">
                  <a:srgbClr val="C0C0C0"/>
                </a:outerShdw>
              </a:effectLst>
              <a:latin typeface="Times New Roman" pitchFamily="18" charset="0"/>
              <a:ea typeface="ＭＳ Ｐゴシック" pitchFamily="34" charset="-128"/>
              <a:cs typeface="Times New Roman" pitchFamily="18" charset="0"/>
            </a:endParaRPr>
          </a:p>
          <a:p>
            <a:pPr algn="ctr" eaLnBrk="1" hangingPunct="1"/>
            <a:endParaRPr lang="en-US" altLang="en-US" sz="1600" b="1" dirty="0">
              <a:solidFill>
                <a:schemeClr val="bg1"/>
              </a:solidFill>
              <a:latin typeface="Calibri"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62869814"/>
              </p:ext>
            </p:extLst>
          </p:nvPr>
        </p:nvGraphicFramePr>
        <p:xfrm>
          <a:off x="381000" y="1066802"/>
          <a:ext cx="8305803" cy="3734712"/>
        </p:xfrm>
        <a:graphic>
          <a:graphicData uri="http://schemas.openxmlformats.org/drawingml/2006/table">
            <a:tbl>
              <a:tblPr>
                <a:tableStyleId>{5C22544A-7EE6-4342-B048-85BDC9FD1C3A}</a:tableStyleId>
              </a:tblPr>
              <a:tblGrid>
                <a:gridCol w="1874460">
                  <a:extLst>
                    <a:ext uri="{9D8B030D-6E8A-4147-A177-3AD203B41FA5}">
                      <a16:colId xmlns:a16="http://schemas.microsoft.com/office/drawing/2014/main" xmlns="" val="20000"/>
                    </a:ext>
                  </a:extLst>
                </a:gridCol>
                <a:gridCol w="1308891">
                  <a:extLst>
                    <a:ext uri="{9D8B030D-6E8A-4147-A177-3AD203B41FA5}">
                      <a16:colId xmlns:a16="http://schemas.microsoft.com/office/drawing/2014/main" xmlns="" val="20001"/>
                    </a:ext>
                  </a:extLst>
                </a:gridCol>
                <a:gridCol w="1308891">
                  <a:extLst>
                    <a:ext uri="{9D8B030D-6E8A-4147-A177-3AD203B41FA5}">
                      <a16:colId xmlns:a16="http://schemas.microsoft.com/office/drawing/2014/main" xmlns="" val="20002"/>
                    </a:ext>
                  </a:extLst>
                </a:gridCol>
                <a:gridCol w="1308891">
                  <a:extLst>
                    <a:ext uri="{9D8B030D-6E8A-4147-A177-3AD203B41FA5}">
                      <a16:colId xmlns:a16="http://schemas.microsoft.com/office/drawing/2014/main" xmlns="" val="20003"/>
                    </a:ext>
                  </a:extLst>
                </a:gridCol>
                <a:gridCol w="1308891">
                  <a:extLst>
                    <a:ext uri="{9D8B030D-6E8A-4147-A177-3AD203B41FA5}">
                      <a16:colId xmlns:a16="http://schemas.microsoft.com/office/drawing/2014/main" xmlns="" val="20004"/>
                    </a:ext>
                  </a:extLst>
                </a:gridCol>
                <a:gridCol w="1195779">
                  <a:extLst>
                    <a:ext uri="{9D8B030D-6E8A-4147-A177-3AD203B41FA5}">
                      <a16:colId xmlns:a16="http://schemas.microsoft.com/office/drawing/2014/main" xmlns="" val="20005"/>
                    </a:ext>
                  </a:extLst>
                </a:gridCol>
              </a:tblGrid>
              <a:tr h="359227">
                <a:tc gridSpan="6">
                  <a:txBody>
                    <a:bodyPr/>
                    <a:lstStyle/>
                    <a:p>
                      <a:pPr algn="ctr" fontAlgn="b"/>
                      <a:r>
                        <a:rPr lang="en-US" sz="2800" u="none" strike="noStrike" dirty="0">
                          <a:effectLst/>
                          <a:latin typeface="Times New Roman" panose="02020603050405020304" pitchFamily="18" charset="0"/>
                          <a:cs typeface="Times New Roman" panose="02020603050405020304" pitchFamily="18" charset="0"/>
                        </a:rPr>
                        <a:t> Cost and Benefit: </a:t>
                      </a:r>
                      <a:r>
                        <a:rPr lang="en-US" sz="2800" u="none" strike="noStrike" dirty="0" err="1">
                          <a:effectLst/>
                          <a:latin typeface="Times New Roman" panose="02020603050405020304" pitchFamily="18" charset="0"/>
                          <a:cs typeface="Times New Roman" panose="02020603050405020304" pitchFamily="18" charset="0"/>
                        </a:rPr>
                        <a:t>Dalbergia</a:t>
                      </a:r>
                      <a:r>
                        <a:rPr lang="en-US" sz="2800" u="none" strike="noStrike" dirty="0">
                          <a:effectLst/>
                          <a:latin typeface="Times New Roman" panose="02020603050405020304" pitchFamily="18" charset="0"/>
                          <a:cs typeface="Times New Roman" panose="02020603050405020304" pitchFamily="18" charset="0"/>
                        </a:rPr>
                        <a:t> </a:t>
                      </a:r>
                      <a:r>
                        <a:rPr lang="en-US" sz="2800" u="none" strike="noStrike" dirty="0" err="1">
                          <a:effectLst/>
                          <a:latin typeface="Times New Roman" panose="02020603050405020304" pitchFamily="18" charset="0"/>
                          <a:cs typeface="Times New Roman" panose="02020603050405020304" pitchFamily="18" charset="0"/>
                        </a:rPr>
                        <a:t>Cochinchinensis</a:t>
                      </a:r>
                      <a:r>
                        <a:rPr lang="en-US" sz="2800" u="none" strike="noStrike" dirty="0">
                          <a:effectLst/>
                          <a:latin typeface="Times New Roman" panose="02020603050405020304" pitchFamily="18" charset="0"/>
                          <a:cs typeface="Times New Roman" panose="02020603050405020304" pitchFamily="18" charset="0"/>
                        </a:rPr>
                        <a:t> Plantation  </a:t>
                      </a:r>
                      <a:endParaRPr lang="en-US" sz="2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59227">
                <a:tc>
                  <a:txBody>
                    <a:bodyPr/>
                    <a:lstStyle/>
                    <a:p>
                      <a:pPr algn="l" fontAlgn="b"/>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33156">
                <a:tc>
                  <a:txBody>
                    <a:bodyPr/>
                    <a:lstStyle/>
                    <a:p>
                      <a:pPr algn="ctr" fontAlgn="ctr"/>
                      <a:r>
                        <a:rPr lang="en-US" sz="1600" b="1" i="0" u="none" strike="noStrike" dirty="0">
                          <a:solidFill>
                            <a:srgbClr val="000000"/>
                          </a:solidFill>
                          <a:effectLst/>
                          <a:latin typeface="Calibri" panose="020F0502020204030204" pitchFamily="34" charset="0"/>
                        </a:rPr>
                        <a:t>NPV &amp; IRR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 30Y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25Y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20Y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15Y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10Y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68232">
                <a:tc>
                  <a:txBody>
                    <a:bodyPr/>
                    <a:lstStyle/>
                    <a:p>
                      <a:pPr algn="ctr" fontAlgn="ctr"/>
                      <a:r>
                        <a:rPr lang="en-US" sz="1600" b="1" i="0" u="none" strike="noStrike" dirty="0">
                          <a:solidFill>
                            <a:srgbClr val="000000"/>
                          </a:solidFill>
                          <a:effectLst/>
                          <a:latin typeface="Arial" panose="020B0604020202020204" pitchFamily="34" charset="0"/>
                        </a:rPr>
                        <a:t>NPV (</a:t>
                      </a:r>
                      <a:r>
                        <a:rPr lang="en-US" sz="1600" b="1" i="0" u="none" strike="noStrike" dirty="0" err="1">
                          <a:solidFill>
                            <a:srgbClr val="000000"/>
                          </a:solidFill>
                          <a:effectLst/>
                          <a:latin typeface="Arial" panose="020B0604020202020204" pitchFamily="34" charset="0"/>
                        </a:rPr>
                        <a:t>i</a:t>
                      </a:r>
                      <a:r>
                        <a:rPr lang="en-US" sz="1600" b="1" i="0" u="none" strike="noStrike" dirty="0">
                          <a:solidFill>
                            <a:srgbClr val="000000"/>
                          </a:solidFill>
                          <a:effectLst/>
                          <a:latin typeface="Arial" panose="020B0604020202020204" pitchFamily="34" charset="0"/>
                        </a:rPr>
                        <a:t> </a:t>
                      </a:r>
                      <a:r>
                        <a:rPr lang="en-US" sz="1600" b="0" i="0" u="none" strike="noStrike" dirty="0">
                          <a:solidFill>
                            <a:srgbClr val="000000"/>
                          </a:solidFill>
                          <a:effectLst/>
                          <a:latin typeface="Arial" panose="020B0604020202020204" pitchFamily="34" charset="0"/>
                        </a:rPr>
                        <a:t>= </a:t>
                      </a:r>
                      <a:r>
                        <a:rPr lang="en-US" sz="1600" b="1" i="0" u="none" strike="noStrike" dirty="0">
                          <a:solidFill>
                            <a:srgbClr val="000000"/>
                          </a:solidFill>
                          <a:effectLst/>
                          <a:latin typeface="Arial" panose="020B060402020202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   551,714.99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195,369.20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166,817.85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149,796.77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108,280.56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68232">
                <a:tc>
                  <a:txBody>
                    <a:bodyPr/>
                    <a:lstStyle/>
                    <a:p>
                      <a:pPr algn="ctr" fontAlgn="ctr"/>
                      <a:r>
                        <a:rPr lang="en-US" sz="1600" b="1" i="0" u="none" strike="noStrike">
                          <a:solidFill>
                            <a:srgbClr val="000000"/>
                          </a:solidFill>
                          <a:effectLst/>
                          <a:latin typeface="Arial" panose="020B0604020202020204" pitchFamily="34" charset="0"/>
                        </a:rPr>
                        <a:t>NPV (i </a:t>
                      </a:r>
                      <a:r>
                        <a:rPr lang="en-US" sz="1600" b="0" i="0" u="none" strike="noStrike">
                          <a:solidFill>
                            <a:srgbClr val="000000"/>
                          </a:solidFill>
                          <a:effectLst/>
                          <a:latin typeface="Arial" panose="020B0604020202020204" pitchFamily="34" charset="0"/>
                        </a:rPr>
                        <a:t>= </a:t>
                      </a:r>
                      <a:r>
                        <a:rPr lang="en-US" sz="1600" b="1" i="0" u="none" strike="noStrike">
                          <a:solidFill>
                            <a:srgbClr val="000000"/>
                          </a:solidFill>
                          <a:effectLst/>
                          <a:latin typeface="Arial" panose="020B060402020202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349,643.62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136,136.16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   121,680.92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115,045.96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89,381.97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68232">
                <a:tc>
                  <a:txBody>
                    <a:bodyPr/>
                    <a:lstStyle/>
                    <a:p>
                      <a:pPr algn="ctr" fontAlgn="ctr"/>
                      <a:r>
                        <a:rPr lang="en-US" sz="1600" b="1" i="0" u="none" strike="noStrike">
                          <a:solidFill>
                            <a:srgbClr val="000000"/>
                          </a:solidFill>
                          <a:effectLst/>
                          <a:latin typeface="Arial" panose="020B0604020202020204" pitchFamily="34" charset="0"/>
                        </a:rPr>
                        <a:t>NPV (i </a:t>
                      </a:r>
                      <a:r>
                        <a:rPr lang="en-US" sz="1600" b="0" i="0" u="none" strike="noStrike">
                          <a:solidFill>
                            <a:srgbClr val="000000"/>
                          </a:solidFill>
                          <a:effectLst/>
                          <a:latin typeface="Arial" panose="020B0604020202020204" pitchFamily="34" charset="0"/>
                        </a:rPr>
                        <a:t>= </a:t>
                      </a:r>
                      <a:r>
                        <a:rPr lang="en-US" sz="1600" b="1" i="0" u="none" strike="noStrike">
                          <a:solidFill>
                            <a:srgbClr val="000000"/>
                          </a:solidFill>
                          <a:effectLst/>
                          <a:latin typeface="Arial" panose="020B060402020202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225,902.13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96,297.99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89,516.24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     88,736.46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73,954.10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568232">
                <a:tc>
                  <a:txBody>
                    <a:bodyPr/>
                    <a:lstStyle/>
                    <a:p>
                      <a:pPr algn="ctr" fontAlgn="ctr"/>
                      <a:r>
                        <a:rPr lang="en-US" sz="1600" b="1" i="0" u="none" strike="noStrike">
                          <a:solidFill>
                            <a:srgbClr val="000000"/>
                          </a:solidFill>
                          <a:effectLst/>
                          <a:latin typeface="Arial" panose="020B0604020202020204" pitchFamily="34" charset="0"/>
                        </a:rPr>
                        <a:t>NPV (i </a:t>
                      </a:r>
                      <a:r>
                        <a:rPr lang="en-US" sz="1600" b="0" i="0" u="none" strike="noStrike">
                          <a:solidFill>
                            <a:srgbClr val="000000"/>
                          </a:solidFill>
                          <a:effectLst/>
                          <a:latin typeface="Arial" panose="020B0604020202020204" pitchFamily="34" charset="0"/>
                        </a:rPr>
                        <a:t>= </a:t>
                      </a:r>
                      <a:r>
                        <a:rPr lang="en-US" sz="1600" b="1" i="0" u="none" strike="noStrike">
                          <a:solidFill>
                            <a:srgbClr val="000000"/>
                          </a:solidFill>
                          <a:effectLst/>
                          <a:latin typeface="Arial" panose="020B060402020202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148,711.09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69,057.12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     66,359.00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68,698.57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        61,314.17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33156">
                <a:tc>
                  <a:txBody>
                    <a:bodyPr/>
                    <a:lstStyle/>
                    <a:p>
                      <a:pPr algn="ctr" fontAlgn="ctr"/>
                      <a:r>
                        <a:rPr lang="en-US" sz="1600" b="1" i="0" u="none" strike="noStrike">
                          <a:solidFill>
                            <a:srgbClr val="000000"/>
                          </a:solidFill>
                          <a:effectLst/>
                          <a:latin typeface="Arial" panose="020B0604020202020204" pitchFamily="34" charset="0"/>
                        </a:rPr>
                        <a:t>IRR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40.56%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40.02%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40.60%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43.65%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54.68%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r>
              <a:rPr lang="en-US" sz="4800" b="1" dirty="0" smtClean="0">
                <a:solidFill>
                  <a:schemeClr val="bg1"/>
                </a:solidFill>
                <a:latin typeface="Calibri" pitchFamily="34" charset="0"/>
              </a:rPr>
              <a:t>Results and Outputs</a:t>
            </a:r>
            <a:endParaRPr lang="en-GB" sz="6000" b="1" dirty="0">
              <a:solidFill>
                <a:schemeClr val="bg1"/>
              </a:solidFill>
              <a:latin typeface="Arial" pitchFamily="34" charset="0"/>
              <a:ea typeface="ＭＳ Ｐゴシック" pitchFamily="34" charset="-128"/>
              <a:cs typeface="Arial" pitchFamily="34" charset="0"/>
            </a:endParaRPr>
          </a:p>
        </p:txBody>
      </p:sp>
      <p:sp>
        <p:nvSpPr>
          <p:cNvPr id="5" name="Rectangle 4"/>
          <p:cNvSpPr/>
          <p:nvPr/>
        </p:nvSpPr>
        <p:spPr>
          <a:xfrm>
            <a:off x="35257" y="990600"/>
            <a:ext cx="9032543" cy="4783810"/>
          </a:xfrm>
          <a:prstGeom prst="rect">
            <a:avLst/>
          </a:prstGeom>
        </p:spPr>
        <p:txBody>
          <a:bodyPr wrap="square">
            <a:spAutoFit/>
          </a:bodyPr>
          <a:lstStyle/>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ea typeface="Times New Roman" panose="02020603050405020304" pitchFamily="18" charset="0"/>
              </a:rPr>
              <a:t>Systematic </a:t>
            </a:r>
            <a:r>
              <a:rPr lang="en-US" sz="1400" b="1" dirty="0">
                <a:solidFill>
                  <a:srgbClr val="0000CC"/>
                </a:solidFill>
                <a:latin typeface="Times New Roman" panose="02020603050405020304" pitchFamily="18" charset="0"/>
                <a:ea typeface="Times New Roman" panose="02020603050405020304" pitchFamily="18" charset="0"/>
              </a:rPr>
              <a:t>Survey Report of </a:t>
            </a:r>
            <a:r>
              <a:rPr lang="en-US" sz="1400" b="1" i="1" dirty="0" err="1">
                <a:solidFill>
                  <a:srgbClr val="0000CC"/>
                </a:solidFill>
                <a:latin typeface="Times New Roman" panose="02020603050405020304" pitchFamily="18" charset="0"/>
                <a:ea typeface="Times New Roman" panose="02020603050405020304" pitchFamily="18" charset="0"/>
              </a:rPr>
              <a:t>Dalbergia</a:t>
            </a:r>
            <a:r>
              <a:rPr lang="en-US" sz="1400" b="1" i="1" dirty="0">
                <a:solidFill>
                  <a:srgbClr val="0000CC"/>
                </a:solidFill>
                <a:latin typeface="Times New Roman" panose="02020603050405020304" pitchFamily="18" charset="0"/>
                <a:ea typeface="Times New Roman" panose="02020603050405020304" pitchFamily="18" charset="0"/>
              </a:rPr>
              <a:t> </a:t>
            </a:r>
            <a:r>
              <a:rPr lang="en-US" sz="1400" b="1" i="1" dirty="0" err="1">
                <a:solidFill>
                  <a:srgbClr val="0000CC"/>
                </a:solidFill>
                <a:latin typeface="Times New Roman" panose="02020603050405020304" pitchFamily="18" charset="0"/>
                <a:ea typeface="Times New Roman" panose="02020603050405020304" pitchFamily="18" charset="0"/>
              </a:rPr>
              <a:t>cochinchinensis</a:t>
            </a:r>
            <a:r>
              <a:rPr lang="en-US" sz="1400" b="1" dirty="0">
                <a:solidFill>
                  <a:srgbClr val="0000CC"/>
                </a:solidFill>
                <a:latin typeface="Times New Roman" panose="02020603050405020304" pitchFamily="18" charset="0"/>
                <a:ea typeface="Times New Roman" panose="02020603050405020304" pitchFamily="18" charset="0"/>
              </a:rPr>
              <a:t> and </a:t>
            </a:r>
            <a:r>
              <a:rPr lang="en-US" sz="1400" b="1" i="1" dirty="0" err="1">
                <a:solidFill>
                  <a:srgbClr val="0000CC"/>
                </a:solidFill>
                <a:latin typeface="Times New Roman" panose="02020603050405020304" pitchFamily="18" charset="0"/>
                <a:ea typeface="Times New Roman" panose="02020603050405020304" pitchFamily="18" charset="0"/>
              </a:rPr>
              <a:t>Dalbergia</a:t>
            </a:r>
            <a:r>
              <a:rPr lang="en-US" sz="1400" b="1" i="1" dirty="0">
                <a:solidFill>
                  <a:srgbClr val="0000CC"/>
                </a:solidFill>
                <a:latin typeface="Times New Roman" panose="02020603050405020304" pitchFamily="18" charset="0"/>
                <a:ea typeface="Times New Roman" panose="02020603050405020304" pitchFamily="18" charset="0"/>
              </a:rPr>
              <a:t> </a:t>
            </a:r>
            <a:r>
              <a:rPr lang="en-US" sz="1400" b="1" i="1" dirty="0" err="1">
                <a:solidFill>
                  <a:srgbClr val="0000CC"/>
                </a:solidFill>
                <a:latin typeface="Times New Roman" panose="02020603050405020304" pitchFamily="18" charset="0"/>
                <a:ea typeface="Times New Roman" panose="02020603050405020304" pitchFamily="18" charset="0"/>
              </a:rPr>
              <a:t>oliveri</a:t>
            </a:r>
            <a:r>
              <a:rPr lang="en-US" sz="1400" b="1" dirty="0">
                <a:solidFill>
                  <a:srgbClr val="0000CC"/>
                </a:solidFill>
                <a:latin typeface="Times New Roman" panose="02020603050405020304" pitchFamily="18" charset="0"/>
                <a:ea typeface="Times New Roman" panose="02020603050405020304" pitchFamily="18" charset="0"/>
              </a:rPr>
              <a:t> for Piloting Assessment on Sustainable Genetic Conservation in </a:t>
            </a:r>
            <a:r>
              <a:rPr lang="en-US" sz="1400" b="1" dirty="0" err="1">
                <a:solidFill>
                  <a:srgbClr val="0000CC"/>
                </a:solidFill>
                <a:latin typeface="Times New Roman" panose="02020603050405020304" pitchFamily="18" charset="0"/>
                <a:ea typeface="Times New Roman" panose="02020603050405020304" pitchFamily="18" charset="0"/>
              </a:rPr>
              <a:t>Choam</a:t>
            </a:r>
            <a:r>
              <a:rPr lang="en-US" sz="1400" b="1" dirty="0">
                <a:solidFill>
                  <a:srgbClr val="0000CC"/>
                </a:solidFill>
                <a:latin typeface="Times New Roman" panose="02020603050405020304" pitchFamily="18" charset="0"/>
                <a:ea typeface="Times New Roman" panose="02020603050405020304" pitchFamily="18" charset="0"/>
              </a:rPr>
              <a:t> </a:t>
            </a:r>
            <a:r>
              <a:rPr lang="en-US" sz="1400" b="1" dirty="0" err="1">
                <a:solidFill>
                  <a:srgbClr val="0000CC"/>
                </a:solidFill>
                <a:latin typeface="Times New Roman" panose="02020603050405020304" pitchFamily="18" charset="0"/>
                <a:ea typeface="Times New Roman" panose="02020603050405020304" pitchFamily="18" charset="0"/>
              </a:rPr>
              <a:t>Ksant</a:t>
            </a:r>
            <a:r>
              <a:rPr lang="en-US" sz="1400" b="1" dirty="0">
                <a:solidFill>
                  <a:srgbClr val="0000CC"/>
                </a:solidFill>
                <a:latin typeface="Times New Roman" panose="02020603050405020304" pitchFamily="18" charset="0"/>
                <a:ea typeface="Times New Roman" panose="02020603050405020304" pitchFamily="18" charset="0"/>
              </a:rPr>
              <a:t> District, </a:t>
            </a:r>
            <a:r>
              <a:rPr lang="en-US" sz="1400" b="1" dirty="0" err="1">
                <a:solidFill>
                  <a:srgbClr val="0000CC"/>
                </a:solidFill>
                <a:latin typeface="Times New Roman" panose="02020603050405020304" pitchFamily="18" charset="0"/>
                <a:ea typeface="Times New Roman" panose="02020603050405020304" pitchFamily="18" charset="0"/>
              </a:rPr>
              <a:t>Preah</a:t>
            </a:r>
            <a:r>
              <a:rPr lang="en-US" sz="1400" b="1" dirty="0">
                <a:solidFill>
                  <a:srgbClr val="0000CC"/>
                </a:solidFill>
                <a:latin typeface="Times New Roman" panose="02020603050405020304" pitchFamily="18" charset="0"/>
                <a:ea typeface="Times New Roman" panose="02020603050405020304" pitchFamily="18" charset="0"/>
              </a:rPr>
              <a:t> </a:t>
            </a:r>
            <a:r>
              <a:rPr lang="en-US" sz="1400" b="1" dirty="0" err="1">
                <a:solidFill>
                  <a:srgbClr val="0000CC"/>
                </a:solidFill>
                <a:latin typeface="Times New Roman" panose="02020603050405020304" pitchFamily="18" charset="0"/>
                <a:ea typeface="Times New Roman" panose="02020603050405020304" pitchFamily="18" charset="0"/>
              </a:rPr>
              <a:t>Vihear</a:t>
            </a:r>
            <a:r>
              <a:rPr lang="en-US" sz="1400" b="1" dirty="0">
                <a:solidFill>
                  <a:srgbClr val="0000CC"/>
                </a:solidFill>
                <a:latin typeface="Times New Roman" panose="02020603050405020304" pitchFamily="18" charset="0"/>
                <a:ea typeface="Times New Roman" panose="02020603050405020304" pitchFamily="18" charset="0"/>
              </a:rPr>
              <a:t> Province</a:t>
            </a:r>
            <a:r>
              <a:rPr lang="en-US" sz="1400" b="1" dirty="0" smtClean="0">
                <a:solidFill>
                  <a:srgbClr val="0000CC"/>
                </a:solidFill>
                <a:latin typeface="Times New Roman" panose="02020603050405020304" pitchFamily="18" charset="0"/>
                <a:ea typeface="Times New Roman" panose="02020603050405020304" pitchFamily="18" charset="0"/>
              </a:rPr>
              <a:t>”</a:t>
            </a:r>
          </a:p>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ea typeface="Times New Roman" panose="02020603050405020304" pitchFamily="18" charset="0"/>
              </a:rPr>
              <a:t>A “Review </a:t>
            </a:r>
            <a:r>
              <a:rPr lang="en-US" sz="1400" b="1" dirty="0">
                <a:solidFill>
                  <a:srgbClr val="0000CC"/>
                </a:solidFill>
                <a:latin typeface="Times New Roman" panose="02020603050405020304" pitchFamily="18" charset="0"/>
                <a:ea typeface="Times New Roman" panose="02020603050405020304" pitchFamily="18" charset="0"/>
              </a:rPr>
              <a:t>of the taxonomy, biology, ecology, and the status, trend, and population structure of </a:t>
            </a:r>
            <a:r>
              <a:rPr lang="en-US" sz="1400" b="1" i="1" dirty="0">
                <a:solidFill>
                  <a:srgbClr val="0000CC"/>
                </a:solidFill>
                <a:latin typeface="Times New Roman" panose="02020603050405020304" pitchFamily="18" charset="0"/>
                <a:ea typeface="Times New Roman" panose="02020603050405020304" pitchFamily="18" charset="0"/>
              </a:rPr>
              <a:t>D. </a:t>
            </a:r>
            <a:r>
              <a:rPr lang="en-US" sz="1400" b="1" i="1" dirty="0" err="1">
                <a:solidFill>
                  <a:srgbClr val="0000CC"/>
                </a:solidFill>
                <a:latin typeface="Times New Roman" panose="02020603050405020304" pitchFamily="18" charset="0"/>
                <a:ea typeface="Times New Roman" panose="02020603050405020304" pitchFamily="18" charset="0"/>
              </a:rPr>
              <a:t>cochinchinensis</a:t>
            </a:r>
            <a:r>
              <a:rPr lang="en-US" sz="1400" b="1" dirty="0">
                <a:solidFill>
                  <a:srgbClr val="0000CC"/>
                </a:solidFill>
                <a:latin typeface="Times New Roman" panose="02020603050405020304" pitchFamily="18" charset="0"/>
                <a:ea typeface="Times New Roman" panose="02020603050405020304" pitchFamily="18" charset="0"/>
              </a:rPr>
              <a:t> and </a:t>
            </a:r>
            <a:r>
              <a:rPr lang="en-US" sz="1400" b="1" i="1" dirty="0">
                <a:solidFill>
                  <a:srgbClr val="0000CC"/>
                </a:solidFill>
                <a:latin typeface="Times New Roman" panose="02020603050405020304" pitchFamily="18" charset="0"/>
                <a:ea typeface="Times New Roman" panose="02020603050405020304" pitchFamily="18" charset="0"/>
              </a:rPr>
              <a:t>D. </a:t>
            </a:r>
            <a:r>
              <a:rPr lang="en-US" sz="1400" b="1" i="1" dirty="0" err="1">
                <a:solidFill>
                  <a:srgbClr val="0000CC"/>
                </a:solidFill>
                <a:latin typeface="Times New Roman" panose="02020603050405020304" pitchFamily="18" charset="0"/>
                <a:ea typeface="Times New Roman" panose="02020603050405020304" pitchFamily="18" charset="0"/>
              </a:rPr>
              <a:t>oliveri</a:t>
            </a:r>
            <a:r>
              <a:rPr lang="en-US" sz="1400" b="1" dirty="0">
                <a:solidFill>
                  <a:srgbClr val="0000CC"/>
                </a:solidFill>
                <a:latin typeface="Times New Roman" panose="02020603050405020304" pitchFamily="18" charset="0"/>
                <a:ea typeface="Times New Roman" panose="02020603050405020304" pitchFamily="18" charset="0"/>
              </a:rPr>
              <a:t> in </a:t>
            </a:r>
            <a:r>
              <a:rPr lang="en-US" sz="1400" b="1" dirty="0" err="1">
                <a:solidFill>
                  <a:srgbClr val="0000CC"/>
                </a:solidFill>
                <a:latin typeface="Times New Roman" panose="02020603050405020304" pitchFamily="18" charset="0"/>
                <a:ea typeface="Times New Roman" panose="02020603050405020304" pitchFamily="18" charset="0"/>
              </a:rPr>
              <a:t>Choam</a:t>
            </a:r>
            <a:r>
              <a:rPr lang="en-US" sz="1400" b="1" dirty="0">
                <a:solidFill>
                  <a:srgbClr val="0000CC"/>
                </a:solidFill>
                <a:latin typeface="Times New Roman" panose="02020603050405020304" pitchFamily="18" charset="0"/>
                <a:ea typeface="Times New Roman" panose="02020603050405020304" pitchFamily="18" charset="0"/>
              </a:rPr>
              <a:t> </a:t>
            </a:r>
            <a:r>
              <a:rPr lang="en-US" sz="1400" b="1" dirty="0" err="1">
                <a:solidFill>
                  <a:srgbClr val="0000CC"/>
                </a:solidFill>
                <a:latin typeface="Times New Roman" panose="02020603050405020304" pitchFamily="18" charset="0"/>
                <a:ea typeface="Times New Roman" panose="02020603050405020304" pitchFamily="18" charset="0"/>
              </a:rPr>
              <a:t>Ksant</a:t>
            </a:r>
            <a:r>
              <a:rPr lang="en-US" sz="1400" b="1" dirty="0">
                <a:solidFill>
                  <a:srgbClr val="0000CC"/>
                </a:solidFill>
                <a:latin typeface="Times New Roman" panose="02020603050405020304" pitchFamily="18" charset="0"/>
                <a:ea typeface="Times New Roman" panose="02020603050405020304" pitchFamily="18" charset="0"/>
              </a:rPr>
              <a:t> District, </a:t>
            </a:r>
            <a:r>
              <a:rPr lang="en-US" sz="1400" b="1" dirty="0" err="1">
                <a:solidFill>
                  <a:srgbClr val="0000CC"/>
                </a:solidFill>
                <a:latin typeface="Times New Roman" panose="02020603050405020304" pitchFamily="18" charset="0"/>
                <a:ea typeface="Times New Roman" panose="02020603050405020304" pitchFamily="18" charset="0"/>
              </a:rPr>
              <a:t>Preah</a:t>
            </a:r>
            <a:r>
              <a:rPr lang="en-US" sz="1400" b="1" dirty="0">
                <a:solidFill>
                  <a:srgbClr val="0000CC"/>
                </a:solidFill>
                <a:latin typeface="Times New Roman" panose="02020603050405020304" pitchFamily="18" charset="0"/>
                <a:ea typeface="Times New Roman" panose="02020603050405020304" pitchFamily="18" charset="0"/>
              </a:rPr>
              <a:t> </a:t>
            </a:r>
            <a:r>
              <a:rPr lang="en-US" sz="1400" b="1" dirty="0" err="1">
                <a:solidFill>
                  <a:srgbClr val="0000CC"/>
                </a:solidFill>
                <a:latin typeface="Times New Roman" panose="02020603050405020304" pitchFamily="18" charset="0"/>
                <a:ea typeface="Times New Roman" panose="02020603050405020304" pitchFamily="18" charset="0"/>
              </a:rPr>
              <a:t>Vihear</a:t>
            </a:r>
            <a:r>
              <a:rPr lang="en-US" sz="1400" b="1" dirty="0">
                <a:solidFill>
                  <a:srgbClr val="0000CC"/>
                </a:solidFill>
                <a:latin typeface="Times New Roman" panose="02020603050405020304" pitchFamily="18" charset="0"/>
                <a:ea typeface="Times New Roman" panose="02020603050405020304" pitchFamily="18" charset="0"/>
              </a:rPr>
              <a:t> Province, </a:t>
            </a:r>
            <a:r>
              <a:rPr lang="en-US" sz="1400" b="1" dirty="0" smtClean="0">
                <a:solidFill>
                  <a:srgbClr val="0000CC"/>
                </a:solidFill>
                <a:latin typeface="Times New Roman" panose="02020603050405020304" pitchFamily="18" charset="0"/>
                <a:ea typeface="Times New Roman" panose="02020603050405020304" pitchFamily="18" charset="0"/>
              </a:rPr>
              <a:t>Cambodia”</a:t>
            </a:r>
          </a:p>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An </a:t>
            </a:r>
            <a:r>
              <a:rPr lang="en-US" sz="1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assessment report on “Conservation Status, Management Practices, and Harvest Monitoring of </a:t>
            </a:r>
            <a:r>
              <a:rPr lang="en-US" sz="14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Dalbergia</a:t>
            </a:r>
            <a:r>
              <a:rPr lang="en-US" sz="14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cochinchinensis</a:t>
            </a:r>
            <a:r>
              <a:rPr lang="en-US" sz="14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and</a:t>
            </a:r>
            <a:r>
              <a:rPr lang="en-US" sz="14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Dalbergia</a:t>
            </a:r>
            <a:r>
              <a:rPr lang="en-US" sz="14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oliveri</a:t>
            </a:r>
            <a:r>
              <a:rPr lang="en-US" sz="1400" b="1"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0000CC"/>
                </a:solidFill>
                <a:latin typeface="Times New Roman" panose="02020603050405020304" pitchFamily="18" charset="0"/>
                <a:cs typeface="Times New Roman" panose="02020603050405020304" pitchFamily="18" charset="0"/>
              </a:rPr>
              <a:t>Monitoring of </a:t>
            </a:r>
            <a:r>
              <a:rPr lang="en-US" sz="1400" b="1" i="1" dirty="0" err="1">
                <a:solidFill>
                  <a:srgbClr val="0000CC"/>
                </a:solidFill>
                <a:latin typeface="Times New Roman" panose="02020603050405020304" pitchFamily="18" charset="0"/>
                <a:cs typeface="Times New Roman" panose="02020603050405020304" pitchFamily="18" charset="0"/>
              </a:rPr>
              <a:t>Dalbergia</a:t>
            </a:r>
            <a:r>
              <a:rPr lang="en-US" sz="1400" b="1" i="1" dirty="0">
                <a:solidFill>
                  <a:srgbClr val="0000CC"/>
                </a:solidFill>
                <a:latin typeface="Times New Roman" panose="02020603050405020304" pitchFamily="18" charset="0"/>
                <a:cs typeface="Times New Roman" panose="02020603050405020304" pitchFamily="18" charset="0"/>
              </a:rPr>
              <a:t> </a:t>
            </a:r>
            <a:r>
              <a:rPr lang="en-US" sz="1400" b="1" i="1" dirty="0" err="1">
                <a:solidFill>
                  <a:srgbClr val="0000CC"/>
                </a:solidFill>
                <a:latin typeface="Times New Roman" panose="02020603050405020304" pitchFamily="18" charset="0"/>
                <a:cs typeface="Times New Roman" panose="02020603050405020304" pitchFamily="18" charset="0"/>
              </a:rPr>
              <a:t>cochinchinensis</a:t>
            </a:r>
            <a:r>
              <a:rPr lang="en-US" sz="1400" b="1" dirty="0">
                <a:solidFill>
                  <a:srgbClr val="0000CC"/>
                </a:solidFill>
                <a:latin typeface="Times New Roman" panose="02020603050405020304" pitchFamily="18" charset="0"/>
                <a:cs typeface="Times New Roman" panose="02020603050405020304" pitchFamily="18" charset="0"/>
              </a:rPr>
              <a:t> and </a:t>
            </a:r>
            <a:r>
              <a:rPr lang="en-US" sz="1400" b="1" i="1" dirty="0" err="1">
                <a:solidFill>
                  <a:srgbClr val="0000CC"/>
                </a:solidFill>
                <a:latin typeface="Times New Roman" panose="02020603050405020304" pitchFamily="18" charset="0"/>
                <a:cs typeface="Times New Roman" panose="02020603050405020304" pitchFamily="18" charset="0"/>
              </a:rPr>
              <a:t>Dalbergia</a:t>
            </a:r>
            <a:r>
              <a:rPr lang="en-US" sz="1400" b="1" i="1" dirty="0">
                <a:solidFill>
                  <a:srgbClr val="0000CC"/>
                </a:solidFill>
                <a:latin typeface="Times New Roman" panose="02020603050405020304" pitchFamily="18" charset="0"/>
                <a:cs typeface="Times New Roman" panose="02020603050405020304" pitchFamily="18" charset="0"/>
              </a:rPr>
              <a:t> </a:t>
            </a:r>
            <a:r>
              <a:rPr lang="en-US" sz="1400" b="1" i="1" dirty="0" err="1">
                <a:solidFill>
                  <a:srgbClr val="0000CC"/>
                </a:solidFill>
                <a:latin typeface="Times New Roman" panose="02020603050405020304" pitchFamily="18" charset="0"/>
                <a:cs typeface="Times New Roman" panose="02020603050405020304" pitchFamily="18" charset="0"/>
              </a:rPr>
              <a:t>oliveri</a:t>
            </a:r>
            <a:r>
              <a:rPr lang="en-US" sz="1400" b="1" dirty="0">
                <a:solidFill>
                  <a:srgbClr val="0000CC"/>
                </a:solidFill>
                <a:latin typeface="Times New Roman" panose="02020603050405020304" pitchFamily="18" charset="0"/>
                <a:cs typeface="Times New Roman" panose="02020603050405020304" pitchFamily="18" charset="0"/>
              </a:rPr>
              <a:t> in the </a:t>
            </a:r>
            <a:r>
              <a:rPr lang="en-US" sz="1400" b="1" dirty="0" err="1">
                <a:solidFill>
                  <a:srgbClr val="0000CC"/>
                </a:solidFill>
                <a:latin typeface="Times New Roman" panose="02020603050405020304" pitchFamily="18" charset="0"/>
                <a:cs typeface="Times New Roman" panose="02020603050405020304" pitchFamily="18" charset="0"/>
              </a:rPr>
              <a:t>Choam</a:t>
            </a:r>
            <a:r>
              <a:rPr lang="en-US" sz="1400" b="1" dirty="0">
                <a:solidFill>
                  <a:srgbClr val="0000CC"/>
                </a:solidFill>
                <a:latin typeface="Times New Roman" panose="02020603050405020304" pitchFamily="18" charset="0"/>
                <a:cs typeface="Times New Roman" panose="02020603050405020304" pitchFamily="18" charset="0"/>
              </a:rPr>
              <a:t> </a:t>
            </a:r>
            <a:r>
              <a:rPr lang="en-US" sz="1400" b="1" dirty="0" err="1">
                <a:solidFill>
                  <a:srgbClr val="0000CC"/>
                </a:solidFill>
                <a:latin typeface="Times New Roman" panose="02020603050405020304" pitchFamily="18" charset="0"/>
                <a:cs typeface="Times New Roman" panose="02020603050405020304" pitchFamily="18" charset="0"/>
              </a:rPr>
              <a:t>Ksant</a:t>
            </a:r>
            <a:r>
              <a:rPr lang="en-US" sz="1400" b="1" dirty="0">
                <a:solidFill>
                  <a:srgbClr val="0000CC"/>
                </a:solidFill>
                <a:latin typeface="Times New Roman" panose="02020603050405020304" pitchFamily="18" charset="0"/>
                <a:cs typeface="Times New Roman" panose="02020603050405020304" pitchFamily="18" charset="0"/>
              </a:rPr>
              <a:t> District, </a:t>
            </a:r>
            <a:r>
              <a:rPr lang="en-US" sz="1400" b="1" dirty="0" err="1">
                <a:solidFill>
                  <a:srgbClr val="0000CC"/>
                </a:solidFill>
                <a:latin typeface="Times New Roman" panose="02020603050405020304" pitchFamily="18" charset="0"/>
                <a:cs typeface="Times New Roman" panose="02020603050405020304" pitchFamily="18" charset="0"/>
              </a:rPr>
              <a:t>Preah</a:t>
            </a:r>
            <a:r>
              <a:rPr lang="en-US" sz="1400" b="1" dirty="0">
                <a:solidFill>
                  <a:srgbClr val="0000CC"/>
                </a:solidFill>
                <a:latin typeface="Times New Roman" panose="02020603050405020304" pitchFamily="18" charset="0"/>
                <a:cs typeface="Times New Roman" panose="02020603050405020304" pitchFamily="18" charset="0"/>
              </a:rPr>
              <a:t> </a:t>
            </a:r>
            <a:r>
              <a:rPr lang="en-US" sz="1400" b="1" dirty="0" err="1">
                <a:solidFill>
                  <a:srgbClr val="0000CC"/>
                </a:solidFill>
                <a:latin typeface="Times New Roman" panose="02020603050405020304" pitchFamily="18" charset="0"/>
                <a:cs typeface="Times New Roman" panose="02020603050405020304" pitchFamily="18" charset="0"/>
              </a:rPr>
              <a:t>Vihear</a:t>
            </a:r>
            <a:r>
              <a:rPr lang="en-US" sz="1400" b="1" dirty="0">
                <a:solidFill>
                  <a:srgbClr val="0000CC"/>
                </a:solidFill>
                <a:latin typeface="Times New Roman" panose="02020603050405020304" pitchFamily="18" charset="0"/>
                <a:cs typeface="Times New Roman" panose="02020603050405020304" pitchFamily="18" charset="0"/>
              </a:rPr>
              <a:t> Province” </a:t>
            </a:r>
          </a:p>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ea typeface="Times New Roman" panose="02020603050405020304" pitchFamily="18" charset="0"/>
              </a:rPr>
              <a:t>A </a:t>
            </a:r>
            <a:r>
              <a:rPr lang="en-US" sz="1400" b="1" dirty="0">
                <a:solidFill>
                  <a:srgbClr val="0000CC"/>
                </a:solidFill>
                <a:latin typeface="Times New Roman" panose="02020603050405020304" pitchFamily="18" charset="0"/>
                <a:ea typeface="Times New Roman" panose="02020603050405020304" pitchFamily="18" charset="0"/>
              </a:rPr>
              <a:t>report entitled “</a:t>
            </a:r>
            <a:r>
              <a:rPr lang="en-US" sz="1400" b="1" spc="40" dirty="0">
                <a:solidFill>
                  <a:srgbClr val="0000CC"/>
                </a:solidFill>
                <a:latin typeface="Times New Roman" panose="02020603050405020304" pitchFamily="18" charset="0"/>
                <a:ea typeface="Times New Roman" panose="02020603050405020304" pitchFamily="18" charset="0"/>
              </a:rPr>
              <a:t>CITES Non-detriment Findings Report on </a:t>
            </a:r>
            <a:r>
              <a:rPr lang="en-US" sz="1400" b="1" i="1" spc="40" dirty="0" err="1">
                <a:solidFill>
                  <a:srgbClr val="0000CC"/>
                </a:solidFill>
                <a:latin typeface="Times New Roman" panose="02020603050405020304" pitchFamily="18" charset="0"/>
                <a:ea typeface="Times New Roman" panose="02020603050405020304" pitchFamily="18" charset="0"/>
              </a:rPr>
              <a:t>Dalbergia</a:t>
            </a:r>
            <a:r>
              <a:rPr lang="en-US" sz="1400" b="1" i="1" spc="40" dirty="0">
                <a:solidFill>
                  <a:srgbClr val="0000CC"/>
                </a:solidFill>
                <a:latin typeface="Times New Roman" panose="02020603050405020304" pitchFamily="18" charset="0"/>
                <a:ea typeface="Times New Roman" panose="02020603050405020304" pitchFamily="18" charset="0"/>
              </a:rPr>
              <a:t> </a:t>
            </a:r>
            <a:r>
              <a:rPr lang="en-US" sz="1400" b="1" i="1" spc="40" dirty="0" err="1">
                <a:solidFill>
                  <a:srgbClr val="0000CC"/>
                </a:solidFill>
                <a:latin typeface="Times New Roman" panose="02020603050405020304" pitchFamily="18" charset="0"/>
                <a:ea typeface="Times New Roman" panose="02020603050405020304" pitchFamily="18" charset="0"/>
              </a:rPr>
              <a:t>cochinchinensis</a:t>
            </a:r>
            <a:r>
              <a:rPr lang="en-US" sz="1400" b="1" spc="40" dirty="0">
                <a:solidFill>
                  <a:srgbClr val="0000CC"/>
                </a:solidFill>
                <a:latin typeface="Times New Roman" panose="02020603050405020304" pitchFamily="18" charset="0"/>
                <a:ea typeface="Times New Roman" panose="02020603050405020304" pitchFamily="18" charset="0"/>
              </a:rPr>
              <a:t> and </a:t>
            </a:r>
            <a:r>
              <a:rPr lang="en-US" sz="1400" b="1" i="1" spc="40" dirty="0" err="1">
                <a:solidFill>
                  <a:srgbClr val="0000CC"/>
                </a:solidFill>
                <a:latin typeface="Times New Roman" panose="02020603050405020304" pitchFamily="18" charset="0"/>
                <a:ea typeface="Times New Roman" panose="02020603050405020304" pitchFamily="18" charset="0"/>
              </a:rPr>
              <a:t>Dalbergia</a:t>
            </a:r>
            <a:r>
              <a:rPr lang="en-US" sz="1400" b="1" i="1" spc="40" dirty="0">
                <a:solidFill>
                  <a:srgbClr val="0000CC"/>
                </a:solidFill>
                <a:latin typeface="Times New Roman" panose="02020603050405020304" pitchFamily="18" charset="0"/>
                <a:ea typeface="Times New Roman" panose="02020603050405020304" pitchFamily="18" charset="0"/>
              </a:rPr>
              <a:t> </a:t>
            </a:r>
            <a:r>
              <a:rPr lang="en-US" sz="1400" b="1" i="1" spc="40" dirty="0" err="1">
                <a:solidFill>
                  <a:srgbClr val="0000CC"/>
                </a:solidFill>
                <a:latin typeface="Times New Roman" panose="02020603050405020304" pitchFamily="18" charset="0"/>
                <a:ea typeface="Times New Roman" panose="02020603050405020304" pitchFamily="18" charset="0"/>
              </a:rPr>
              <a:t>oliveri</a:t>
            </a:r>
            <a:r>
              <a:rPr lang="en-US" sz="1400" b="1" spc="40" dirty="0">
                <a:solidFill>
                  <a:srgbClr val="0000CC"/>
                </a:solidFill>
                <a:latin typeface="Times New Roman" panose="02020603050405020304" pitchFamily="18" charset="0"/>
                <a:ea typeface="Times New Roman" panose="02020603050405020304" pitchFamily="18" charset="0"/>
              </a:rPr>
              <a:t> in the </a:t>
            </a:r>
            <a:r>
              <a:rPr lang="en-US" sz="1400" b="1" spc="40" dirty="0" err="1">
                <a:solidFill>
                  <a:srgbClr val="0000CC"/>
                </a:solidFill>
                <a:latin typeface="Times New Roman" panose="02020603050405020304" pitchFamily="18" charset="0"/>
                <a:ea typeface="Times New Roman" panose="02020603050405020304" pitchFamily="18" charset="0"/>
              </a:rPr>
              <a:t>Choam</a:t>
            </a:r>
            <a:r>
              <a:rPr lang="en-US" sz="1400" b="1" spc="40" dirty="0">
                <a:solidFill>
                  <a:srgbClr val="0000CC"/>
                </a:solidFill>
                <a:latin typeface="Times New Roman" panose="02020603050405020304" pitchFamily="18" charset="0"/>
                <a:ea typeface="Times New Roman" panose="02020603050405020304" pitchFamily="18" charset="0"/>
              </a:rPr>
              <a:t> </a:t>
            </a:r>
            <a:r>
              <a:rPr lang="en-US" sz="1400" b="1" spc="40" dirty="0" err="1">
                <a:solidFill>
                  <a:srgbClr val="0000CC"/>
                </a:solidFill>
                <a:latin typeface="Times New Roman" panose="02020603050405020304" pitchFamily="18" charset="0"/>
                <a:ea typeface="Times New Roman" panose="02020603050405020304" pitchFamily="18" charset="0"/>
              </a:rPr>
              <a:t>Ksant</a:t>
            </a:r>
            <a:r>
              <a:rPr lang="en-US" sz="1400" b="1" spc="40" dirty="0">
                <a:solidFill>
                  <a:srgbClr val="0000CC"/>
                </a:solidFill>
                <a:latin typeface="Times New Roman" panose="02020603050405020304" pitchFamily="18" charset="0"/>
                <a:ea typeface="Times New Roman" panose="02020603050405020304" pitchFamily="18" charset="0"/>
              </a:rPr>
              <a:t> District, </a:t>
            </a:r>
            <a:r>
              <a:rPr lang="en-US" sz="1400" b="1" spc="40" dirty="0" err="1">
                <a:solidFill>
                  <a:srgbClr val="0000CC"/>
                </a:solidFill>
                <a:latin typeface="Times New Roman" panose="02020603050405020304" pitchFamily="18" charset="0"/>
                <a:ea typeface="Times New Roman" panose="02020603050405020304" pitchFamily="18" charset="0"/>
              </a:rPr>
              <a:t>Preah</a:t>
            </a:r>
            <a:r>
              <a:rPr lang="en-US" sz="1400" b="1" spc="40" dirty="0">
                <a:solidFill>
                  <a:srgbClr val="0000CC"/>
                </a:solidFill>
                <a:latin typeface="Times New Roman" panose="02020603050405020304" pitchFamily="18" charset="0"/>
                <a:ea typeface="Times New Roman" panose="02020603050405020304" pitchFamily="18" charset="0"/>
              </a:rPr>
              <a:t> </a:t>
            </a:r>
            <a:r>
              <a:rPr lang="en-US" sz="1400" b="1" spc="40" dirty="0" err="1">
                <a:solidFill>
                  <a:srgbClr val="0000CC"/>
                </a:solidFill>
                <a:latin typeface="Times New Roman" panose="02020603050405020304" pitchFamily="18" charset="0"/>
                <a:ea typeface="Times New Roman" panose="02020603050405020304" pitchFamily="18" charset="0"/>
              </a:rPr>
              <a:t>Vihear</a:t>
            </a:r>
            <a:r>
              <a:rPr lang="en-US" sz="1400" b="1" spc="40" dirty="0">
                <a:solidFill>
                  <a:srgbClr val="0000CC"/>
                </a:solidFill>
                <a:latin typeface="Times New Roman" panose="02020603050405020304" pitchFamily="18" charset="0"/>
                <a:ea typeface="Times New Roman" panose="02020603050405020304" pitchFamily="18" charset="0"/>
              </a:rPr>
              <a:t> Province” </a:t>
            </a:r>
          </a:p>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ea typeface="Times New Roman" panose="02020603050405020304" pitchFamily="18" charset="0"/>
              </a:rPr>
              <a:t>A </a:t>
            </a:r>
            <a:r>
              <a:rPr lang="en-US" sz="1400" b="1" dirty="0">
                <a:solidFill>
                  <a:srgbClr val="0000CC"/>
                </a:solidFill>
                <a:latin typeface="Times New Roman" panose="02020603050405020304" pitchFamily="18" charset="0"/>
                <a:ea typeface="Times New Roman" panose="02020603050405020304" pitchFamily="18" charset="0"/>
              </a:rPr>
              <a:t>report on the “Guidelines on Private Forest Registration in Cambodia” (Khmer language with English Executive </a:t>
            </a:r>
            <a:r>
              <a:rPr lang="en-US" sz="1400" b="1" dirty="0" smtClean="0">
                <a:solidFill>
                  <a:srgbClr val="0000CC"/>
                </a:solidFill>
                <a:latin typeface="Times New Roman" panose="02020603050405020304" pitchFamily="18" charset="0"/>
                <a:ea typeface="Times New Roman" panose="02020603050405020304" pitchFamily="18" charset="0"/>
              </a:rPr>
              <a:t>Summary)</a:t>
            </a:r>
          </a:p>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ea typeface="Times New Roman" panose="02020603050405020304" pitchFamily="18" charset="0"/>
              </a:rPr>
              <a:t>A </a:t>
            </a:r>
            <a:r>
              <a:rPr lang="en-US" sz="1400" b="1" dirty="0">
                <a:solidFill>
                  <a:srgbClr val="0000CC"/>
                </a:solidFill>
                <a:latin typeface="Times New Roman" panose="02020603050405020304" pitchFamily="18" charset="0"/>
                <a:ea typeface="Times New Roman" panose="02020603050405020304" pitchFamily="18" charset="0"/>
              </a:rPr>
              <a:t>“Report on National Extension and Consultation Workshop on Rules and Guidelines for Private Forest Plantation Registration in Cambodia, 26-27 November 2021, Phnom Penh, </a:t>
            </a:r>
            <a:r>
              <a:rPr lang="en-US" sz="1400" b="1" dirty="0" smtClean="0">
                <a:solidFill>
                  <a:srgbClr val="0000CC"/>
                </a:solidFill>
                <a:latin typeface="Times New Roman" panose="02020603050405020304" pitchFamily="18" charset="0"/>
                <a:ea typeface="Times New Roman" panose="02020603050405020304" pitchFamily="18" charset="0"/>
              </a:rPr>
              <a:t>Cambodia</a:t>
            </a:r>
          </a:p>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ea typeface="Times New Roman" panose="02020603050405020304" pitchFamily="18" charset="0"/>
              </a:rPr>
              <a:t>A </a:t>
            </a:r>
            <a:r>
              <a:rPr lang="en-US" sz="1400" b="1" dirty="0">
                <a:solidFill>
                  <a:srgbClr val="0000CC"/>
                </a:solidFill>
                <a:latin typeface="Times New Roman" panose="02020603050405020304" pitchFamily="18" charset="0"/>
                <a:ea typeface="Times New Roman" panose="02020603050405020304" pitchFamily="18" charset="0"/>
              </a:rPr>
              <a:t>“Report on the Virtual Training Workshop on the CITES Non-detriment Findings on </a:t>
            </a:r>
            <a:r>
              <a:rPr lang="en-US" sz="1400" b="1" i="1" dirty="0">
                <a:solidFill>
                  <a:srgbClr val="0000CC"/>
                </a:solidFill>
                <a:latin typeface="Times New Roman" panose="02020603050405020304" pitchFamily="18" charset="0"/>
                <a:ea typeface="Times New Roman" panose="02020603050405020304" pitchFamily="18" charset="0"/>
              </a:rPr>
              <a:t>D. </a:t>
            </a:r>
            <a:r>
              <a:rPr lang="en-US" sz="1400" b="1" i="1" dirty="0" err="1">
                <a:solidFill>
                  <a:srgbClr val="0000CC"/>
                </a:solidFill>
                <a:latin typeface="Times New Roman" panose="02020603050405020304" pitchFamily="18" charset="0"/>
                <a:ea typeface="Times New Roman" panose="02020603050405020304" pitchFamily="18" charset="0"/>
              </a:rPr>
              <a:t>cochinchinensis</a:t>
            </a:r>
            <a:r>
              <a:rPr lang="en-US" sz="1400" b="1" dirty="0">
                <a:solidFill>
                  <a:srgbClr val="0000CC"/>
                </a:solidFill>
                <a:latin typeface="Times New Roman" panose="02020603050405020304" pitchFamily="18" charset="0"/>
                <a:ea typeface="Times New Roman" panose="02020603050405020304" pitchFamily="18" charset="0"/>
              </a:rPr>
              <a:t> and </a:t>
            </a:r>
            <a:r>
              <a:rPr lang="en-US" sz="1400" b="1" i="1" dirty="0">
                <a:solidFill>
                  <a:srgbClr val="0000CC"/>
                </a:solidFill>
                <a:latin typeface="Times New Roman" panose="02020603050405020304" pitchFamily="18" charset="0"/>
                <a:ea typeface="Times New Roman" panose="02020603050405020304" pitchFamily="18" charset="0"/>
              </a:rPr>
              <a:t>D. </a:t>
            </a:r>
            <a:r>
              <a:rPr lang="en-US" sz="1400" b="1" i="1" dirty="0" err="1">
                <a:solidFill>
                  <a:srgbClr val="0000CC"/>
                </a:solidFill>
                <a:latin typeface="Times New Roman" panose="02020603050405020304" pitchFamily="18" charset="0"/>
                <a:ea typeface="Times New Roman" panose="02020603050405020304" pitchFamily="18" charset="0"/>
              </a:rPr>
              <a:t>oliveri</a:t>
            </a:r>
            <a:r>
              <a:rPr lang="en-US" sz="1400" b="1" dirty="0">
                <a:solidFill>
                  <a:srgbClr val="0000CC"/>
                </a:solidFill>
                <a:latin typeface="Times New Roman" panose="02020603050405020304" pitchFamily="18" charset="0"/>
                <a:ea typeface="Times New Roman" panose="02020603050405020304" pitchFamily="18" charset="0"/>
              </a:rPr>
              <a:t> and the Economic Analysis and Comparative Advantage of Plantations of </a:t>
            </a:r>
            <a:r>
              <a:rPr lang="en-US" sz="1400" b="1" i="1" dirty="0">
                <a:solidFill>
                  <a:srgbClr val="0000CC"/>
                </a:solidFill>
                <a:latin typeface="Times New Roman" panose="02020603050405020304" pitchFamily="18" charset="0"/>
                <a:ea typeface="Times New Roman" panose="02020603050405020304" pitchFamily="18" charset="0"/>
              </a:rPr>
              <a:t>D. </a:t>
            </a:r>
            <a:r>
              <a:rPr lang="en-US" sz="1400" b="1" i="1" dirty="0" err="1">
                <a:solidFill>
                  <a:srgbClr val="0000CC"/>
                </a:solidFill>
                <a:latin typeface="Times New Roman" panose="02020603050405020304" pitchFamily="18" charset="0"/>
                <a:ea typeface="Times New Roman" panose="02020603050405020304" pitchFamily="18" charset="0"/>
              </a:rPr>
              <a:t>cochinchinensis</a:t>
            </a:r>
            <a:r>
              <a:rPr lang="en-US" sz="1400" b="1" dirty="0" smtClean="0">
                <a:solidFill>
                  <a:srgbClr val="0000CC"/>
                </a:solidFill>
                <a:latin typeface="Times New Roman" panose="02020603050405020304" pitchFamily="18" charset="0"/>
                <a:ea typeface="Times New Roman" panose="02020603050405020304" pitchFamily="18" charset="0"/>
              </a:rPr>
              <a:t>”.</a:t>
            </a:r>
          </a:p>
          <a:p>
            <a:pPr marL="228600" lvl="0" indent="-228600" algn="just">
              <a:lnSpc>
                <a:spcPct val="115000"/>
              </a:lnSpc>
              <a:spcAft>
                <a:spcPts val="0"/>
              </a:spcAft>
              <a:buAutoNum type="arabicPeriod"/>
              <a:tabLst>
                <a:tab pos="228600" algn="l"/>
              </a:tabLst>
            </a:pPr>
            <a:r>
              <a:rPr lang="pt-BR" sz="1400" b="1" dirty="0" smtClean="0">
                <a:solidFill>
                  <a:srgbClr val="0000CC"/>
                </a:solidFill>
                <a:latin typeface="Times New Roman" panose="02020603050405020304" pitchFamily="18" charset="0"/>
                <a:ea typeface="Times New Roman" panose="02020603050405020304" pitchFamily="18" charset="0"/>
              </a:rPr>
              <a:t>A </a:t>
            </a:r>
            <a:r>
              <a:rPr lang="pt-BR" sz="1400" b="1" dirty="0">
                <a:solidFill>
                  <a:srgbClr val="0000CC"/>
                </a:solidFill>
                <a:latin typeface="Times New Roman" panose="02020603050405020304" pitchFamily="18" charset="0"/>
                <a:ea typeface="Times New Roman" panose="02020603050405020304" pitchFamily="18" charset="0"/>
              </a:rPr>
              <a:t>report on the “Guidelines and Incentives to Encourage the Establishment of Private Plantations of </a:t>
            </a:r>
            <a:r>
              <a:rPr lang="pt-BR" sz="1400" b="1" i="1" dirty="0">
                <a:solidFill>
                  <a:srgbClr val="0000CC"/>
                </a:solidFill>
                <a:latin typeface="Times New Roman" panose="02020603050405020304" pitchFamily="18" charset="0"/>
                <a:ea typeface="Times New Roman" panose="02020603050405020304" pitchFamily="18" charset="0"/>
              </a:rPr>
              <a:t>Dalbergia cochinchinensis</a:t>
            </a:r>
            <a:r>
              <a:rPr lang="pt-BR" sz="1400" b="1" dirty="0">
                <a:solidFill>
                  <a:srgbClr val="0000CC"/>
                </a:solidFill>
                <a:latin typeface="Times New Roman" panose="02020603050405020304" pitchFamily="18" charset="0"/>
                <a:ea typeface="Times New Roman" panose="02020603050405020304" pitchFamily="18" charset="0"/>
              </a:rPr>
              <a:t> and </a:t>
            </a:r>
            <a:r>
              <a:rPr lang="pt-BR" sz="1400" b="1" i="1" dirty="0">
                <a:solidFill>
                  <a:srgbClr val="0000CC"/>
                </a:solidFill>
                <a:latin typeface="Times New Roman" panose="02020603050405020304" pitchFamily="18" charset="0"/>
                <a:ea typeface="Times New Roman" panose="02020603050405020304" pitchFamily="18" charset="0"/>
              </a:rPr>
              <a:t>Dalbergia oliveri</a:t>
            </a:r>
            <a:r>
              <a:rPr lang="pt-BR" sz="1400" b="1" dirty="0">
                <a:solidFill>
                  <a:srgbClr val="0000CC"/>
                </a:solidFill>
                <a:latin typeface="Times New Roman" panose="02020603050405020304" pitchFamily="18" charset="0"/>
                <a:ea typeface="Times New Roman" panose="02020603050405020304" pitchFamily="18" charset="0"/>
              </a:rPr>
              <a:t> in Cambodia”</a:t>
            </a:r>
            <a:r>
              <a:rPr lang="en-US" sz="1400" b="1" dirty="0">
                <a:solidFill>
                  <a:srgbClr val="0000CC"/>
                </a:solidFill>
                <a:latin typeface="Times New Roman" panose="02020603050405020304" pitchFamily="18" charset="0"/>
                <a:ea typeface="Times New Roman" panose="02020603050405020304" pitchFamily="18" charset="0"/>
              </a:rPr>
              <a:t> submitted to the CITES Secretariat on 9 June 2022 and was uploaded to the CTSP </a:t>
            </a:r>
            <a:r>
              <a:rPr lang="en-US" sz="1400" b="1" dirty="0" smtClean="0">
                <a:solidFill>
                  <a:srgbClr val="0000CC"/>
                </a:solidFill>
                <a:latin typeface="Times New Roman" panose="02020603050405020304" pitchFamily="18" charset="0"/>
                <a:ea typeface="Times New Roman" panose="02020603050405020304" pitchFamily="18" charset="0"/>
              </a:rPr>
              <a:t>website. </a:t>
            </a:r>
          </a:p>
          <a:p>
            <a:pPr marL="228600" lvl="0" indent="-228600" algn="just">
              <a:lnSpc>
                <a:spcPct val="115000"/>
              </a:lnSpc>
              <a:spcAft>
                <a:spcPts val="0"/>
              </a:spcAft>
              <a:buAutoNum type="arabicPeriod"/>
              <a:tabLst>
                <a:tab pos="228600" algn="l"/>
              </a:tabLst>
            </a:pPr>
            <a:r>
              <a:rPr lang="en-US" sz="1400" b="1" dirty="0" smtClean="0">
                <a:solidFill>
                  <a:srgbClr val="0000CC"/>
                </a:solidFill>
                <a:latin typeface="Times New Roman" panose="02020603050405020304" pitchFamily="18" charset="0"/>
              </a:rPr>
              <a:t>A 20 – minutes (3 minutes) project highlight for CITES CTSP Websites </a:t>
            </a:r>
            <a:r>
              <a:rPr lang="en-US" sz="1400" b="1" dirty="0" smtClean="0">
                <a:solidFill>
                  <a:srgbClr val="0000CC"/>
                </a:solidFill>
              </a:rPr>
              <a:t>.</a:t>
            </a:r>
            <a:endParaRPr lang="en-US" sz="1000" b="1" dirty="0" smtClean="0">
              <a:solidFill>
                <a:srgbClr val="0000CC"/>
              </a:solidFill>
              <a:latin typeface="Calibri" pitchFamily="34" charset="0"/>
            </a:endParaRPr>
          </a:p>
        </p:txBody>
      </p:sp>
    </p:spTree>
    <p:extLst>
      <p:ext uri="{BB962C8B-B14F-4D97-AF65-F5344CB8AC3E}">
        <p14:creationId xmlns:p14="http://schemas.microsoft.com/office/powerpoint/2010/main" val="231101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092" t="9588" r="8857" b="10268"/>
          <a:stretch/>
        </p:blipFill>
        <p:spPr>
          <a:xfrm>
            <a:off x="5181600" y="1118427"/>
            <a:ext cx="3733800" cy="5095367"/>
          </a:xfrm>
        </p:spPr>
      </p:pic>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r>
              <a:rPr lang="en-US" sz="2400" b="1" dirty="0" smtClean="0">
                <a:solidFill>
                  <a:schemeClr val="bg1"/>
                </a:solidFill>
                <a:latin typeface="Arial" pitchFamily="34" charset="0"/>
                <a:ea typeface="ＭＳ Ｐゴシック" pitchFamily="34" charset="-128"/>
                <a:cs typeface="Arial" pitchFamily="34" charset="0"/>
              </a:rPr>
              <a:t>Systematic </a:t>
            </a:r>
            <a:r>
              <a:rPr lang="en-US" sz="2400" b="1" dirty="0">
                <a:solidFill>
                  <a:schemeClr val="bg1"/>
                </a:solidFill>
                <a:latin typeface="Arial" pitchFamily="34" charset="0"/>
                <a:ea typeface="ＭＳ Ｐゴシック" pitchFamily="34" charset="-128"/>
                <a:cs typeface="Arial" pitchFamily="34" charset="0"/>
              </a:rPr>
              <a:t>Survey Report of </a:t>
            </a:r>
            <a:endParaRPr lang="en-US" sz="2400" b="1" dirty="0" smtClean="0">
              <a:solidFill>
                <a:schemeClr val="bg1"/>
              </a:solidFill>
              <a:latin typeface="Arial" pitchFamily="34" charset="0"/>
              <a:ea typeface="ＭＳ Ｐゴシック" pitchFamily="34" charset="-128"/>
              <a:cs typeface="Arial" pitchFamily="34" charset="0"/>
            </a:endParaRPr>
          </a:p>
          <a:p>
            <a:pPr algn="ctr">
              <a:defRPr/>
            </a:pPr>
            <a:r>
              <a:rPr lang="en-US" sz="2400" b="1" i="1" dirty="0" err="1" smtClean="0">
                <a:solidFill>
                  <a:schemeClr val="bg1"/>
                </a:solidFill>
                <a:latin typeface="Arial" pitchFamily="34" charset="0"/>
                <a:ea typeface="ＭＳ Ｐゴシック" pitchFamily="34" charset="-128"/>
                <a:cs typeface="Arial" pitchFamily="34" charset="0"/>
              </a:rPr>
              <a:t>Dalbergia</a:t>
            </a:r>
            <a:r>
              <a:rPr lang="en-US" sz="2400" b="1" i="1" dirty="0" smtClean="0">
                <a:solidFill>
                  <a:schemeClr val="bg1"/>
                </a:solidFill>
                <a:latin typeface="Arial" pitchFamily="34" charset="0"/>
                <a:ea typeface="ＭＳ Ｐゴシック" pitchFamily="34" charset="-128"/>
                <a:cs typeface="Arial" pitchFamily="34" charset="0"/>
              </a:rPr>
              <a:t> </a:t>
            </a:r>
            <a:r>
              <a:rPr lang="en-US" sz="2400" b="1" i="1" dirty="0" err="1">
                <a:solidFill>
                  <a:schemeClr val="bg1"/>
                </a:solidFill>
                <a:latin typeface="Arial" pitchFamily="34" charset="0"/>
                <a:ea typeface="ＭＳ Ｐゴシック" pitchFamily="34" charset="-128"/>
                <a:cs typeface="Arial" pitchFamily="34" charset="0"/>
              </a:rPr>
              <a:t>cochinchinensis</a:t>
            </a:r>
            <a:r>
              <a:rPr lang="en-US" sz="2400" b="1" dirty="0">
                <a:solidFill>
                  <a:schemeClr val="bg1"/>
                </a:solidFill>
                <a:latin typeface="Arial" pitchFamily="34" charset="0"/>
                <a:ea typeface="ＭＳ Ｐゴシック" pitchFamily="34" charset="-128"/>
                <a:cs typeface="Arial" pitchFamily="34" charset="0"/>
              </a:rPr>
              <a:t> and </a:t>
            </a:r>
            <a:r>
              <a:rPr lang="en-US" sz="2400" b="1" i="1" dirty="0" err="1">
                <a:solidFill>
                  <a:schemeClr val="bg1"/>
                </a:solidFill>
                <a:latin typeface="Arial" pitchFamily="34" charset="0"/>
                <a:ea typeface="ＭＳ Ｐゴシック" pitchFamily="34" charset="-128"/>
                <a:cs typeface="Arial" pitchFamily="34" charset="0"/>
              </a:rPr>
              <a:t>Dalbergia</a:t>
            </a:r>
            <a:r>
              <a:rPr lang="en-US" sz="2400" b="1" i="1" dirty="0">
                <a:solidFill>
                  <a:schemeClr val="bg1"/>
                </a:solidFill>
                <a:latin typeface="Arial" pitchFamily="34" charset="0"/>
                <a:ea typeface="ＭＳ Ｐゴシック" pitchFamily="34" charset="-128"/>
                <a:cs typeface="Arial" pitchFamily="34" charset="0"/>
              </a:rPr>
              <a:t> </a:t>
            </a:r>
            <a:r>
              <a:rPr lang="en-US" sz="2400" b="1" i="1" dirty="0" err="1">
                <a:solidFill>
                  <a:schemeClr val="bg1"/>
                </a:solidFill>
                <a:latin typeface="Arial" pitchFamily="34" charset="0"/>
                <a:ea typeface="ＭＳ Ｐゴシック" pitchFamily="34" charset="-128"/>
                <a:cs typeface="Arial" pitchFamily="34" charset="0"/>
              </a:rPr>
              <a:t>oliveri</a:t>
            </a:r>
            <a:endParaRPr lang="en-US" altLang="en-US" sz="2400" b="1" i="1" dirty="0">
              <a:solidFill>
                <a:schemeClr val="bg1"/>
              </a:solidFill>
              <a:latin typeface="Arial" pitchFamily="34" charset="0"/>
              <a:ea typeface="ＭＳ Ｐゴシック" pitchFamily="34" charset="-128"/>
              <a:cs typeface="Arial" pitchFamily="34" charset="0"/>
            </a:endParaRPr>
          </a:p>
        </p:txBody>
      </p:sp>
      <p:sp>
        <p:nvSpPr>
          <p:cNvPr id="8" name="Rectangle 7"/>
          <p:cNvSpPr/>
          <p:nvPr/>
        </p:nvSpPr>
        <p:spPr>
          <a:xfrm>
            <a:off x="44503" y="4648200"/>
            <a:ext cx="4753822" cy="1323439"/>
          </a:xfrm>
          <a:prstGeom prst="rect">
            <a:avLst/>
          </a:prstGeom>
        </p:spPr>
        <p:txBody>
          <a:bodyPr wrap="square">
            <a:spAutoFit/>
          </a:bodyPr>
          <a:lstStyle/>
          <a:p>
            <a:r>
              <a:rPr lang="en-US" sz="1600" dirty="0" smtClean="0"/>
              <a:t>Link: </a:t>
            </a:r>
            <a:r>
              <a:rPr lang="en-US" sz="1600" dirty="0">
                <a:solidFill>
                  <a:srgbClr val="0000FF"/>
                </a:solidFill>
                <a:hlinkClick r:id="rId3"/>
              </a:rPr>
              <a:t>https://cites-</a:t>
            </a:r>
            <a:r>
              <a:rPr lang="en-US" sz="1600" dirty="0" err="1">
                <a:solidFill>
                  <a:srgbClr val="0000FF"/>
                </a:solidFill>
                <a:hlinkClick r:id="rId3"/>
              </a:rPr>
              <a:t>tsp.org</a:t>
            </a:r>
            <a:r>
              <a:rPr lang="en-US" sz="1600" dirty="0">
                <a:solidFill>
                  <a:srgbClr val="0000FF"/>
                </a:solidFill>
                <a:hlinkClick r:id="rId3"/>
              </a:rPr>
              <a:t>/2021/07/26/systematic-survey-report-of-dalbergia-cochinchinensis-and-dalbergia-oliveri-for-piloting-assessment-on-sustainable-genetic-conservation-in-choam-ksant-district-preah-vihear-province</a:t>
            </a:r>
            <a:r>
              <a:rPr lang="en-US" sz="1600" dirty="0" smtClean="0">
                <a:solidFill>
                  <a:srgbClr val="0000FF"/>
                </a:solidFill>
                <a:hlinkClick r:id="rId3"/>
              </a:rPr>
              <a:t>/</a:t>
            </a:r>
            <a:endParaRPr lang="en-US" sz="1600" dirty="0">
              <a:solidFill>
                <a:srgbClr val="0000FF"/>
              </a:solidFill>
            </a:endParaRPr>
          </a:p>
        </p:txBody>
      </p:sp>
      <p:sp>
        <p:nvSpPr>
          <p:cNvPr id="9" name="Rectangle 8"/>
          <p:cNvSpPr/>
          <p:nvPr/>
        </p:nvSpPr>
        <p:spPr>
          <a:xfrm>
            <a:off x="83933" y="991323"/>
            <a:ext cx="4716667" cy="2923877"/>
          </a:xfrm>
          <a:prstGeom prst="rect">
            <a:avLst/>
          </a:prstGeom>
        </p:spPr>
        <p:txBody>
          <a:bodyPr wrap="square">
            <a:spAutoFit/>
          </a:bodyPr>
          <a:lstStyle/>
          <a:p>
            <a:pPr lvl="0" algn="just">
              <a:lnSpc>
                <a:spcPct val="115000"/>
              </a:lnSpc>
              <a:spcAft>
                <a:spcPts val="0"/>
              </a:spcAft>
              <a:tabLst>
                <a:tab pos="228600" algn="l"/>
              </a:tabLst>
            </a:pPr>
            <a:r>
              <a:rPr lang="en-US" sz="2000" b="1" dirty="0">
                <a:solidFill>
                  <a:srgbClr val="0000FF"/>
                </a:solidFill>
                <a:latin typeface="Times New Roman" panose="02020603050405020304" pitchFamily="18" charset="0"/>
                <a:ea typeface="Times New Roman" panose="02020603050405020304" pitchFamily="18" charset="0"/>
              </a:rPr>
              <a:t>A “Systematic Survey Report of </a:t>
            </a:r>
            <a:r>
              <a:rPr lang="en-US" sz="2000" b="1" i="1" dirty="0" err="1">
                <a:solidFill>
                  <a:srgbClr val="0000FF"/>
                </a:solidFill>
                <a:latin typeface="Times New Roman" panose="02020603050405020304" pitchFamily="18" charset="0"/>
                <a:ea typeface="Times New Roman" panose="02020603050405020304" pitchFamily="18" charset="0"/>
              </a:rPr>
              <a:t>Dalbergia</a:t>
            </a:r>
            <a:r>
              <a:rPr lang="en-US" sz="2000" b="1" i="1" dirty="0">
                <a:solidFill>
                  <a:srgbClr val="0000FF"/>
                </a:solidFill>
                <a:latin typeface="Times New Roman" panose="02020603050405020304" pitchFamily="18" charset="0"/>
                <a:ea typeface="Times New Roman" panose="02020603050405020304" pitchFamily="18" charset="0"/>
              </a:rPr>
              <a:t> </a:t>
            </a:r>
            <a:r>
              <a:rPr lang="en-US" sz="2000" b="1" i="1" dirty="0" err="1">
                <a:solidFill>
                  <a:srgbClr val="0000FF"/>
                </a:solidFill>
                <a:latin typeface="Times New Roman" panose="02020603050405020304" pitchFamily="18" charset="0"/>
                <a:ea typeface="Times New Roman" panose="02020603050405020304" pitchFamily="18" charset="0"/>
              </a:rPr>
              <a:t>cochinchinensis</a:t>
            </a:r>
            <a:r>
              <a:rPr lang="en-US" sz="2000" b="1" dirty="0">
                <a:solidFill>
                  <a:srgbClr val="0000FF"/>
                </a:solidFill>
                <a:latin typeface="Times New Roman" panose="02020603050405020304" pitchFamily="18" charset="0"/>
                <a:ea typeface="Times New Roman" panose="02020603050405020304" pitchFamily="18" charset="0"/>
              </a:rPr>
              <a:t> and </a:t>
            </a:r>
            <a:r>
              <a:rPr lang="en-US" sz="2000" b="1" i="1" dirty="0" err="1">
                <a:solidFill>
                  <a:srgbClr val="0000FF"/>
                </a:solidFill>
                <a:latin typeface="Times New Roman" panose="02020603050405020304" pitchFamily="18" charset="0"/>
                <a:ea typeface="Times New Roman" panose="02020603050405020304" pitchFamily="18" charset="0"/>
              </a:rPr>
              <a:t>Dalbergia</a:t>
            </a:r>
            <a:r>
              <a:rPr lang="en-US" sz="2000" b="1" i="1" dirty="0">
                <a:solidFill>
                  <a:srgbClr val="0000FF"/>
                </a:solidFill>
                <a:latin typeface="Times New Roman" panose="02020603050405020304" pitchFamily="18" charset="0"/>
                <a:ea typeface="Times New Roman" panose="02020603050405020304" pitchFamily="18" charset="0"/>
              </a:rPr>
              <a:t> </a:t>
            </a:r>
            <a:r>
              <a:rPr lang="en-US" sz="2000" b="1" i="1" dirty="0" err="1">
                <a:solidFill>
                  <a:srgbClr val="0000FF"/>
                </a:solidFill>
                <a:latin typeface="Times New Roman" panose="02020603050405020304" pitchFamily="18" charset="0"/>
                <a:ea typeface="Times New Roman" panose="02020603050405020304" pitchFamily="18" charset="0"/>
              </a:rPr>
              <a:t>oliveri</a:t>
            </a:r>
            <a:r>
              <a:rPr lang="en-US" sz="2000" b="1" dirty="0">
                <a:solidFill>
                  <a:srgbClr val="0000FF"/>
                </a:solidFill>
                <a:latin typeface="Times New Roman" panose="02020603050405020304" pitchFamily="18" charset="0"/>
                <a:ea typeface="Times New Roman" panose="02020603050405020304" pitchFamily="18" charset="0"/>
              </a:rPr>
              <a:t> for Piloting Assessment on Sustainable Genetic Conservation in </a:t>
            </a:r>
            <a:r>
              <a:rPr lang="en-US" sz="2000" b="1" dirty="0" err="1">
                <a:solidFill>
                  <a:srgbClr val="0000FF"/>
                </a:solidFill>
                <a:latin typeface="Times New Roman" panose="02020603050405020304" pitchFamily="18" charset="0"/>
                <a:ea typeface="Times New Roman" panose="02020603050405020304" pitchFamily="18" charset="0"/>
              </a:rPr>
              <a:t>Choam</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Ksant</a:t>
            </a:r>
            <a:r>
              <a:rPr lang="en-US" sz="2000" b="1" dirty="0">
                <a:solidFill>
                  <a:srgbClr val="0000FF"/>
                </a:solidFill>
                <a:latin typeface="Times New Roman" panose="02020603050405020304" pitchFamily="18" charset="0"/>
                <a:ea typeface="Times New Roman" panose="02020603050405020304" pitchFamily="18" charset="0"/>
              </a:rPr>
              <a:t> District, </a:t>
            </a:r>
            <a:r>
              <a:rPr lang="en-US" sz="2000" b="1" dirty="0" err="1">
                <a:solidFill>
                  <a:srgbClr val="0000FF"/>
                </a:solidFill>
                <a:latin typeface="Times New Roman" panose="02020603050405020304" pitchFamily="18" charset="0"/>
                <a:ea typeface="Times New Roman" panose="02020603050405020304" pitchFamily="18" charset="0"/>
              </a:rPr>
              <a:t>Preah</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Vihear</a:t>
            </a:r>
            <a:r>
              <a:rPr lang="en-US" sz="2000" b="1" dirty="0">
                <a:solidFill>
                  <a:srgbClr val="0000FF"/>
                </a:solidFill>
                <a:latin typeface="Times New Roman" panose="02020603050405020304" pitchFamily="18" charset="0"/>
                <a:ea typeface="Times New Roman" panose="02020603050405020304" pitchFamily="18" charset="0"/>
              </a:rPr>
              <a:t> Province” submitted to the CITES Secretariat on 15 April 2021 and was uploaded to the </a:t>
            </a:r>
            <a:r>
              <a:rPr lang="en-US" sz="2000" b="1" dirty="0" err="1">
                <a:solidFill>
                  <a:srgbClr val="0000FF"/>
                </a:solidFill>
                <a:latin typeface="Times New Roman" panose="02020603050405020304" pitchFamily="18" charset="0"/>
                <a:ea typeface="Times New Roman" panose="02020603050405020304" pitchFamily="18" charset="0"/>
              </a:rPr>
              <a:t>CTSP</a:t>
            </a:r>
            <a:r>
              <a:rPr lang="en-US" sz="2000" b="1" dirty="0">
                <a:solidFill>
                  <a:srgbClr val="0000FF"/>
                </a:solidFill>
                <a:latin typeface="Times New Roman" panose="02020603050405020304" pitchFamily="18" charset="0"/>
                <a:ea typeface="Times New Roman" panose="02020603050405020304" pitchFamily="18" charset="0"/>
              </a:rPr>
              <a:t> website.</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8366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772" t="5476" r="7017" b="7668"/>
          <a:stretch/>
        </p:blipFill>
        <p:spPr>
          <a:xfrm>
            <a:off x="5257800" y="990600"/>
            <a:ext cx="3677877" cy="5363570"/>
          </a:xfrm>
        </p:spPr>
      </p:pic>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r>
              <a:rPr lang="en-US" sz="2000" b="1" dirty="0" smtClean="0">
                <a:solidFill>
                  <a:schemeClr val="bg1"/>
                </a:solidFill>
                <a:latin typeface="Arial" pitchFamily="34" charset="0"/>
                <a:ea typeface="ＭＳ Ｐゴシック" pitchFamily="34" charset="-128"/>
                <a:cs typeface="Arial" pitchFamily="34" charset="0"/>
              </a:rPr>
              <a:t>Review </a:t>
            </a:r>
            <a:r>
              <a:rPr lang="en-US" sz="2000" b="1" dirty="0">
                <a:solidFill>
                  <a:schemeClr val="bg1"/>
                </a:solidFill>
                <a:latin typeface="Arial" pitchFamily="34" charset="0"/>
                <a:ea typeface="ＭＳ Ｐゴシック" pitchFamily="34" charset="-128"/>
                <a:cs typeface="Arial" pitchFamily="34" charset="0"/>
              </a:rPr>
              <a:t>of the taxonomy, biology, ecology, and the status, trend, and population structure of </a:t>
            </a:r>
            <a:r>
              <a:rPr lang="en-US" sz="2000" b="1" i="1" dirty="0">
                <a:solidFill>
                  <a:schemeClr val="bg1"/>
                </a:solidFill>
                <a:latin typeface="Arial" pitchFamily="34" charset="0"/>
                <a:ea typeface="ＭＳ Ｐゴシック" pitchFamily="34" charset="-128"/>
                <a:cs typeface="Arial" pitchFamily="34" charset="0"/>
              </a:rPr>
              <a:t>D. </a:t>
            </a:r>
            <a:r>
              <a:rPr lang="en-US" sz="2000" b="1" i="1" dirty="0" err="1">
                <a:solidFill>
                  <a:schemeClr val="bg1"/>
                </a:solidFill>
                <a:latin typeface="Arial" pitchFamily="34" charset="0"/>
                <a:ea typeface="ＭＳ Ｐゴシック" pitchFamily="34" charset="-128"/>
                <a:cs typeface="Arial" pitchFamily="34" charset="0"/>
              </a:rPr>
              <a:t>cochinchinensis</a:t>
            </a:r>
            <a:r>
              <a:rPr lang="en-US" sz="2000" b="1" dirty="0">
                <a:solidFill>
                  <a:schemeClr val="bg1"/>
                </a:solidFill>
                <a:latin typeface="Arial" pitchFamily="34" charset="0"/>
                <a:ea typeface="ＭＳ Ｐゴシック" pitchFamily="34" charset="-128"/>
                <a:cs typeface="Arial" pitchFamily="34" charset="0"/>
              </a:rPr>
              <a:t> and </a:t>
            </a:r>
            <a:r>
              <a:rPr lang="en-US" sz="2000" b="1" i="1" dirty="0">
                <a:solidFill>
                  <a:schemeClr val="bg1"/>
                </a:solidFill>
                <a:latin typeface="Arial" pitchFamily="34" charset="0"/>
                <a:ea typeface="ＭＳ Ｐゴシック" pitchFamily="34" charset="-128"/>
                <a:cs typeface="Arial" pitchFamily="34" charset="0"/>
              </a:rPr>
              <a:t>D. </a:t>
            </a:r>
            <a:r>
              <a:rPr lang="en-US" sz="2000" b="1" i="1" dirty="0" err="1">
                <a:solidFill>
                  <a:schemeClr val="bg1"/>
                </a:solidFill>
                <a:latin typeface="Arial" pitchFamily="34" charset="0"/>
                <a:ea typeface="ＭＳ Ｐゴシック" pitchFamily="34" charset="-128"/>
                <a:cs typeface="Arial" pitchFamily="34" charset="0"/>
              </a:rPr>
              <a:t>oliveri</a:t>
            </a:r>
            <a:endParaRPr lang="en-US" altLang="en-US" sz="2000" b="1" i="1" dirty="0">
              <a:solidFill>
                <a:schemeClr val="bg1"/>
              </a:solidFill>
              <a:latin typeface="Arial" pitchFamily="34" charset="0"/>
              <a:ea typeface="ＭＳ Ｐゴシック" pitchFamily="34" charset="-128"/>
              <a:cs typeface="Arial" pitchFamily="34" charset="0"/>
            </a:endParaRPr>
          </a:p>
        </p:txBody>
      </p:sp>
      <p:sp>
        <p:nvSpPr>
          <p:cNvPr id="6" name="Rectangle 5"/>
          <p:cNvSpPr/>
          <p:nvPr/>
        </p:nvSpPr>
        <p:spPr>
          <a:xfrm>
            <a:off x="93260" y="1052662"/>
            <a:ext cx="4935940" cy="2923877"/>
          </a:xfrm>
          <a:prstGeom prst="rect">
            <a:avLst/>
          </a:prstGeom>
        </p:spPr>
        <p:txBody>
          <a:bodyPr wrap="square">
            <a:spAutoFit/>
          </a:bodyPr>
          <a:lstStyle/>
          <a:p>
            <a:pPr lvl="0" algn="just">
              <a:lnSpc>
                <a:spcPct val="115000"/>
              </a:lnSpc>
              <a:spcAft>
                <a:spcPts val="0"/>
              </a:spcAft>
              <a:tabLst>
                <a:tab pos="228600" algn="l"/>
              </a:tabLst>
            </a:pPr>
            <a:r>
              <a:rPr lang="en-US" sz="2000" b="1" dirty="0">
                <a:solidFill>
                  <a:srgbClr val="0000FF"/>
                </a:solidFill>
                <a:latin typeface="Times New Roman" panose="02020603050405020304" pitchFamily="18" charset="0"/>
                <a:ea typeface="Times New Roman" panose="02020603050405020304" pitchFamily="18" charset="0"/>
              </a:rPr>
              <a:t>A report on a “Review of the taxonomy, biology, ecology, and the status, trend, and population structure of </a:t>
            </a:r>
            <a:r>
              <a:rPr lang="en-US" sz="2000" b="1" i="1" dirty="0">
                <a:solidFill>
                  <a:srgbClr val="0000FF"/>
                </a:solidFill>
                <a:latin typeface="Times New Roman" panose="02020603050405020304" pitchFamily="18" charset="0"/>
                <a:ea typeface="Times New Roman" panose="02020603050405020304" pitchFamily="18" charset="0"/>
              </a:rPr>
              <a:t>D. </a:t>
            </a:r>
            <a:r>
              <a:rPr lang="en-US" sz="2000" b="1" i="1" dirty="0" err="1">
                <a:solidFill>
                  <a:srgbClr val="0000FF"/>
                </a:solidFill>
                <a:latin typeface="Times New Roman" panose="02020603050405020304" pitchFamily="18" charset="0"/>
                <a:ea typeface="Times New Roman" panose="02020603050405020304" pitchFamily="18" charset="0"/>
              </a:rPr>
              <a:t>cochinchinensis</a:t>
            </a:r>
            <a:r>
              <a:rPr lang="en-US" sz="2000" b="1" dirty="0">
                <a:solidFill>
                  <a:srgbClr val="0000FF"/>
                </a:solidFill>
                <a:latin typeface="Times New Roman" panose="02020603050405020304" pitchFamily="18" charset="0"/>
                <a:ea typeface="Times New Roman" panose="02020603050405020304" pitchFamily="18" charset="0"/>
              </a:rPr>
              <a:t> and </a:t>
            </a:r>
            <a:r>
              <a:rPr lang="en-US" sz="2000" b="1" i="1" dirty="0">
                <a:solidFill>
                  <a:srgbClr val="0000FF"/>
                </a:solidFill>
                <a:latin typeface="Times New Roman" panose="02020603050405020304" pitchFamily="18" charset="0"/>
                <a:ea typeface="Times New Roman" panose="02020603050405020304" pitchFamily="18" charset="0"/>
              </a:rPr>
              <a:t>D. </a:t>
            </a:r>
            <a:r>
              <a:rPr lang="en-US" sz="2000" b="1" i="1" dirty="0" err="1">
                <a:solidFill>
                  <a:srgbClr val="0000FF"/>
                </a:solidFill>
                <a:latin typeface="Times New Roman" panose="02020603050405020304" pitchFamily="18" charset="0"/>
                <a:ea typeface="Times New Roman" panose="02020603050405020304" pitchFamily="18" charset="0"/>
              </a:rPr>
              <a:t>oliveri</a:t>
            </a:r>
            <a:r>
              <a:rPr lang="en-US" sz="2000" b="1" dirty="0">
                <a:solidFill>
                  <a:srgbClr val="0000FF"/>
                </a:solidFill>
                <a:latin typeface="Times New Roman" panose="02020603050405020304" pitchFamily="18" charset="0"/>
                <a:ea typeface="Times New Roman" panose="02020603050405020304" pitchFamily="18" charset="0"/>
              </a:rPr>
              <a:t> in </a:t>
            </a:r>
            <a:r>
              <a:rPr lang="en-US" sz="2000" b="1" dirty="0" err="1">
                <a:solidFill>
                  <a:srgbClr val="0000FF"/>
                </a:solidFill>
                <a:latin typeface="Times New Roman" panose="02020603050405020304" pitchFamily="18" charset="0"/>
                <a:ea typeface="Times New Roman" panose="02020603050405020304" pitchFamily="18" charset="0"/>
              </a:rPr>
              <a:t>Choam</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Ksant</a:t>
            </a:r>
            <a:r>
              <a:rPr lang="en-US" sz="2000" b="1" dirty="0">
                <a:solidFill>
                  <a:srgbClr val="0000FF"/>
                </a:solidFill>
                <a:latin typeface="Times New Roman" panose="02020603050405020304" pitchFamily="18" charset="0"/>
                <a:ea typeface="Times New Roman" panose="02020603050405020304" pitchFamily="18" charset="0"/>
              </a:rPr>
              <a:t> District, </a:t>
            </a:r>
            <a:r>
              <a:rPr lang="en-US" sz="2000" b="1" dirty="0" err="1">
                <a:solidFill>
                  <a:srgbClr val="0000FF"/>
                </a:solidFill>
                <a:latin typeface="Times New Roman" panose="02020603050405020304" pitchFamily="18" charset="0"/>
                <a:ea typeface="Times New Roman" panose="02020603050405020304" pitchFamily="18" charset="0"/>
              </a:rPr>
              <a:t>Preah</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Vihear</a:t>
            </a:r>
            <a:r>
              <a:rPr lang="en-US" sz="2000" b="1" dirty="0">
                <a:solidFill>
                  <a:srgbClr val="0000FF"/>
                </a:solidFill>
                <a:latin typeface="Times New Roman" panose="02020603050405020304" pitchFamily="18" charset="0"/>
                <a:ea typeface="Times New Roman" panose="02020603050405020304" pitchFamily="18" charset="0"/>
              </a:rPr>
              <a:t> Province, Cambodia” submitted to the CITES Secretariat on 15 April 2021 and was uploaded to the </a:t>
            </a:r>
            <a:r>
              <a:rPr lang="en-US" sz="2000" b="1" dirty="0" err="1">
                <a:solidFill>
                  <a:srgbClr val="0000FF"/>
                </a:solidFill>
                <a:latin typeface="Times New Roman" panose="02020603050405020304" pitchFamily="18" charset="0"/>
                <a:ea typeface="Times New Roman" panose="02020603050405020304" pitchFamily="18" charset="0"/>
              </a:rPr>
              <a:t>CTSP</a:t>
            </a:r>
            <a:r>
              <a:rPr lang="en-US" sz="2000" b="1" dirty="0">
                <a:solidFill>
                  <a:srgbClr val="0000FF"/>
                </a:solidFill>
                <a:latin typeface="Times New Roman" panose="02020603050405020304" pitchFamily="18" charset="0"/>
                <a:ea typeface="Times New Roman" panose="02020603050405020304" pitchFamily="18" charset="0"/>
              </a:rPr>
              <a:t> website.</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59141" y="4495800"/>
            <a:ext cx="4935940" cy="1323439"/>
          </a:xfrm>
          <a:prstGeom prst="rect">
            <a:avLst/>
          </a:prstGeom>
        </p:spPr>
        <p:txBody>
          <a:bodyPr wrap="square">
            <a:spAutoFit/>
          </a:bodyPr>
          <a:lstStyle/>
          <a:p>
            <a:r>
              <a:rPr lang="en-US" sz="1600" dirty="0" smtClean="0"/>
              <a:t>Link: </a:t>
            </a:r>
            <a:r>
              <a:rPr lang="en-US" sz="1600" dirty="0">
                <a:hlinkClick r:id="rId3"/>
              </a:rPr>
              <a:t>https://cites-</a:t>
            </a:r>
            <a:r>
              <a:rPr lang="en-US" sz="1600" dirty="0" err="1">
                <a:hlinkClick r:id="rId3"/>
              </a:rPr>
              <a:t>tsp.org</a:t>
            </a:r>
            <a:r>
              <a:rPr lang="en-US" sz="1600" dirty="0">
                <a:hlinkClick r:id="rId3"/>
              </a:rPr>
              <a:t>/2021/07/26/review-of-the-taxonomy-biology-ecology-and-the-status-trend-and-population-structure-of-d-cochinchinensis-and-d-oliveri-in-choam-ksant-district-preah-vihear-province-cambodia</a:t>
            </a:r>
            <a:r>
              <a:rPr lang="en-US" sz="1600" dirty="0" smtClean="0">
                <a:hlinkClick r:id="rId3"/>
              </a:rPr>
              <a:t>/</a:t>
            </a:r>
            <a:endParaRPr lang="en-US" sz="1600" dirty="0"/>
          </a:p>
        </p:txBody>
      </p:sp>
    </p:spTree>
    <p:extLst>
      <p:ext uri="{BB962C8B-B14F-4D97-AF65-F5344CB8AC3E}">
        <p14:creationId xmlns:p14="http://schemas.microsoft.com/office/powerpoint/2010/main" val="323140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855" t="4864" r="6879" b="10022"/>
          <a:stretch/>
        </p:blipFill>
        <p:spPr>
          <a:xfrm>
            <a:off x="5257800" y="990600"/>
            <a:ext cx="3733800" cy="5334001"/>
          </a:xfrm>
        </p:spPr>
      </p:pic>
      <p:sp>
        <p:nvSpPr>
          <p:cNvPr id="4" name="Title 1"/>
          <p:cNvSpPr txBox="1">
            <a:spLocks/>
          </p:cNvSpPr>
          <p:nvPr/>
        </p:nvSpPr>
        <p:spPr bwMode="auto">
          <a:xfrm>
            <a:off x="0" y="1"/>
            <a:ext cx="9144000" cy="838200"/>
          </a:xfrm>
          <a:prstGeom prst="rect">
            <a:avLst/>
          </a:prstGeom>
          <a:solidFill>
            <a:srgbClr val="00B050"/>
          </a:solidFill>
          <a:ln w="9525">
            <a:noFill/>
            <a:miter lim="800000"/>
            <a:headEnd/>
            <a:tailEnd/>
          </a:ln>
        </p:spPr>
        <p:txBody>
          <a:bodyPr anchor="ctr"/>
          <a:lstStyle/>
          <a:p>
            <a:pPr algn="ctr">
              <a:defRPr/>
            </a:pPr>
            <a:endParaRPr lang="en-GB" sz="2000" b="1" dirty="0">
              <a:solidFill>
                <a:schemeClr val="bg1"/>
              </a:solidFill>
              <a:latin typeface="Arial" pitchFamily="34" charset="0"/>
              <a:ea typeface="ＭＳ Ｐゴシック" pitchFamily="34" charset="-128"/>
              <a:cs typeface="Arial" pitchFamily="34" charset="0"/>
            </a:endParaRPr>
          </a:p>
          <a:p>
            <a:pPr algn="ctr">
              <a:defRPr/>
            </a:pPr>
            <a:r>
              <a:rPr lang="en-US" sz="2000" b="1" dirty="0" smtClean="0">
                <a:solidFill>
                  <a:schemeClr val="bg1"/>
                </a:solidFill>
                <a:latin typeface="Arial" pitchFamily="34" charset="0"/>
                <a:ea typeface="ＭＳ Ｐゴシック" pitchFamily="34" charset="-128"/>
                <a:cs typeface="Arial" pitchFamily="34" charset="0"/>
              </a:rPr>
              <a:t>Conservation </a:t>
            </a:r>
            <a:r>
              <a:rPr lang="en-US" sz="2000" b="1" dirty="0">
                <a:solidFill>
                  <a:schemeClr val="bg1"/>
                </a:solidFill>
                <a:latin typeface="Arial" pitchFamily="34" charset="0"/>
                <a:ea typeface="ＭＳ Ｐゴシック" pitchFamily="34" charset="-128"/>
                <a:cs typeface="Arial" pitchFamily="34" charset="0"/>
              </a:rPr>
              <a:t>Status, Management Practices, and Harvest Monitoring of </a:t>
            </a:r>
            <a:r>
              <a:rPr lang="en-US" sz="2000" b="1" i="1" dirty="0" err="1">
                <a:solidFill>
                  <a:schemeClr val="bg1"/>
                </a:solidFill>
                <a:latin typeface="Arial" pitchFamily="34" charset="0"/>
                <a:ea typeface="ＭＳ Ｐゴシック" pitchFamily="34" charset="-128"/>
                <a:cs typeface="Arial" pitchFamily="34" charset="0"/>
              </a:rPr>
              <a:t>Dalbergia</a:t>
            </a:r>
            <a:r>
              <a:rPr lang="en-US" sz="2000" b="1" i="1" dirty="0">
                <a:solidFill>
                  <a:schemeClr val="bg1"/>
                </a:solidFill>
                <a:latin typeface="Arial" pitchFamily="34" charset="0"/>
                <a:ea typeface="ＭＳ Ｐゴシック" pitchFamily="34" charset="-128"/>
                <a:cs typeface="Arial" pitchFamily="34" charset="0"/>
              </a:rPr>
              <a:t> </a:t>
            </a:r>
            <a:r>
              <a:rPr lang="en-US" sz="2000" b="1" i="1" dirty="0" err="1">
                <a:solidFill>
                  <a:schemeClr val="bg1"/>
                </a:solidFill>
                <a:latin typeface="Arial" pitchFamily="34" charset="0"/>
                <a:ea typeface="ＭＳ Ｐゴシック" pitchFamily="34" charset="-128"/>
                <a:cs typeface="Arial" pitchFamily="34" charset="0"/>
              </a:rPr>
              <a:t>cochinchinensis</a:t>
            </a:r>
            <a:r>
              <a:rPr lang="en-US" sz="2000" b="1" i="1" dirty="0">
                <a:solidFill>
                  <a:schemeClr val="bg1"/>
                </a:solidFill>
                <a:latin typeface="Arial" pitchFamily="34" charset="0"/>
                <a:ea typeface="ＭＳ Ｐゴシック" pitchFamily="34" charset="-128"/>
                <a:cs typeface="Arial" pitchFamily="34" charset="0"/>
              </a:rPr>
              <a:t> </a:t>
            </a:r>
            <a:r>
              <a:rPr lang="en-US" sz="2000" b="1" dirty="0">
                <a:solidFill>
                  <a:schemeClr val="bg1"/>
                </a:solidFill>
                <a:latin typeface="Arial" pitchFamily="34" charset="0"/>
                <a:ea typeface="ＭＳ Ｐゴシック" pitchFamily="34" charset="-128"/>
                <a:cs typeface="Arial" pitchFamily="34" charset="0"/>
              </a:rPr>
              <a:t>and</a:t>
            </a:r>
            <a:r>
              <a:rPr lang="en-US" sz="2000" b="1" i="1" dirty="0">
                <a:solidFill>
                  <a:schemeClr val="bg1"/>
                </a:solidFill>
                <a:latin typeface="Arial" pitchFamily="34" charset="0"/>
                <a:ea typeface="ＭＳ Ｐゴシック" pitchFamily="34" charset="-128"/>
                <a:cs typeface="Arial" pitchFamily="34" charset="0"/>
              </a:rPr>
              <a:t> </a:t>
            </a:r>
            <a:r>
              <a:rPr lang="en-US" sz="2000" b="1" i="1" dirty="0" err="1">
                <a:solidFill>
                  <a:schemeClr val="bg1"/>
                </a:solidFill>
                <a:latin typeface="Arial" pitchFamily="34" charset="0"/>
                <a:ea typeface="ＭＳ Ｐゴシック" pitchFamily="34" charset="-128"/>
                <a:cs typeface="Arial" pitchFamily="34" charset="0"/>
              </a:rPr>
              <a:t>Dalbergia</a:t>
            </a:r>
            <a:r>
              <a:rPr lang="en-US" sz="2000" b="1" i="1" dirty="0">
                <a:solidFill>
                  <a:schemeClr val="bg1"/>
                </a:solidFill>
                <a:latin typeface="Arial" pitchFamily="34" charset="0"/>
                <a:ea typeface="ＭＳ Ｐゴシック" pitchFamily="34" charset="-128"/>
                <a:cs typeface="Arial" pitchFamily="34" charset="0"/>
              </a:rPr>
              <a:t> </a:t>
            </a:r>
            <a:r>
              <a:rPr lang="en-US" sz="2000" b="1" i="1" dirty="0" err="1" smtClean="0">
                <a:solidFill>
                  <a:schemeClr val="bg1"/>
                </a:solidFill>
                <a:latin typeface="Arial" pitchFamily="34" charset="0"/>
                <a:ea typeface="ＭＳ Ｐゴシック" pitchFamily="34" charset="-128"/>
                <a:cs typeface="Arial" pitchFamily="34" charset="0"/>
              </a:rPr>
              <a:t>oliveri</a:t>
            </a:r>
            <a:endParaRPr lang="pt-BR" sz="2000" b="1" i="1" dirty="0">
              <a:solidFill>
                <a:schemeClr val="bg1"/>
              </a:solidFill>
              <a:effectLst>
                <a:outerShdw blurRad="38100" dist="38100" dir="2700000" algn="tl">
                  <a:srgbClr val="C0C0C0"/>
                </a:outerShdw>
              </a:effectLst>
              <a:latin typeface="Times New Roman" pitchFamily="18" charset="0"/>
              <a:ea typeface="ＭＳ Ｐゴシック" pitchFamily="34" charset="-128"/>
              <a:cs typeface="Times New Roman" pitchFamily="18" charset="0"/>
            </a:endParaRPr>
          </a:p>
          <a:p>
            <a:pPr algn="ctr" eaLnBrk="1" hangingPunct="1"/>
            <a:endParaRPr lang="en-US" altLang="en-US" sz="1600" b="1" dirty="0">
              <a:solidFill>
                <a:schemeClr val="bg1"/>
              </a:solidFill>
              <a:latin typeface="Calibri" pitchFamily="34" charset="0"/>
            </a:endParaRPr>
          </a:p>
        </p:txBody>
      </p:sp>
      <p:sp>
        <p:nvSpPr>
          <p:cNvPr id="6" name="Rectangle 5"/>
          <p:cNvSpPr/>
          <p:nvPr/>
        </p:nvSpPr>
        <p:spPr>
          <a:xfrm>
            <a:off x="70495" y="867771"/>
            <a:ext cx="4572000" cy="3363293"/>
          </a:xfrm>
          <a:prstGeom prst="rect">
            <a:avLst/>
          </a:prstGeom>
        </p:spPr>
        <p:txBody>
          <a:bodyPr>
            <a:spAutoFit/>
          </a:bodyPr>
          <a:lstStyle/>
          <a:p>
            <a:pPr algn="just">
              <a:lnSpc>
                <a:spcPct val="107000"/>
              </a:lnSpc>
              <a:spcAft>
                <a:spcPts val="600"/>
              </a:spcAft>
            </a:pP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An assessment report on “Conservation </a:t>
            </a: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Status, Management Practices, and Harvest Monitoring of </a:t>
            </a:r>
            <a:r>
              <a:rPr lang="en-US" sz="20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Dalbergia</a:t>
            </a:r>
            <a:r>
              <a:rPr lang="en-US" sz="20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cochinchinensis</a:t>
            </a:r>
            <a:r>
              <a:rPr lang="en-US" sz="20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and</a:t>
            </a:r>
            <a:r>
              <a:rPr lang="en-US" sz="20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Dalbergia</a:t>
            </a:r>
            <a:r>
              <a:rPr lang="en-US" sz="20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oliveri</a:t>
            </a:r>
            <a:r>
              <a:rPr lang="en-US" sz="2000" b="1"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rgbClr val="0000FF"/>
                </a:solidFill>
                <a:latin typeface="Times New Roman" panose="02020603050405020304" pitchFamily="18" charset="0"/>
                <a:cs typeface="Times New Roman" panose="02020603050405020304" pitchFamily="18" charset="0"/>
              </a:rPr>
              <a:t>Monitoring of </a:t>
            </a:r>
            <a:r>
              <a:rPr lang="en-US" sz="2000" b="1" i="1" dirty="0" err="1">
                <a:solidFill>
                  <a:srgbClr val="0000FF"/>
                </a:solidFill>
                <a:latin typeface="Times New Roman" panose="02020603050405020304" pitchFamily="18" charset="0"/>
                <a:cs typeface="Times New Roman" panose="02020603050405020304" pitchFamily="18" charset="0"/>
              </a:rPr>
              <a:t>Dalbergia</a:t>
            </a:r>
            <a:r>
              <a:rPr lang="en-US" sz="2000" b="1" i="1" dirty="0">
                <a:solidFill>
                  <a:srgbClr val="0000FF"/>
                </a:solidFill>
                <a:latin typeface="Times New Roman" panose="02020603050405020304" pitchFamily="18" charset="0"/>
                <a:cs typeface="Times New Roman" panose="02020603050405020304" pitchFamily="18" charset="0"/>
              </a:rPr>
              <a:t> </a:t>
            </a:r>
            <a:r>
              <a:rPr lang="en-US" sz="2000" b="1" i="1" dirty="0" err="1">
                <a:solidFill>
                  <a:srgbClr val="0000FF"/>
                </a:solidFill>
                <a:latin typeface="Times New Roman" panose="02020603050405020304" pitchFamily="18" charset="0"/>
                <a:cs typeface="Times New Roman" panose="02020603050405020304" pitchFamily="18" charset="0"/>
              </a:rPr>
              <a:t>cochinchinensis</a:t>
            </a:r>
            <a:r>
              <a:rPr lang="en-US" sz="2000" b="1" dirty="0">
                <a:solidFill>
                  <a:srgbClr val="0000FF"/>
                </a:solidFill>
                <a:latin typeface="Times New Roman" panose="02020603050405020304" pitchFamily="18" charset="0"/>
                <a:cs typeface="Times New Roman" panose="02020603050405020304" pitchFamily="18" charset="0"/>
              </a:rPr>
              <a:t> and </a:t>
            </a:r>
            <a:r>
              <a:rPr lang="en-US" sz="2000" b="1" i="1" dirty="0" err="1">
                <a:solidFill>
                  <a:srgbClr val="0000FF"/>
                </a:solidFill>
                <a:latin typeface="Times New Roman" panose="02020603050405020304" pitchFamily="18" charset="0"/>
                <a:cs typeface="Times New Roman" panose="02020603050405020304" pitchFamily="18" charset="0"/>
              </a:rPr>
              <a:t>Dalbergia</a:t>
            </a:r>
            <a:r>
              <a:rPr lang="en-US" sz="2000" b="1" i="1" dirty="0">
                <a:solidFill>
                  <a:srgbClr val="0000FF"/>
                </a:solidFill>
                <a:latin typeface="Times New Roman" panose="02020603050405020304" pitchFamily="18" charset="0"/>
                <a:cs typeface="Times New Roman" panose="02020603050405020304" pitchFamily="18" charset="0"/>
              </a:rPr>
              <a:t> </a:t>
            </a:r>
            <a:r>
              <a:rPr lang="en-US" sz="2000" b="1" i="1" dirty="0" err="1">
                <a:solidFill>
                  <a:srgbClr val="0000FF"/>
                </a:solidFill>
                <a:latin typeface="Times New Roman" panose="02020603050405020304" pitchFamily="18" charset="0"/>
                <a:cs typeface="Times New Roman" panose="02020603050405020304" pitchFamily="18" charset="0"/>
              </a:rPr>
              <a:t>oliveri</a:t>
            </a:r>
            <a:r>
              <a:rPr lang="en-US" sz="2000" b="1" dirty="0">
                <a:solidFill>
                  <a:srgbClr val="0000FF"/>
                </a:solidFill>
                <a:latin typeface="Times New Roman" panose="02020603050405020304" pitchFamily="18" charset="0"/>
                <a:cs typeface="Times New Roman" panose="02020603050405020304" pitchFamily="18" charset="0"/>
              </a:rPr>
              <a:t> in the </a:t>
            </a:r>
            <a:r>
              <a:rPr lang="en-US" sz="2000" b="1" dirty="0" err="1">
                <a:solidFill>
                  <a:srgbClr val="0000FF"/>
                </a:solidFill>
                <a:latin typeface="Times New Roman" panose="02020603050405020304" pitchFamily="18" charset="0"/>
                <a:cs typeface="Times New Roman" panose="02020603050405020304" pitchFamily="18" charset="0"/>
              </a:rPr>
              <a:t>Choam</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Ksant</a:t>
            </a:r>
            <a:r>
              <a:rPr lang="en-US" sz="2000" b="1" dirty="0">
                <a:solidFill>
                  <a:srgbClr val="0000FF"/>
                </a:solidFill>
                <a:latin typeface="Times New Roman" panose="02020603050405020304" pitchFamily="18" charset="0"/>
                <a:cs typeface="Times New Roman" panose="02020603050405020304" pitchFamily="18" charset="0"/>
              </a:rPr>
              <a:t> District, </a:t>
            </a:r>
            <a:r>
              <a:rPr lang="en-US" sz="2000" b="1" dirty="0" err="1">
                <a:solidFill>
                  <a:srgbClr val="0000FF"/>
                </a:solidFill>
                <a:latin typeface="Times New Roman" panose="02020603050405020304" pitchFamily="18" charset="0"/>
                <a:cs typeface="Times New Roman" panose="02020603050405020304" pitchFamily="18" charset="0"/>
              </a:rPr>
              <a:t>Preah</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Vihear</a:t>
            </a:r>
            <a:r>
              <a:rPr lang="en-US" sz="2000" b="1" dirty="0">
                <a:solidFill>
                  <a:srgbClr val="0000FF"/>
                </a:solidFill>
                <a:latin typeface="Times New Roman" panose="02020603050405020304" pitchFamily="18" charset="0"/>
                <a:cs typeface="Times New Roman" panose="02020603050405020304" pitchFamily="18" charset="0"/>
              </a:rPr>
              <a:t> Province” submitted to the CITES Secretariat on 22 July 2021 and was uploaded to the CTSP </a:t>
            </a:r>
            <a:r>
              <a:rPr lang="en-US" sz="2000" b="1" dirty="0" smtClean="0">
                <a:solidFill>
                  <a:srgbClr val="0000FF"/>
                </a:solidFill>
                <a:latin typeface="Times New Roman" panose="02020603050405020304" pitchFamily="18" charset="0"/>
                <a:cs typeface="Times New Roman" panose="02020603050405020304" pitchFamily="18" charset="0"/>
              </a:rPr>
              <a:t>website</a:t>
            </a:r>
            <a:endPar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0" y="4419600"/>
            <a:ext cx="4724400" cy="1323439"/>
          </a:xfrm>
          <a:prstGeom prst="rect">
            <a:avLst/>
          </a:prstGeom>
        </p:spPr>
        <p:txBody>
          <a:bodyPr wrap="square">
            <a:spAutoFit/>
          </a:bodyPr>
          <a:lstStyle/>
          <a:p>
            <a:r>
              <a:rPr lang="en-US" sz="1600" dirty="0" smtClean="0"/>
              <a:t>Link: </a:t>
            </a:r>
            <a:r>
              <a:rPr lang="en-US" sz="1600" dirty="0">
                <a:hlinkClick r:id="rId3"/>
              </a:rPr>
              <a:t>https://cites-</a:t>
            </a:r>
            <a:r>
              <a:rPr lang="en-US" sz="1600" dirty="0" err="1">
                <a:hlinkClick r:id="rId3"/>
              </a:rPr>
              <a:t>tsp.org</a:t>
            </a:r>
            <a:r>
              <a:rPr lang="en-US" sz="1600" dirty="0">
                <a:hlinkClick r:id="rId3"/>
              </a:rPr>
              <a:t>/2021/07/26/assessment-report-on-the-conservation-status-management-practices-and-harvest-monitoring-of-dalbergia-cochinchinensis-and-dalbergia-oliveri-in-the-choam-ksant-district-preah-vihear-province</a:t>
            </a:r>
            <a:r>
              <a:rPr lang="en-US" sz="1600" dirty="0" smtClean="0">
                <a:hlinkClick r:id="rId3"/>
              </a:rPr>
              <a:t>/</a:t>
            </a:r>
            <a:endParaRPr lang="en-US" sz="1600" dirty="0"/>
          </a:p>
        </p:txBody>
      </p:sp>
    </p:spTree>
    <p:extLst>
      <p:ext uri="{BB962C8B-B14F-4D97-AF65-F5344CB8AC3E}">
        <p14:creationId xmlns:p14="http://schemas.microsoft.com/office/powerpoint/2010/main" val="256146864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168C30B6B6D64891B8AA6035CFB24E" ma:contentTypeVersion="19" ma:contentTypeDescription="Create a new document." ma:contentTypeScope="" ma:versionID="f42f8fff2f04509a46edbd12ebedbd4f">
  <xsd:schema xmlns:xsd="http://www.w3.org/2001/XMLSchema" xmlns:xs="http://www.w3.org/2001/XMLSchema" xmlns:p="http://schemas.microsoft.com/office/2006/metadata/properties" xmlns:ns2="091e5ae7-c31f-43e0-b380-74509edc0e9e" xmlns:ns3="009fae64-a0e6-4869-b94e-2533145ac23d" xmlns:ns4="985ec44e-1bab-4c0b-9df0-6ba128686fc9" targetNamespace="http://schemas.microsoft.com/office/2006/metadata/properties" ma:root="true" ma:fieldsID="19c0a212e59bab8a8cdaec6f22176e7c" ns2:_="" ns3:_="" ns4:_="">
    <xsd:import namespace="091e5ae7-c31f-43e0-b380-74509edc0e9e"/>
    <xsd:import namespace="009fae64-a0e6-4869-b94e-2533145ac23d"/>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Assignedto" minOccurs="0"/>
                <xsd:element ref="ns2:MediaLengthInSeconds" minOccurs="0"/>
                <xsd:element ref="ns2:lcf76f155ced4ddcb4097134ff3c332f" minOccurs="0"/>
                <xsd:element ref="ns4: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1e5ae7-c31f-43e0-b380-74509edc0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Assignedto" ma:index="20" nillable="true" ma:displayName="Assigned to" ma:format="Dropdown" ma:internalName="Assignedto">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09fae64-a0e6-4869-b94e-2533145ac2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7ba9d11-ed79-45ab-82e1-2ff8e9c45b0e}" ma:internalName="TaxCatchAll" ma:showField="CatchAllData" ma:web="009fae64-a0e6-4869-b94e-2533145ac2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BB99A7-BB2F-4723-9760-28B5DDBF1C9E}"/>
</file>

<file path=customXml/itemProps2.xml><?xml version="1.0" encoding="utf-8"?>
<ds:datastoreItem xmlns:ds="http://schemas.openxmlformats.org/officeDocument/2006/customXml" ds:itemID="{7DB7BFC0-87E2-4699-80E7-D2D845452764}"/>
</file>

<file path=docProps/app.xml><?xml version="1.0" encoding="utf-8"?>
<Properties xmlns="http://schemas.openxmlformats.org/officeDocument/2006/extended-properties" xmlns:vt="http://schemas.openxmlformats.org/officeDocument/2006/docPropsVTypes">
  <TotalTime>5952</TotalTime>
  <Words>1761</Words>
  <Application>Microsoft Office PowerPoint</Application>
  <PresentationFormat>On-screen Show (4:3)</PresentationFormat>
  <Paragraphs>165</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ＭＳ Ｐゴシック</vt: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BUNTHAN</dc:creator>
  <cp:lastModifiedBy>Dany</cp:lastModifiedBy>
  <cp:revision>542</cp:revision>
  <cp:lastPrinted>2020-01-11T12:55:59Z</cp:lastPrinted>
  <dcterms:created xsi:type="dcterms:W3CDTF">2009-11-05T09:40:07Z</dcterms:created>
  <dcterms:modified xsi:type="dcterms:W3CDTF">2022-10-01T04:23:36Z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000800726c000000000001024110</vt:lpwstr>
  </property>
</Properties>
</file>