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2"/>
  </p:notesMasterIdLst>
  <p:sldIdLst>
    <p:sldId id="289" r:id="rId5"/>
    <p:sldId id="257" r:id="rId6"/>
    <p:sldId id="258" r:id="rId7"/>
    <p:sldId id="268" r:id="rId8"/>
    <p:sldId id="287" r:id="rId9"/>
    <p:sldId id="288" r:id="rId10"/>
    <p:sldId id="266" r:id="rId11"/>
  </p:sldIdLst>
  <p:sldSz cx="12192000" cy="6858000"/>
  <p:notesSz cx="6858000" cy="9144000"/>
  <p:embeddedFontLst>
    <p:embeddedFont>
      <p:font typeface="Archivo" panose="020B0604020202020204" charset="0"/>
      <p:regular r:id="rId13"/>
    </p:embeddedFon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Yanone Kaffeesatz" panose="020B0604020202020204" charset="0"/>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Y9soBNCriSFCVr3vfalohZ8eW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0" Type="http://customschemas.google.com/relationships/presentationmetadata" Target="metadata"/><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descr="A picture containing tree, plant, forest, wood&#10;&#10;Description automatically generated"/>
          <p:cNvPicPr preferRelativeResize="0"/>
          <p:nvPr/>
        </p:nvPicPr>
        <p:blipFill rotWithShape="1">
          <a:blip r:embed="rId2">
            <a:alphaModFix/>
          </a:blip>
          <a:srcRect b="55135"/>
          <a:stretch/>
        </p:blipFill>
        <p:spPr>
          <a:xfrm>
            <a:off x="0" y="1"/>
            <a:ext cx="12192000" cy="1690688"/>
          </a:xfrm>
          <a:prstGeom prst="rect">
            <a:avLst/>
          </a:prstGeom>
          <a:noFill/>
          <a:ln>
            <a:noFill/>
          </a:ln>
        </p:spPr>
      </p:pic>
      <p:sp>
        <p:nvSpPr>
          <p:cNvPr id="18" name="Google Shape;18;p14"/>
          <p:cNvSpPr txBox="1">
            <a:spLocks noGrp="1"/>
          </p:cNvSpPr>
          <p:nvPr>
            <p:ph type="title"/>
          </p:nvPr>
        </p:nvSpPr>
        <p:spPr>
          <a:xfrm>
            <a:off x="748145" y="1"/>
            <a:ext cx="10986655" cy="1690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sz="5400" b="1">
                <a:solidFill>
                  <a:schemeClr val="lt1"/>
                </a:solidFill>
                <a:latin typeface="Yanone Kaffeesatz" pitchFamily="2" charset="0"/>
                <a:ea typeface="Yanone Kaffeesatz" pitchFamily="2"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4"/>
          <p:cNvSpPr txBox="1">
            <a:spLocks noGrp="1"/>
          </p:cNvSpPr>
          <p:nvPr>
            <p:ph type="body" idx="1"/>
          </p:nvPr>
        </p:nvSpPr>
        <p:spPr>
          <a:xfrm>
            <a:off x="244699" y="2432463"/>
            <a:ext cx="11642501" cy="4425537"/>
          </a:xfrm>
          <a:prstGeom prst="rect">
            <a:avLst/>
          </a:prstGeom>
          <a:noFill/>
          <a:ln>
            <a:noFill/>
          </a:ln>
        </p:spPr>
        <p:txBody>
          <a:bodyPr spcFirstLastPara="1" wrap="square" lIns="91425" tIns="45700" rIns="91425" bIns="45700" anchor="t" anchorCtr="0">
            <a:normAutofit/>
          </a:bodyPr>
          <a:lstStyle>
            <a:lvl1pPr marL="457200" lvl="0" indent="-482600" algn="l">
              <a:lnSpc>
                <a:spcPct val="90000"/>
              </a:lnSpc>
              <a:spcBef>
                <a:spcPts val="1000"/>
              </a:spcBef>
              <a:spcAft>
                <a:spcPts val="0"/>
              </a:spcAft>
              <a:buClr>
                <a:schemeClr val="dk1"/>
              </a:buClr>
              <a:buSzPts val="4000"/>
              <a:buChar char="•"/>
              <a:defRPr sz="4000">
                <a:latin typeface="Archivo" pitchFamily="2" charset="0"/>
                <a:cs typeface="Archivo" pitchFamily="2" charset="0"/>
              </a:defRPr>
            </a:lvl1pPr>
            <a:lvl2pPr marL="914400" lvl="1" indent="-457200" algn="l">
              <a:lnSpc>
                <a:spcPct val="90000"/>
              </a:lnSpc>
              <a:spcBef>
                <a:spcPts val="500"/>
              </a:spcBef>
              <a:spcAft>
                <a:spcPts val="0"/>
              </a:spcAft>
              <a:buClr>
                <a:schemeClr val="dk1"/>
              </a:buClr>
              <a:buSzPts val="3600"/>
              <a:buChar char="•"/>
              <a:defRPr sz="3600"/>
            </a:lvl2pPr>
            <a:lvl3pPr marL="1371600" lvl="2" indent="-431800" algn="l">
              <a:lnSpc>
                <a:spcPct val="90000"/>
              </a:lnSpc>
              <a:spcBef>
                <a:spcPts val="500"/>
              </a:spcBef>
              <a:spcAft>
                <a:spcPts val="0"/>
              </a:spcAft>
              <a:buClr>
                <a:schemeClr val="dk1"/>
              </a:buClr>
              <a:buSzPts val="3200"/>
              <a:buChar char="•"/>
              <a:defRPr sz="3200"/>
            </a:lvl3pPr>
            <a:lvl4pPr marL="1828800" lvl="3" indent="-406400" algn="l">
              <a:lnSpc>
                <a:spcPct val="90000"/>
              </a:lnSpc>
              <a:spcBef>
                <a:spcPts val="500"/>
              </a:spcBef>
              <a:spcAft>
                <a:spcPts val="0"/>
              </a:spcAft>
              <a:buClr>
                <a:schemeClr val="dk1"/>
              </a:buClr>
              <a:buSzPts val="2800"/>
              <a:buChar char="•"/>
              <a:defRPr sz="2800"/>
            </a:lvl4pPr>
            <a:lvl5pPr marL="2286000" lvl="4" indent="-406400" algn="l">
              <a:lnSpc>
                <a:spcPct val="90000"/>
              </a:lnSpc>
              <a:spcBef>
                <a:spcPts val="500"/>
              </a:spcBef>
              <a:spcAft>
                <a:spcPts val="0"/>
              </a:spcAft>
              <a:buClr>
                <a:schemeClr val="dk1"/>
              </a:buClr>
              <a:buSzPts val="2800"/>
              <a:buChar char="•"/>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14"/>
          <p:cNvPicPr preferRelativeResize="0"/>
          <p:nvPr/>
        </p:nvPicPr>
        <p:blipFill rotWithShape="1">
          <a:blip r:embed="rId3">
            <a:alphaModFix/>
          </a:blip>
          <a:srcRect/>
          <a:stretch/>
        </p:blipFill>
        <p:spPr>
          <a:xfrm>
            <a:off x="9617475" y="6100475"/>
            <a:ext cx="2574525" cy="757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Yanone Kaffeesatz"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chivo" pitchFamily="2" charset="0"/>
                <a:cs typeface="Archivo" pitchFamily="2"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Yanone Kaffeesatz"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chivo" pitchFamily="2" charset="0"/>
                <a:cs typeface="Archivo"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chivo" pitchFamily="2" charset="0"/>
                <a:cs typeface="Archivo"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89D6007-A187-08FA-1576-FF53A195BA24}"/>
              </a:ext>
            </a:extLst>
          </p:cNvPr>
          <p:cNvSpPr>
            <a:spLocks noGrp="1"/>
          </p:cNvSpPr>
          <p:nvPr>
            <p:ph type="body" idx="1"/>
          </p:nvPr>
        </p:nvSpPr>
        <p:spPr/>
        <p:txBody>
          <a:bodyPr>
            <a:normAutofit lnSpcReduction="10000"/>
          </a:bodyPr>
          <a:lstStyle/>
          <a:p>
            <a:pPr marL="0" indent="0" algn="ctr">
              <a:buNone/>
            </a:pPr>
            <a:r>
              <a:rPr lang="en-US" sz="3000" dirty="0">
                <a:latin typeface="Roboto"/>
                <a:ea typeface="Roboto"/>
              </a:rPr>
              <a:t>Closing meeting</a:t>
            </a:r>
            <a:endParaRPr lang="en-CA" sz="3000" dirty="0">
              <a:latin typeface="Roboto"/>
              <a:ea typeface="Roboto"/>
            </a:endParaRPr>
          </a:p>
          <a:p>
            <a:pPr marL="0" indent="0" algn="ctr">
              <a:buNone/>
            </a:pPr>
            <a:r>
              <a:rPr lang="en-CA" sz="3000" dirty="0">
                <a:latin typeface="Roboto"/>
                <a:ea typeface="Roboto"/>
              </a:rPr>
              <a:t>Kuala Lumpur, Sheraton Imperial Hotel, </a:t>
            </a:r>
          </a:p>
          <a:p>
            <a:pPr marL="0" indent="0" algn="ctr">
              <a:buNone/>
            </a:pPr>
            <a:r>
              <a:rPr lang="en-CA" sz="3000" dirty="0">
                <a:latin typeface="Roboto"/>
                <a:ea typeface="Roboto"/>
              </a:rPr>
              <a:t>Kuala Lumpur, </a:t>
            </a:r>
            <a:r>
              <a:rPr lang="en-CA" sz="3000" dirty="0" err="1">
                <a:latin typeface="Roboto"/>
                <a:ea typeface="Roboto"/>
              </a:rPr>
              <a:t>Malaisia</a:t>
            </a:r>
            <a:r>
              <a:rPr lang="en-CA" sz="3000" dirty="0">
                <a:latin typeface="Roboto"/>
                <a:ea typeface="Roboto"/>
              </a:rPr>
              <a:t>,  </a:t>
            </a:r>
          </a:p>
          <a:p>
            <a:pPr marL="0" indent="0" algn="ctr">
              <a:buNone/>
            </a:pPr>
            <a:r>
              <a:rPr lang="en-CA" sz="3000" dirty="0">
                <a:latin typeface="Roboto"/>
                <a:ea typeface="Roboto"/>
              </a:rPr>
              <a:t>5th-7th October 2022</a:t>
            </a:r>
          </a:p>
          <a:p>
            <a:pPr algn="ctr"/>
            <a:endParaRPr lang="en-CA" dirty="0">
              <a:latin typeface="Roboto"/>
              <a:ea typeface="Roboto"/>
            </a:endParaRPr>
          </a:p>
          <a:p>
            <a:pPr marL="0" marR="0" lvl="0" indent="0" algn="ctr" rtl="0">
              <a:lnSpc>
                <a:spcPct val="115000"/>
              </a:lnSpc>
              <a:spcBef>
                <a:spcPts val="600"/>
              </a:spcBef>
              <a:spcAft>
                <a:spcPts val="0"/>
              </a:spcAft>
              <a:buClr>
                <a:schemeClr val="dk2"/>
              </a:buClr>
              <a:buSzPts val="2200"/>
              <a:buFont typeface="Arial"/>
              <a:buNone/>
            </a:pPr>
            <a:r>
              <a:rPr lang="pt-BR" sz="4000" b="0" i="0" u="none" strike="noStrike" cap="none" dirty="0">
                <a:solidFill>
                  <a:schemeClr val="dk1"/>
                </a:solidFill>
                <a:latin typeface="Roboto"/>
                <a:ea typeface="Roboto"/>
                <a:cs typeface="Roboto"/>
                <a:sym typeface="Roboto"/>
              </a:rPr>
              <a:t>Pr Jean Lagarde BETTI</a:t>
            </a:r>
          </a:p>
          <a:p>
            <a:pPr marL="0" marR="0" lvl="0" indent="0" algn="ctr" rtl="0">
              <a:lnSpc>
                <a:spcPct val="115000"/>
              </a:lnSpc>
              <a:spcBef>
                <a:spcPts val="600"/>
              </a:spcBef>
              <a:spcAft>
                <a:spcPts val="0"/>
              </a:spcAft>
              <a:buClr>
                <a:schemeClr val="dk2"/>
              </a:buClr>
              <a:buSzPts val="2200"/>
              <a:buFont typeface="Arial"/>
              <a:buNone/>
            </a:pPr>
            <a:r>
              <a:rPr lang="pt-BR" sz="4000" dirty="0">
                <a:solidFill>
                  <a:schemeClr val="dk1"/>
                </a:solidFill>
                <a:latin typeface="Roboto"/>
                <a:ea typeface="Roboto"/>
                <a:sym typeface="Roboto"/>
              </a:rPr>
              <a:t>Regional Coordinator for Africa</a:t>
            </a:r>
            <a:endParaRPr lang="pt-BR" dirty="0"/>
          </a:p>
          <a:p>
            <a:endParaRPr lang="en-CM" dirty="0"/>
          </a:p>
        </p:txBody>
      </p:sp>
      <p:sp>
        <p:nvSpPr>
          <p:cNvPr id="4" name="Google Shape;82;p1">
            <a:extLst>
              <a:ext uri="{FF2B5EF4-FFF2-40B4-BE49-F238E27FC236}">
                <a16:creationId xmlns:a16="http://schemas.microsoft.com/office/drawing/2014/main" id="{67237356-D2C0-80B8-2408-90F93FC9C0C0}"/>
              </a:ext>
            </a:extLst>
          </p:cNvPr>
          <p:cNvSpPr txBox="1">
            <a:spLocks noGrp="1"/>
          </p:cNvSpPr>
          <p:nvPr>
            <p:ph type="title"/>
          </p:nvPr>
        </p:nvSpPr>
        <p:spPr>
          <a:xfrm>
            <a:off x="747713" y="0"/>
            <a:ext cx="10987087" cy="1976718"/>
          </a:xfrm>
          <a:prstGeom prst="rect">
            <a:avLst/>
          </a:prstGeom>
          <a:noFill/>
          <a:ln>
            <a:noFill/>
          </a:ln>
        </p:spPr>
        <p:txBody>
          <a:bodyPr spcFirstLastPara="1" wrap="square" lIns="0" tIns="0" rIns="0" bIns="0" anchor="t" anchorCtr="0">
            <a:noAutofit/>
          </a:bodyPr>
          <a:lstStyle/>
          <a:p>
            <a:pPr lvl="0" algn="ctr">
              <a:buSzPts val="6000"/>
            </a:pPr>
            <a:br>
              <a:rPr lang="en-US" dirty="0"/>
            </a:br>
            <a:r>
              <a:rPr lang="en-US" dirty="0"/>
              <a:t>CITES Tree Species </a:t>
            </a:r>
            <a:r>
              <a:rPr lang="en-US" dirty="0" err="1"/>
              <a:t>Programme</a:t>
            </a:r>
            <a:r>
              <a:rPr lang="en-US" dirty="0"/>
              <a:t> in Africa (CTSP/Africa)  </a:t>
            </a:r>
            <a:br>
              <a:rPr lang="en-US" dirty="0"/>
            </a:br>
            <a:endParaRPr sz="4000" dirty="0"/>
          </a:p>
        </p:txBody>
      </p:sp>
    </p:spTree>
    <p:extLst>
      <p:ext uri="{BB962C8B-B14F-4D97-AF65-F5344CB8AC3E}">
        <p14:creationId xmlns:p14="http://schemas.microsoft.com/office/powerpoint/2010/main" val="380779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838200" y="30516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CTSP Project status in Africa: overview</a:t>
            </a:r>
            <a:endParaRPr dirty="0"/>
          </a:p>
        </p:txBody>
      </p:sp>
      <p:sp>
        <p:nvSpPr>
          <p:cNvPr id="89" name="Google Shape;89;p2"/>
          <p:cNvSpPr txBox="1">
            <a:spLocks noGrp="1"/>
          </p:cNvSpPr>
          <p:nvPr>
            <p:ph type="body" idx="1"/>
          </p:nvPr>
        </p:nvSpPr>
        <p:spPr>
          <a:xfrm>
            <a:off x="244699" y="2374490"/>
            <a:ext cx="6244591" cy="4483510"/>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dirty="0"/>
              <a:t>6 single-country projects</a:t>
            </a:r>
            <a:endParaRPr dirty="0"/>
          </a:p>
          <a:p>
            <a:pPr marL="228600" lvl="0" indent="-254000"/>
            <a:r>
              <a:rPr lang="en-US" dirty="0"/>
              <a:t>3 subregional (2 tri-national and 1 bi-national ) projects;</a:t>
            </a:r>
          </a:p>
          <a:p>
            <a:pPr marL="228600" lvl="0" indent="-254000"/>
            <a:r>
              <a:rPr lang="en-US" dirty="0"/>
              <a:t>12 countries</a:t>
            </a:r>
            <a:endParaRPr dirty="0"/>
          </a:p>
          <a:p>
            <a:pPr marL="0" lvl="0" indent="0" algn="l" rtl="0">
              <a:lnSpc>
                <a:spcPct val="90000"/>
              </a:lnSpc>
              <a:spcBef>
                <a:spcPts val="1000"/>
              </a:spcBef>
              <a:spcAft>
                <a:spcPts val="0"/>
              </a:spcAft>
              <a:buClr>
                <a:schemeClr val="dk1"/>
              </a:buClr>
              <a:buSzPts val="4000"/>
              <a:buNone/>
            </a:pPr>
            <a:endParaRPr dirty="0"/>
          </a:p>
        </p:txBody>
      </p:sp>
      <p:pic>
        <p:nvPicPr>
          <p:cNvPr id="5" name="Image 4">
            <a:extLst>
              <a:ext uri="{FF2B5EF4-FFF2-40B4-BE49-F238E27FC236}">
                <a16:creationId xmlns:a16="http://schemas.microsoft.com/office/drawing/2014/main" id="{B71B1037-57DC-E7F6-90AD-C16D400E0C39}"/>
              </a:ext>
            </a:extLst>
          </p:cNvPr>
          <p:cNvPicPr>
            <a:picLocks noChangeAspect="1"/>
          </p:cNvPicPr>
          <p:nvPr/>
        </p:nvPicPr>
        <p:blipFill>
          <a:blip r:embed="rId3"/>
          <a:stretch>
            <a:fillRect/>
          </a:stretch>
        </p:blipFill>
        <p:spPr>
          <a:xfrm>
            <a:off x="6228587" y="2148303"/>
            <a:ext cx="5362777" cy="3781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CTSP Project status: overview</a:t>
            </a:r>
            <a:endParaRPr/>
          </a:p>
        </p:txBody>
      </p:sp>
      <p:sp>
        <p:nvSpPr>
          <p:cNvPr id="96" name="Google Shape;96;p3"/>
          <p:cNvSpPr txBox="1">
            <a:spLocks noGrp="1"/>
          </p:cNvSpPr>
          <p:nvPr>
            <p:ph type="body" idx="1"/>
          </p:nvPr>
        </p:nvSpPr>
        <p:spPr>
          <a:xfrm>
            <a:off x="244699" y="2077633"/>
            <a:ext cx="7725105" cy="4736123"/>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dirty="0"/>
              <a:t>Work areas:  </a:t>
            </a:r>
            <a:endParaRPr dirty="0"/>
          </a:p>
          <a:p>
            <a:pPr lvl="1"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Archivo" pitchFamily="2" charset="0"/>
                <a:cs typeface="Archivo" pitchFamily="2" charset="0"/>
              </a:rPr>
              <a:t>Non-detriment Findings (NDF)</a:t>
            </a:r>
          </a:p>
          <a:p>
            <a:pPr lvl="1" algn="l" rtl="0">
              <a:lnSpc>
                <a:spcPct val="90000"/>
              </a:lnSpc>
              <a:spcBef>
                <a:spcPts val="500"/>
              </a:spcBef>
              <a:spcAft>
                <a:spcPts val="0"/>
              </a:spcAft>
              <a:buClr>
                <a:schemeClr val="dk1"/>
              </a:buClr>
              <a:buSzPts val="2800"/>
              <a:buFont typeface="Arial" panose="020B0604020202020204" pitchFamily="34" charset="0"/>
              <a:buChar char="•"/>
            </a:pPr>
            <a:endParaRPr lang="en-US" sz="2800" dirty="0">
              <a:latin typeface="Archivo" pitchFamily="2" charset="0"/>
              <a:cs typeface="Archivo" pitchFamily="2" charset="0"/>
            </a:endParaRPr>
          </a:p>
          <a:p>
            <a:pPr lvl="1"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Archivo" pitchFamily="2" charset="0"/>
                <a:cs typeface="Archivo" pitchFamily="2" charset="0"/>
              </a:rPr>
              <a:t>Marking &amp; traceability </a:t>
            </a:r>
            <a:br>
              <a:rPr lang="en-US" sz="2800" dirty="0">
                <a:latin typeface="Archivo" pitchFamily="2" charset="0"/>
                <a:cs typeface="Archivo" pitchFamily="2" charset="0"/>
              </a:rPr>
            </a:br>
            <a:r>
              <a:rPr lang="en-US" sz="2800" dirty="0">
                <a:latin typeface="Archivo" pitchFamily="2" charset="0"/>
                <a:cs typeface="Archivo" pitchFamily="2" charset="0"/>
              </a:rPr>
              <a:t>(incl. livelihoods)</a:t>
            </a:r>
            <a:endParaRPr dirty="0">
              <a:latin typeface="Archivo" pitchFamily="2" charset="0"/>
              <a:cs typeface="Archivo" pitchFamily="2" charset="0"/>
            </a:endParaRPr>
          </a:p>
          <a:p>
            <a:pPr lvl="1" algn="l" rtl="0">
              <a:lnSpc>
                <a:spcPct val="90000"/>
              </a:lnSpc>
              <a:spcBef>
                <a:spcPts val="500"/>
              </a:spcBef>
              <a:spcAft>
                <a:spcPts val="0"/>
              </a:spcAft>
              <a:buClr>
                <a:schemeClr val="dk1"/>
              </a:buClr>
              <a:buSzPts val="2800"/>
              <a:buFont typeface="Arial" panose="020B0604020202020204" pitchFamily="34" charset="0"/>
              <a:buChar char="•"/>
            </a:pPr>
            <a:endParaRPr lang="en-US" sz="2800" dirty="0">
              <a:latin typeface="Archivo" pitchFamily="2" charset="0"/>
              <a:cs typeface="Archivo" pitchFamily="2" charset="0"/>
            </a:endParaRPr>
          </a:p>
          <a:p>
            <a:pPr lvl="1"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Archivo" pitchFamily="2" charset="0"/>
                <a:cs typeface="Archivo" pitchFamily="2" charset="0"/>
              </a:rPr>
              <a:t>Identification</a:t>
            </a:r>
          </a:p>
          <a:p>
            <a:pPr lvl="2">
              <a:buSzPts val="2800"/>
              <a:buFont typeface="Arial" panose="020B0604020202020204" pitchFamily="34" charset="0"/>
              <a:buChar char="•"/>
            </a:pPr>
            <a:endParaRPr dirty="0">
              <a:latin typeface="Archivo" pitchFamily="2" charset="0"/>
              <a:cs typeface="Archivo" pitchFamily="2" charset="0"/>
            </a:endParaRPr>
          </a:p>
          <a:p>
            <a:pPr lvl="1"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Archivo" pitchFamily="2" charset="0"/>
                <a:cs typeface="Archivo" pitchFamily="2" charset="0"/>
              </a:rPr>
              <a:t>Capacity-building &amp; governance</a:t>
            </a:r>
            <a:endParaRPr dirty="0">
              <a:latin typeface="Archivo" pitchFamily="2" charset="0"/>
              <a:cs typeface="Archivo" pitchFamily="2" charset="0"/>
            </a:endParaRPr>
          </a:p>
        </p:txBody>
      </p:sp>
      <p:sp>
        <p:nvSpPr>
          <p:cNvPr id="98" name="Google Shape;98;p3"/>
          <p:cNvSpPr txBox="1"/>
          <p:nvPr/>
        </p:nvSpPr>
        <p:spPr>
          <a:xfrm>
            <a:off x="10097219" y="3636262"/>
            <a:ext cx="13568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lt1"/>
                </a:solidFill>
                <a:latin typeface="Calibri"/>
                <a:ea typeface="Calibri"/>
                <a:cs typeface="Calibri"/>
                <a:sym typeface="Calibri"/>
              </a:rPr>
              <a:t> NDF (1.15)</a:t>
            </a:r>
            <a:endParaRPr/>
          </a:p>
        </p:txBody>
      </p:sp>
      <p:sp>
        <p:nvSpPr>
          <p:cNvPr id="99" name="Google Shape;99;p3"/>
          <p:cNvSpPr txBox="1"/>
          <p:nvPr/>
        </p:nvSpPr>
        <p:spPr>
          <a:xfrm>
            <a:off x="9937444" y="4363257"/>
            <a:ext cx="16763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Marking</a:t>
            </a:r>
            <a:br>
              <a:rPr lang="en-US" sz="2000" b="1">
                <a:solidFill>
                  <a:schemeClr val="lt1"/>
                </a:solidFill>
                <a:latin typeface="Calibri"/>
                <a:ea typeface="Calibri"/>
                <a:cs typeface="Calibri"/>
                <a:sym typeface="Calibri"/>
              </a:rPr>
            </a:br>
            <a:r>
              <a:rPr lang="en-US" sz="2000" b="1">
                <a:solidFill>
                  <a:schemeClr val="lt1"/>
                </a:solidFill>
                <a:latin typeface="Calibri"/>
                <a:ea typeface="Calibri"/>
                <a:cs typeface="Calibri"/>
                <a:sym typeface="Calibri"/>
              </a:rPr>
              <a:t>(0.83)</a:t>
            </a:r>
            <a:endParaRPr/>
          </a:p>
        </p:txBody>
      </p:sp>
      <p:sp>
        <p:nvSpPr>
          <p:cNvPr id="100" name="Google Shape;100;p3"/>
          <p:cNvSpPr txBox="1"/>
          <p:nvPr/>
        </p:nvSpPr>
        <p:spPr>
          <a:xfrm>
            <a:off x="7510189" y="4369651"/>
            <a:ext cx="1676398" cy="70788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 Identification (0.65)</a:t>
            </a:r>
            <a:endParaRPr/>
          </a:p>
        </p:txBody>
      </p:sp>
      <p:sp>
        <p:nvSpPr>
          <p:cNvPr id="101" name="Google Shape;101;p3"/>
          <p:cNvSpPr txBox="1"/>
          <p:nvPr/>
        </p:nvSpPr>
        <p:spPr>
          <a:xfrm>
            <a:off x="6935467" y="3637345"/>
            <a:ext cx="1712763"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1"/>
                </a:solidFill>
                <a:latin typeface="Calibri"/>
                <a:ea typeface="Calibri"/>
                <a:cs typeface="Calibri"/>
                <a:sym typeface="Calibri"/>
              </a:rPr>
              <a:t>Cap.-building (0.73)</a:t>
            </a:r>
            <a:endParaRPr/>
          </a:p>
        </p:txBody>
      </p:sp>
      <p:sp>
        <p:nvSpPr>
          <p:cNvPr id="102" name="Google Shape;102;p3"/>
          <p:cNvSpPr txBox="1"/>
          <p:nvPr/>
        </p:nvSpPr>
        <p:spPr>
          <a:xfrm>
            <a:off x="8061943" y="3174584"/>
            <a:ext cx="135685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1"/>
                </a:solidFill>
                <a:latin typeface="Calibri"/>
                <a:ea typeface="Calibri"/>
                <a:cs typeface="Calibri"/>
                <a:sym typeface="Calibri"/>
              </a:rPr>
              <a:t> Tech. coop (0.58)</a:t>
            </a:r>
            <a:endParaRPr/>
          </a:p>
        </p:txBody>
      </p:sp>
      <p:pic>
        <p:nvPicPr>
          <p:cNvPr id="2" name="Image 1">
            <a:extLst>
              <a:ext uri="{FF2B5EF4-FFF2-40B4-BE49-F238E27FC236}">
                <a16:creationId xmlns:a16="http://schemas.microsoft.com/office/drawing/2014/main" id="{F23DD342-5E85-BF18-AA49-44BFB51A7979}"/>
              </a:ext>
            </a:extLst>
          </p:cNvPr>
          <p:cNvPicPr>
            <a:picLocks noChangeAspect="1"/>
          </p:cNvPicPr>
          <p:nvPr/>
        </p:nvPicPr>
        <p:blipFill>
          <a:blip r:embed="rId3"/>
          <a:stretch>
            <a:fillRect/>
          </a:stretch>
        </p:blipFill>
        <p:spPr>
          <a:xfrm>
            <a:off x="6356896" y="2224608"/>
            <a:ext cx="5714628" cy="35576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7957-08E6-4FEA-A20A-BD77FBF67AA3}"/>
              </a:ext>
            </a:extLst>
          </p:cNvPr>
          <p:cNvSpPr>
            <a:spLocks noGrp="1"/>
          </p:cNvSpPr>
          <p:nvPr>
            <p:ph type="title"/>
          </p:nvPr>
        </p:nvSpPr>
        <p:spPr/>
        <p:txBody>
          <a:bodyPr/>
          <a:lstStyle/>
          <a:p>
            <a:r>
              <a:rPr lang="da-DK"/>
              <a:t>Species coverage – All species are included in App. II</a:t>
            </a:r>
            <a:endParaRPr lang="en-US"/>
          </a:p>
        </p:txBody>
      </p:sp>
      <p:sp>
        <p:nvSpPr>
          <p:cNvPr id="3" name="Text Placeholder 2">
            <a:extLst>
              <a:ext uri="{FF2B5EF4-FFF2-40B4-BE49-F238E27FC236}">
                <a16:creationId xmlns:a16="http://schemas.microsoft.com/office/drawing/2014/main" id="{CE8120C8-699E-41AC-B32C-D7507785CA6E}"/>
              </a:ext>
            </a:extLst>
          </p:cNvPr>
          <p:cNvSpPr>
            <a:spLocks noGrp="1"/>
          </p:cNvSpPr>
          <p:nvPr>
            <p:ph type="body" idx="1"/>
          </p:nvPr>
        </p:nvSpPr>
        <p:spPr>
          <a:xfrm>
            <a:off x="274749" y="1933732"/>
            <a:ext cx="11642501" cy="4973296"/>
          </a:xfrm>
        </p:spPr>
        <p:txBody>
          <a:bodyPr/>
          <a:lstStyle/>
          <a:p>
            <a:pPr lvl="1">
              <a:buSzPts val="2800"/>
            </a:pPr>
            <a:r>
              <a:rPr lang="en-US" sz="2800" i="1" dirty="0" err="1"/>
              <a:t>Guibourtia</a:t>
            </a:r>
            <a:r>
              <a:rPr lang="en-US" sz="2800" i="1" dirty="0"/>
              <a:t> spp. - </a:t>
            </a:r>
            <a:r>
              <a:rPr lang="en-US" sz="2800" dirty="0"/>
              <a:t>African rosewood</a:t>
            </a:r>
          </a:p>
          <a:p>
            <a:pPr lvl="1">
              <a:buSzPts val="2800"/>
            </a:pPr>
            <a:r>
              <a:rPr lang="en-US" sz="2800" i="1" dirty="0" err="1"/>
              <a:t>Osyris</a:t>
            </a:r>
            <a:r>
              <a:rPr lang="en-US" sz="2800" i="1" dirty="0"/>
              <a:t> lanceolata - </a:t>
            </a:r>
            <a:r>
              <a:rPr lang="en-US" sz="2800" dirty="0"/>
              <a:t>African sandalwood</a:t>
            </a:r>
            <a:endParaRPr lang="en-US" sz="2800" i="1" dirty="0"/>
          </a:p>
          <a:p>
            <a:pPr lvl="1">
              <a:buSzPts val="2800"/>
            </a:pPr>
            <a:r>
              <a:rPr lang="en-US" sz="2800" i="1" dirty="0" err="1"/>
              <a:t>Pericopsis</a:t>
            </a:r>
            <a:r>
              <a:rPr lang="en-US" sz="2800" i="1" dirty="0"/>
              <a:t> </a:t>
            </a:r>
            <a:r>
              <a:rPr lang="en-US" sz="2800" i="1" dirty="0" err="1"/>
              <a:t>elata</a:t>
            </a:r>
            <a:r>
              <a:rPr lang="en-US" sz="2800" i="1" dirty="0"/>
              <a:t> - </a:t>
            </a:r>
            <a:r>
              <a:rPr lang="en-US" sz="2800" dirty="0"/>
              <a:t>African teak – </a:t>
            </a:r>
            <a:r>
              <a:rPr lang="en-US" sz="2800" dirty="0" err="1"/>
              <a:t>Afromosia</a:t>
            </a:r>
            <a:r>
              <a:rPr lang="en-US" sz="2800" dirty="0"/>
              <a:t> – </a:t>
            </a:r>
            <a:r>
              <a:rPr lang="en-US" sz="2800" dirty="0" err="1"/>
              <a:t>assamela</a:t>
            </a:r>
            <a:r>
              <a:rPr lang="en-US" sz="2800" dirty="0"/>
              <a:t> </a:t>
            </a:r>
          </a:p>
          <a:p>
            <a:pPr lvl="1">
              <a:buSzPts val="2800"/>
            </a:pPr>
            <a:r>
              <a:rPr lang="en-US" sz="2800" i="1" dirty="0"/>
              <a:t>Prunus africana - </a:t>
            </a:r>
            <a:r>
              <a:rPr lang="en-US" sz="2800" dirty="0"/>
              <a:t>African cherry</a:t>
            </a:r>
          </a:p>
          <a:p>
            <a:pPr lvl="1">
              <a:buSzPts val="2800"/>
            </a:pPr>
            <a:r>
              <a:rPr lang="en-US" sz="2800" i="1" dirty="0"/>
              <a:t>Pterocarpus </a:t>
            </a:r>
            <a:r>
              <a:rPr lang="en-US" sz="2800" i="1" dirty="0" err="1"/>
              <a:t>erinaceus</a:t>
            </a:r>
            <a:r>
              <a:rPr lang="en-US" sz="2800" i="1" dirty="0"/>
              <a:t> </a:t>
            </a:r>
            <a:r>
              <a:rPr lang="en-US" sz="2800" dirty="0"/>
              <a:t>– African rosewood</a:t>
            </a:r>
          </a:p>
          <a:p>
            <a:endParaRPr lang="en-US" dirty="0"/>
          </a:p>
        </p:txBody>
      </p:sp>
    </p:spTree>
    <p:extLst>
      <p:ext uri="{BB962C8B-B14F-4D97-AF65-F5344CB8AC3E}">
        <p14:creationId xmlns:p14="http://schemas.microsoft.com/office/powerpoint/2010/main" val="414175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BE75-D844-4961-9DEF-CBD2E0B23ABB}"/>
              </a:ext>
            </a:extLst>
          </p:cNvPr>
          <p:cNvSpPr>
            <a:spLocks noGrp="1"/>
          </p:cNvSpPr>
          <p:nvPr>
            <p:ph type="title"/>
          </p:nvPr>
        </p:nvSpPr>
        <p:spPr/>
        <p:txBody>
          <a:bodyPr/>
          <a:lstStyle/>
          <a:p>
            <a:r>
              <a:rPr lang="da-DK" dirty="0"/>
              <a:t>Africa - conclusions</a:t>
            </a:r>
            <a:endParaRPr lang="en-US" dirty="0"/>
          </a:p>
        </p:txBody>
      </p:sp>
      <p:sp>
        <p:nvSpPr>
          <p:cNvPr id="3" name="Text Placeholder 2">
            <a:extLst>
              <a:ext uri="{FF2B5EF4-FFF2-40B4-BE49-F238E27FC236}">
                <a16:creationId xmlns:a16="http://schemas.microsoft.com/office/drawing/2014/main" id="{D7A8EC4E-C034-4510-88C2-F0F554A42F49}"/>
              </a:ext>
            </a:extLst>
          </p:cNvPr>
          <p:cNvSpPr>
            <a:spLocks noGrp="1"/>
          </p:cNvSpPr>
          <p:nvPr>
            <p:ph type="body" idx="1"/>
          </p:nvPr>
        </p:nvSpPr>
        <p:spPr>
          <a:xfrm>
            <a:off x="244699" y="1690689"/>
            <a:ext cx="11642501" cy="5167311"/>
          </a:xfrm>
        </p:spPr>
        <p:txBody>
          <a:bodyPr>
            <a:normAutofit/>
          </a:bodyPr>
          <a:lstStyle/>
          <a:p>
            <a:pPr marL="342900" indent="-342900"/>
            <a:r>
              <a:rPr lang="en-US" sz="2000" kern="1000" spc="-10" dirty="0">
                <a:solidFill>
                  <a:srgbClr val="000000"/>
                </a:solidFill>
                <a:effectLst/>
                <a:ea typeface="SimSun" panose="02010600030101010101" pitchFamily="2" charset="-122"/>
              </a:rPr>
              <a:t>State of the art on research, harvesting, management, and control well established for each target tree species in each country;</a:t>
            </a:r>
            <a:endParaRPr lang="en-CM" sz="2000" kern="1000" spc="-10" dirty="0">
              <a:solidFill>
                <a:srgbClr val="000000"/>
              </a:solidFill>
              <a:effectLst/>
              <a:ea typeface="Times New Roman" panose="02020603050405020304" pitchFamily="18" charset="0"/>
            </a:endParaRPr>
          </a:p>
          <a:p>
            <a:pPr marL="342900" indent="-342900"/>
            <a:r>
              <a:rPr lang="en-US" sz="2000" kern="1000" spc="-10" dirty="0">
                <a:solidFill>
                  <a:srgbClr val="000000"/>
                </a:solidFill>
                <a:effectLst/>
                <a:ea typeface="SimSun" panose="02010600030101010101" pitchFamily="2" charset="-122"/>
              </a:rPr>
              <a:t>Strategic action plans for some countries (Côte d’Ivoire, Gabon, Kenya, Uganda, Tanzania, …) or detail management plans for other countries (Burundi, Benin, Togo, Cameroon, DRC, ,  ) well done;</a:t>
            </a:r>
          </a:p>
          <a:p>
            <a:pPr marL="342900" indent="-342900"/>
            <a:r>
              <a:rPr lang="en-US" sz="2000" kern="1000" spc="-10" dirty="0">
                <a:solidFill>
                  <a:srgbClr val="000000"/>
                </a:solidFill>
                <a:effectLst/>
                <a:ea typeface="SimSun" panose="02010600030101010101" pitchFamily="2" charset="-122"/>
              </a:rPr>
              <a:t>Identification guides produced for </a:t>
            </a:r>
            <a:r>
              <a:rPr lang="en-US" sz="2000" i="1" kern="1000" spc="-10" dirty="0" err="1">
                <a:solidFill>
                  <a:srgbClr val="000000"/>
                </a:solidFill>
                <a:effectLst/>
                <a:ea typeface="SimSun" panose="02010600030101010101" pitchFamily="2" charset="-122"/>
              </a:rPr>
              <a:t>Guibourtia</a:t>
            </a:r>
            <a:r>
              <a:rPr lang="en-US" sz="2000" i="1" kern="1000" spc="-10" dirty="0">
                <a:solidFill>
                  <a:srgbClr val="000000"/>
                </a:solidFill>
                <a:effectLst/>
                <a:ea typeface="SimSun" panose="02010600030101010101" pitchFamily="2" charset="-122"/>
              </a:rPr>
              <a:t> </a:t>
            </a:r>
            <a:r>
              <a:rPr lang="en-US" sz="2000" i="1" kern="1000" spc="-10" dirty="0" err="1">
                <a:solidFill>
                  <a:srgbClr val="000000"/>
                </a:solidFill>
                <a:effectLst/>
                <a:ea typeface="SimSun" panose="02010600030101010101" pitchFamily="2" charset="-122"/>
              </a:rPr>
              <a:t>spp</a:t>
            </a:r>
            <a:r>
              <a:rPr lang="en-US" sz="2000" i="1" kern="1000" spc="-10" dirty="0">
                <a:solidFill>
                  <a:srgbClr val="000000"/>
                </a:solidFill>
                <a:effectLst/>
                <a:ea typeface="SimSun" panose="02010600030101010101" pitchFamily="2" charset="-122"/>
              </a:rPr>
              <a:t>, </a:t>
            </a:r>
            <a:r>
              <a:rPr lang="en-US" sz="2000" i="1" kern="1000" spc="-10" dirty="0" err="1">
                <a:solidFill>
                  <a:srgbClr val="000000"/>
                </a:solidFill>
                <a:effectLst/>
                <a:ea typeface="SimSun" panose="02010600030101010101" pitchFamily="2" charset="-122"/>
              </a:rPr>
              <a:t>Pericopsis</a:t>
            </a:r>
            <a:r>
              <a:rPr lang="en-US" sz="2000" i="1" kern="1000" spc="-10" dirty="0">
                <a:solidFill>
                  <a:srgbClr val="000000"/>
                </a:solidFill>
                <a:effectLst/>
                <a:ea typeface="SimSun" panose="02010600030101010101" pitchFamily="2" charset="-122"/>
              </a:rPr>
              <a:t> </a:t>
            </a:r>
            <a:r>
              <a:rPr lang="en-US" sz="2000" i="1" kern="1000" spc="-10" dirty="0" err="1">
                <a:solidFill>
                  <a:srgbClr val="000000"/>
                </a:solidFill>
                <a:effectLst/>
                <a:ea typeface="SimSun" panose="02010600030101010101" pitchFamily="2" charset="-122"/>
              </a:rPr>
              <a:t>elata</a:t>
            </a:r>
            <a:r>
              <a:rPr lang="en-US" sz="2000" i="1" kern="1000" spc="-10" dirty="0">
                <a:solidFill>
                  <a:srgbClr val="000000"/>
                </a:solidFill>
                <a:effectLst/>
                <a:ea typeface="SimSun" panose="02010600030101010101" pitchFamily="2" charset="-122"/>
              </a:rPr>
              <a:t>,</a:t>
            </a:r>
            <a:r>
              <a:rPr lang="en-US" sz="2000" kern="1000" spc="-10" dirty="0">
                <a:solidFill>
                  <a:srgbClr val="000000"/>
                </a:solidFill>
                <a:effectLst/>
                <a:ea typeface="SimSun" panose="02010600030101010101" pitchFamily="2" charset="-122"/>
              </a:rPr>
              <a:t> and </a:t>
            </a:r>
            <a:r>
              <a:rPr lang="en-US" sz="2000" i="1" kern="1000" spc="-10" dirty="0">
                <a:solidFill>
                  <a:srgbClr val="000000"/>
                </a:solidFill>
                <a:effectLst/>
                <a:ea typeface="SimSun" panose="02010600030101010101" pitchFamily="2" charset="-122"/>
              </a:rPr>
              <a:t>Pterocarpus </a:t>
            </a:r>
            <a:r>
              <a:rPr lang="en-US" sz="2000" i="1" kern="1000" spc="-10" dirty="0" err="1">
                <a:solidFill>
                  <a:srgbClr val="000000"/>
                </a:solidFill>
                <a:effectLst/>
                <a:ea typeface="SimSun" panose="02010600030101010101" pitchFamily="2" charset="-122"/>
              </a:rPr>
              <a:t>erinaceus</a:t>
            </a:r>
            <a:r>
              <a:rPr lang="en-US" sz="2000" kern="1000" spc="-10" dirty="0">
                <a:solidFill>
                  <a:srgbClr val="000000"/>
                </a:solidFill>
                <a:effectLst/>
                <a:ea typeface="SimSun" panose="02010600030101010101" pitchFamily="2" charset="-122"/>
              </a:rPr>
              <a:t>;</a:t>
            </a:r>
            <a:endParaRPr lang="en-CM" sz="2000" kern="1000" spc="-10" dirty="0">
              <a:solidFill>
                <a:srgbClr val="000000"/>
              </a:solidFill>
              <a:effectLst/>
              <a:ea typeface="Times New Roman" panose="02020603050405020304" pitchFamily="18" charset="0"/>
            </a:endParaRPr>
          </a:p>
          <a:p>
            <a:pPr marL="342900" indent="-342900"/>
            <a:r>
              <a:rPr lang="en-US" sz="2000" kern="1000" spc="-10" dirty="0">
                <a:solidFill>
                  <a:srgbClr val="000000"/>
                </a:solidFill>
                <a:effectLst/>
                <a:ea typeface="SimSun" panose="02010600030101010101" pitchFamily="2" charset="-122"/>
              </a:rPr>
              <a:t>NDF drafted and export quota defined based on management inventories for </a:t>
            </a:r>
            <a:r>
              <a:rPr lang="en-US" sz="2000" i="1" kern="1000" spc="-10" dirty="0">
                <a:solidFill>
                  <a:srgbClr val="000000"/>
                </a:solidFill>
                <a:effectLst/>
                <a:ea typeface="SimSun" panose="02010600030101010101" pitchFamily="2" charset="-122"/>
              </a:rPr>
              <a:t>Prunus africana </a:t>
            </a:r>
            <a:r>
              <a:rPr lang="en-US" sz="2000" kern="1000" spc="-10" dirty="0">
                <a:solidFill>
                  <a:srgbClr val="000000"/>
                </a:solidFill>
                <a:effectLst/>
                <a:ea typeface="SimSun" panose="02010600030101010101" pitchFamily="2" charset="-122"/>
              </a:rPr>
              <a:t>(Cameroon and DRC) and </a:t>
            </a:r>
            <a:r>
              <a:rPr lang="en-US" sz="2000" i="1" kern="1000" spc="-10" dirty="0" err="1">
                <a:solidFill>
                  <a:srgbClr val="000000"/>
                </a:solidFill>
                <a:effectLst/>
                <a:ea typeface="SimSun" panose="02010600030101010101" pitchFamily="2" charset="-122"/>
              </a:rPr>
              <a:t>Guibourtia</a:t>
            </a:r>
            <a:r>
              <a:rPr lang="en-US" sz="2000" i="1" kern="1000" spc="-10" dirty="0">
                <a:solidFill>
                  <a:srgbClr val="000000"/>
                </a:solidFill>
                <a:effectLst/>
                <a:ea typeface="SimSun" panose="02010600030101010101" pitchFamily="2" charset="-122"/>
              </a:rPr>
              <a:t> </a:t>
            </a:r>
            <a:r>
              <a:rPr lang="en-US" sz="2000" i="1" kern="1000" spc="-10" dirty="0" err="1">
                <a:solidFill>
                  <a:srgbClr val="000000"/>
                </a:solidFill>
                <a:effectLst/>
                <a:ea typeface="SimSun" panose="02010600030101010101" pitchFamily="2" charset="-122"/>
              </a:rPr>
              <a:t>spp</a:t>
            </a:r>
            <a:r>
              <a:rPr lang="en-US" sz="2000" i="1" kern="1000" spc="-10" dirty="0">
                <a:solidFill>
                  <a:srgbClr val="000000"/>
                </a:solidFill>
                <a:effectLst/>
                <a:ea typeface="SimSun" panose="02010600030101010101" pitchFamily="2" charset="-122"/>
              </a:rPr>
              <a:t> </a:t>
            </a:r>
            <a:r>
              <a:rPr lang="en-US" sz="2000" kern="1000" spc="-10" dirty="0">
                <a:solidFill>
                  <a:srgbClr val="000000"/>
                </a:solidFill>
                <a:effectLst/>
                <a:ea typeface="SimSun" panose="02010600030101010101" pitchFamily="2" charset="-122"/>
              </a:rPr>
              <a:t>(DRC and Gabon) or based on exploitation inventories  for </a:t>
            </a:r>
            <a:r>
              <a:rPr lang="en-US" sz="2000" i="1" kern="1000" spc="-10" dirty="0" err="1">
                <a:solidFill>
                  <a:srgbClr val="000000"/>
                </a:solidFill>
                <a:effectLst/>
                <a:ea typeface="SimSun" panose="02010600030101010101" pitchFamily="2" charset="-122"/>
              </a:rPr>
              <a:t>Pericopsis</a:t>
            </a:r>
            <a:r>
              <a:rPr lang="en-US" sz="2000" i="1" kern="1000" spc="-10" dirty="0">
                <a:solidFill>
                  <a:srgbClr val="000000"/>
                </a:solidFill>
                <a:effectLst/>
                <a:ea typeface="SimSun" panose="02010600030101010101" pitchFamily="2" charset="-122"/>
              </a:rPr>
              <a:t> </a:t>
            </a:r>
            <a:r>
              <a:rPr lang="en-US" sz="2000" i="1" kern="1000" spc="-10" dirty="0" err="1">
                <a:solidFill>
                  <a:srgbClr val="000000"/>
                </a:solidFill>
                <a:effectLst/>
                <a:ea typeface="SimSun" panose="02010600030101010101" pitchFamily="2" charset="-122"/>
              </a:rPr>
              <a:t>elata</a:t>
            </a:r>
            <a:r>
              <a:rPr lang="en-US" sz="2000" i="1" kern="1000" spc="-10" dirty="0">
                <a:solidFill>
                  <a:srgbClr val="000000"/>
                </a:solidFill>
                <a:effectLst/>
                <a:ea typeface="SimSun" panose="02010600030101010101" pitchFamily="2" charset="-122"/>
              </a:rPr>
              <a:t> </a:t>
            </a:r>
            <a:r>
              <a:rPr lang="en-US" sz="2000" kern="1000" spc="-10" dirty="0">
                <a:solidFill>
                  <a:srgbClr val="000000"/>
                </a:solidFill>
                <a:effectLst/>
                <a:ea typeface="SimSun" panose="02010600030101010101" pitchFamily="2" charset="-122"/>
              </a:rPr>
              <a:t>(DRC);</a:t>
            </a:r>
            <a:endParaRPr lang="en-CM" sz="2000" kern="1000" spc="-10" dirty="0">
              <a:solidFill>
                <a:srgbClr val="000000"/>
              </a:solidFill>
              <a:effectLst/>
              <a:ea typeface="Times New Roman" panose="02020603050405020304" pitchFamily="18" charset="0"/>
            </a:endParaRPr>
          </a:p>
          <a:p>
            <a:pPr marL="342900" indent="-342900"/>
            <a:r>
              <a:rPr lang="en-US" sz="2000" kern="1000" spc="-10" dirty="0">
                <a:solidFill>
                  <a:srgbClr val="000000"/>
                </a:solidFill>
                <a:effectLst/>
                <a:ea typeface="SimSun" panose="02010600030101010101" pitchFamily="2" charset="-122"/>
              </a:rPr>
              <a:t>Domestication/plantation activities initiated on </a:t>
            </a:r>
            <a:r>
              <a:rPr lang="en-US" sz="2000" i="1" kern="1000" spc="-10" dirty="0">
                <a:solidFill>
                  <a:srgbClr val="000000"/>
                </a:solidFill>
                <a:effectLst/>
                <a:ea typeface="SimSun" panose="02010600030101010101" pitchFamily="2" charset="-122"/>
              </a:rPr>
              <a:t>Prunus africana </a:t>
            </a:r>
            <a:r>
              <a:rPr lang="en-US" sz="2000" kern="1000" spc="-10" dirty="0">
                <a:solidFill>
                  <a:srgbClr val="000000"/>
                </a:solidFill>
                <a:effectLst/>
                <a:ea typeface="SimSun" panose="02010600030101010101" pitchFamily="2" charset="-122"/>
              </a:rPr>
              <a:t>(Burundi) and </a:t>
            </a:r>
            <a:r>
              <a:rPr lang="en-US" sz="2000" i="1" kern="1000" spc="-10" dirty="0">
                <a:solidFill>
                  <a:srgbClr val="000000"/>
                </a:solidFill>
                <a:effectLst/>
                <a:ea typeface="SimSun" panose="02010600030101010101" pitchFamily="2" charset="-122"/>
              </a:rPr>
              <a:t>Pterocarpus </a:t>
            </a:r>
            <a:r>
              <a:rPr lang="en-US" sz="2000" i="1" kern="1000" spc="-10" dirty="0" err="1">
                <a:solidFill>
                  <a:srgbClr val="000000"/>
                </a:solidFill>
                <a:effectLst/>
                <a:ea typeface="SimSun" panose="02010600030101010101" pitchFamily="2" charset="-122"/>
              </a:rPr>
              <a:t>erinaceus</a:t>
            </a:r>
            <a:r>
              <a:rPr lang="en-US" sz="2000" i="1" kern="1000" spc="-10" dirty="0">
                <a:solidFill>
                  <a:srgbClr val="000000"/>
                </a:solidFill>
                <a:effectLst/>
                <a:ea typeface="SimSun" panose="02010600030101010101" pitchFamily="2" charset="-122"/>
              </a:rPr>
              <a:t> </a:t>
            </a:r>
            <a:r>
              <a:rPr lang="en-US" sz="2000" kern="1000" spc="-10" dirty="0">
                <a:solidFill>
                  <a:srgbClr val="000000"/>
                </a:solidFill>
                <a:effectLst/>
                <a:ea typeface="SimSun" panose="02010600030101010101" pitchFamily="2" charset="-122"/>
              </a:rPr>
              <a:t>(Côte d’Ivoire</a:t>
            </a:r>
            <a:r>
              <a:rPr lang="en-US" sz="2000" kern="1000" spc="-10" dirty="0">
                <a:solidFill>
                  <a:srgbClr val="000000"/>
                </a:solidFill>
                <a:ea typeface="SimSun" panose="02010600030101010101" pitchFamily="2" charset="-122"/>
              </a:rPr>
              <a:t>)</a:t>
            </a:r>
          </a:p>
          <a:p>
            <a:pPr marL="342900" indent="-342900"/>
            <a:r>
              <a:rPr lang="en-US" sz="2000" kern="1000" spc="-10" dirty="0">
                <a:solidFill>
                  <a:srgbClr val="000000"/>
                </a:solidFill>
                <a:effectLst/>
                <a:ea typeface="SimSun" panose="02010600030101010101" pitchFamily="2" charset="-122"/>
              </a:rPr>
              <a:t>Research results of the Program defended in term of </a:t>
            </a:r>
            <a:r>
              <a:rPr lang="en-US" sz="2000" kern="1000" spc="-10" dirty="0" err="1">
                <a:solidFill>
                  <a:srgbClr val="000000"/>
                </a:solidFill>
                <a:effectLst/>
                <a:ea typeface="SimSun" panose="02010600030101010101" pitchFamily="2" charset="-122"/>
              </a:rPr>
              <a:t>Msc</a:t>
            </a:r>
            <a:r>
              <a:rPr lang="en-US" sz="2000" kern="1000" spc="-10" dirty="0">
                <a:solidFill>
                  <a:srgbClr val="000000"/>
                </a:solidFill>
                <a:effectLst/>
                <a:ea typeface="SimSun" panose="02010600030101010101" pitchFamily="2" charset="-122"/>
              </a:rPr>
              <a:t> (Burundi, Cameroon), PhD (Cameroon), or published in peer review journals (Cameroon). </a:t>
            </a:r>
          </a:p>
          <a:p>
            <a:pPr marL="342900" indent="-342900"/>
            <a:endParaRPr lang="en-CM" sz="2000" kern="1000" spc="-10" dirty="0">
              <a:solidFill>
                <a:srgbClr val="000000"/>
              </a:solidFill>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89904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AC967-79A6-E7D5-02C5-8D40300B8458}"/>
              </a:ext>
            </a:extLst>
          </p:cNvPr>
          <p:cNvSpPr>
            <a:spLocks noGrp="1"/>
          </p:cNvSpPr>
          <p:nvPr>
            <p:ph type="title"/>
          </p:nvPr>
        </p:nvSpPr>
        <p:spPr/>
        <p:txBody>
          <a:bodyPr/>
          <a:lstStyle/>
          <a:p>
            <a:r>
              <a:rPr lang="da-DK" dirty="0"/>
              <a:t>Africa – Way forward</a:t>
            </a:r>
            <a:endParaRPr lang="en-CM" dirty="0"/>
          </a:p>
        </p:txBody>
      </p:sp>
      <p:sp>
        <p:nvSpPr>
          <p:cNvPr id="3" name="Espace réservé du texte 2">
            <a:extLst>
              <a:ext uri="{FF2B5EF4-FFF2-40B4-BE49-F238E27FC236}">
                <a16:creationId xmlns:a16="http://schemas.microsoft.com/office/drawing/2014/main" id="{C5FB3293-29D2-C9D4-7221-802D190CE30B}"/>
              </a:ext>
            </a:extLst>
          </p:cNvPr>
          <p:cNvSpPr>
            <a:spLocks noGrp="1"/>
          </p:cNvSpPr>
          <p:nvPr>
            <p:ph type="body" idx="1"/>
          </p:nvPr>
        </p:nvSpPr>
        <p:spPr>
          <a:xfrm>
            <a:off x="244699" y="1690689"/>
            <a:ext cx="11642501" cy="5167311"/>
          </a:xfrm>
        </p:spPr>
        <p:txBody>
          <a:bodyPr>
            <a:normAutofit/>
          </a:bodyPr>
          <a:lstStyle/>
          <a:p>
            <a:pPr marL="342900" indent="-342900">
              <a:buFont typeface="Arial" panose="020B0604020202020204" pitchFamily="34" charset="0"/>
              <a:buChar char="•"/>
            </a:pPr>
            <a:r>
              <a:rPr lang="en-GB" sz="2000" kern="1000" spc="-10" dirty="0">
                <a:solidFill>
                  <a:srgbClr val="000000"/>
                </a:solidFill>
                <a:effectLst/>
                <a:ea typeface="Times New Roman" panose="02020603050405020304" pitchFamily="18" charset="0"/>
              </a:rPr>
              <a:t>Assisting range countries in the implementation of guidelines of NDFs and SMPs remains a key issue to be tackled clearly </a:t>
            </a:r>
            <a:r>
              <a:rPr lang="en-US" sz="2000" kern="1000" spc="-10" dirty="0">
                <a:solidFill>
                  <a:srgbClr val="000000"/>
                </a:solidFill>
                <a:effectLst/>
                <a:ea typeface="SimSun" panose="02010600030101010101" pitchFamily="2" charset="-122"/>
              </a:rPr>
              <a:t>for a </a:t>
            </a:r>
            <a:r>
              <a:rPr lang="en-GB" sz="2000" kern="1000" spc="-10" dirty="0">
                <a:solidFill>
                  <a:srgbClr val="000000"/>
                </a:solidFill>
                <a:effectLst/>
                <a:ea typeface="Times New Roman" panose="02020603050405020304" pitchFamily="18" charset="0"/>
              </a:rPr>
              <a:t>future programme as many concerns have been observed on the little improvement of livelihoods of local communities and little respect of established standards/norms in the field by trade companies and harvesters;</a:t>
            </a:r>
          </a:p>
          <a:p>
            <a:pPr marL="342900" indent="-342900"/>
            <a:r>
              <a:rPr lang="en-GB" sz="2000" kern="1000" spc="-10" dirty="0">
                <a:solidFill>
                  <a:srgbClr val="000000"/>
                </a:solidFill>
                <a:effectLst/>
                <a:ea typeface="Times New Roman" panose="02020603050405020304" pitchFamily="18" charset="0"/>
              </a:rPr>
              <a:t>The implementation of the guidelines of SMPs/NDFs includes: conducting every year systematic inventories of exploitable trees in annual plots (exploitation inventories), enforcing the control and monitoring scheme, training people on how to harvest sustainably the product, conducting research as to better refine management parameters;</a:t>
            </a:r>
          </a:p>
          <a:p>
            <a:pPr marL="342900" indent="-342900"/>
            <a:r>
              <a:rPr lang="en-GB" sz="2000" kern="1000" spc="-10" dirty="0">
                <a:solidFill>
                  <a:srgbClr val="000000"/>
                </a:solidFill>
                <a:effectLst/>
                <a:ea typeface="Times New Roman" panose="02020603050405020304" pitchFamily="18" charset="0"/>
              </a:rPr>
              <a:t>Having in mind some achievements encountered in this first phase, the work on new listing tree species will be logically scheduled as follow: (1) establishing a clear state-of-the art on aspects related to the research (biology, ecology, phenology, …), harvesting regime, management measures, processing, transport, and export, and (2) based on the results of the assessment conducted (state-of-the-art), build a roadmap/action plan presenting priority needs and activities to be conducted during the program.</a:t>
            </a:r>
          </a:p>
          <a:p>
            <a:pPr marL="342900" indent="-342900"/>
            <a:r>
              <a:rPr lang="en-GB" sz="2000" kern="1000" spc="-10" dirty="0">
                <a:solidFill>
                  <a:srgbClr val="000000"/>
                </a:solidFill>
                <a:ea typeface="Times New Roman" panose="02020603050405020304" pitchFamily="18" charset="0"/>
              </a:rPr>
              <a:t>Increase number of species and countries</a:t>
            </a:r>
            <a:endParaRPr lang="en-GB" sz="2000" kern="1000" spc="-10" dirty="0">
              <a:solidFill>
                <a:srgbClr val="000000"/>
              </a:solidFill>
              <a:effectLst/>
              <a:ea typeface="Times New Roman" panose="02020603050405020304" pitchFamily="18" charset="0"/>
            </a:endParaRPr>
          </a:p>
          <a:p>
            <a:endParaRPr lang="en-CM" dirty="0"/>
          </a:p>
        </p:txBody>
      </p:sp>
    </p:spTree>
    <p:extLst>
      <p:ext uri="{BB962C8B-B14F-4D97-AF65-F5344CB8AC3E}">
        <p14:creationId xmlns:p14="http://schemas.microsoft.com/office/powerpoint/2010/main" val="234504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Thank you</a:t>
            </a:r>
            <a:endParaRPr sz="3600"/>
          </a:p>
        </p:txBody>
      </p:sp>
      <p:sp>
        <p:nvSpPr>
          <p:cNvPr id="173" name="Google Shape;173;p11"/>
          <p:cNvSpPr txBox="1">
            <a:spLocks noGrp="1"/>
          </p:cNvSpPr>
          <p:nvPr>
            <p:ph type="body" idx="1"/>
          </p:nvPr>
        </p:nvSpPr>
        <p:spPr>
          <a:xfrm>
            <a:off x="244699" y="2121877"/>
            <a:ext cx="11642400" cy="47361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4000"/>
              <a:buNone/>
            </a:pPr>
            <a:endParaRPr/>
          </a:p>
        </p:txBody>
      </p:sp>
      <p:sp>
        <p:nvSpPr>
          <p:cNvPr id="4" name="Google Shape;165;p10">
            <a:extLst>
              <a:ext uri="{FF2B5EF4-FFF2-40B4-BE49-F238E27FC236}">
                <a16:creationId xmlns:a16="http://schemas.microsoft.com/office/drawing/2014/main" id="{68851BC8-7A45-4701-8709-14C27F2BAF79}"/>
              </a:ext>
            </a:extLst>
          </p:cNvPr>
          <p:cNvSpPr txBox="1">
            <a:spLocks/>
          </p:cNvSpPr>
          <p:nvPr/>
        </p:nvSpPr>
        <p:spPr>
          <a:xfrm>
            <a:off x="244699" y="2121854"/>
            <a:ext cx="11642501" cy="473612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71500" indent="-571500">
              <a:spcBef>
                <a:spcPts val="0"/>
              </a:spcBef>
            </a:pPr>
            <a:r>
              <a:rPr lang="en-US" sz="3200" b="1" dirty="0"/>
              <a:t>Jean Lagarde Betti</a:t>
            </a:r>
            <a:r>
              <a:rPr lang="en-US" sz="3200" dirty="0"/>
              <a:t>, Regional Coordinator – Africa</a:t>
            </a:r>
          </a:p>
          <a:p>
            <a:pPr marL="571500" indent="-571500">
              <a:spcBef>
                <a:spcPts val="0"/>
              </a:spcBef>
            </a:pPr>
            <a:br>
              <a:rPr lang="en-US" sz="3600" dirty="0"/>
            </a:br>
            <a:endParaRPr lang="en-US" sz="3200" dirty="0"/>
          </a:p>
          <a:p>
            <a:pPr marL="0" indent="0">
              <a:buFont typeface="Arial"/>
              <a:buNone/>
            </a:pPr>
            <a:r>
              <a:rPr lang="en-US" dirty="0"/>
              <a:t>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ignedto xmlns="091e5ae7-c31f-43e0-b380-74509edc0e9e" xsi:nil="true"/>
    <Date xmlns="091e5ae7-c31f-43e0-b380-74509edc0e9e" xsi:nil="true"/>
    <lcf76f155ced4ddcb4097134ff3c332f xmlns="091e5ae7-c31f-43e0-b380-74509edc0e9e">
      <Terms xmlns="http://schemas.microsoft.com/office/infopath/2007/PartnerControls"/>
    </lcf76f155ced4ddcb4097134ff3c332f>
    <TaxCatchAll xmlns="985ec44e-1bab-4c0b-9df0-6ba128686fc9" xsi:nil="true"/>
    <SharedWithUsers xmlns="009fae64-a0e6-4869-b94e-2533145ac23d">
      <UserInfo>
        <DisplayName>Maria Isabel Camarena Osorno</DisplayName>
        <AccountId>33</AccountId>
        <AccountType/>
      </UserInfo>
      <UserInfo>
        <DisplayName>Sofia Hirakuri</DisplayName>
        <AccountId>5117</AccountId>
        <AccountType/>
      </UserInfo>
      <UserInfo>
        <DisplayName>Jean Lagarde</DisplayName>
        <AccountId>5094</AccountId>
        <AccountType/>
      </UserInfo>
      <UserInfo>
        <DisplayName>Thang Chiew</DisplayName>
        <AccountId>2076</AccountId>
        <AccountType/>
      </UserInfo>
      <UserInfo>
        <DisplayName>Ma.Victoria Barnes</DisplayName>
        <AccountId>5226</AccountId>
        <AccountType/>
      </UserInfo>
      <UserInfo>
        <DisplayName>Sofie Hermann Flensborg</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168C30B6B6D64891B8AA6035CFB24E" ma:contentTypeVersion="19" ma:contentTypeDescription="Create a new document." ma:contentTypeScope="" ma:versionID="f42f8fff2f04509a46edbd12ebedbd4f">
  <xsd:schema xmlns:xsd="http://www.w3.org/2001/XMLSchema" xmlns:xs="http://www.w3.org/2001/XMLSchema" xmlns:p="http://schemas.microsoft.com/office/2006/metadata/properties" xmlns:ns2="091e5ae7-c31f-43e0-b380-74509edc0e9e" xmlns:ns3="009fae64-a0e6-4869-b94e-2533145ac23d" xmlns:ns4="985ec44e-1bab-4c0b-9df0-6ba128686fc9" targetNamespace="http://schemas.microsoft.com/office/2006/metadata/properties" ma:root="true" ma:fieldsID="19c0a212e59bab8a8cdaec6f22176e7c" ns2:_="" ns3:_="" ns4:_="">
    <xsd:import namespace="091e5ae7-c31f-43e0-b380-74509edc0e9e"/>
    <xsd:import namespace="009fae64-a0e6-4869-b94e-2533145ac23d"/>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Assignedto" minOccurs="0"/>
                <xsd:element ref="ns2:MediaLengthInSeconds" minOccurs="0"/>
                <xsd:element ref="ns2:lcf76f155ced4ddcb4097134ff3c332f" minOccurs="0"/>
                <xsd:element ref="ns4:TaxCatchAll"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e5ae7-c31f-43e0-b380-74509edc0e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Assignedto" ma:index="20" nillable="true" ma:displayName="Assigned to" ma:format="Dropdown" ma:internalName="Assignedto">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09fae64-a0e6-4869-b94e-2533145ac2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7ba9d11-ed79-45ab-82e1-2ff8e9c45b0e}" ma:internalName="TaxCatchAll" ma:showField="CatchAllData" ma:web="009fae64-a0e6-4869-b94e-2533145ac2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ED5A12-6E96-42DD-AF3C-5B747D32EB08}">
  <ds:schemaRefs>
    <ds:schemaRef ds:uri="009fae64-a0e6-4869-b94e-2533145ac23d"/>
    <ds:schemaRef ds:uri="091e5ae7-c31f-43e0-b380-74509edc0e9e"/>
    <ds:schemaRef ds:uri="985ec44e-1bab-4c0b-9df0-6ba128686fc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C135756-6C81-43E4-8451-A444340D0AEE}">
  <ds:schemaRefs>
    <ds:schemaRef ds:uri="http://schemas.microsoft.com/sharepoint/v3/contenttype/forms"/>
  </ds:schemaRefs>
</ds:datastoreItem>
</file>

<file path=customXml/itemProps3.xml><?xml version="1.0" encoding="utf-8"?>
<ds:datastoreItem xmlns:ds="http://schemas.openxmlformats.org/officeDocument/2006/customXml" ds:itemID="{A1AAF874-501E-4ACC-9356-9C2A01D44C92}">
  <ds:schemaRefs>
    <ds:schemaRef ds:uri="009fae64-a0e6-4869-b94e-2533145ac23d"/>
    <ds:schemaRef ds:uri="091e5ae7-c31f-43e0-b380-74509edc0e9e"/>
    <ds:schemaRef ds:uri="985ec44e-1bab-4c0b-9df0-6ba128686f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468</TotalTime>
  <Words>545</Words>
  <Application>Microsoft Office PowerPoint</Application>
  <PresentationFormat>Grand écran</PresentationFormat>
  <Paragraphs>48</Paragraphs>
  <Slides>7</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Yanone Kaffeesatz</vt:lpstr>
      <vt:lpstr>Arial</vt:lpstr>
      <vt:lpstr>Roboto</vt:lpstr>
      <vt:lpstr>Calibri</vt:lpstr>
      <vt:lpstr>Archivo</vt:lpstr>
      <vt:lpstr>Office Theme</vt:lpstr>
      <vt:lpstr> CITES Tree Species Programme in Africa (CTSP/Africa)   </vt:lpstr>
      <vt:lpstr>CTSP Project status in Africa: overview</vt:lpstr>
      <vt:lpstr>CTSP Project status: overview</vt:lpstr>
      <vt:lpstr>Species coverage – All species are included in App. II</vt:lpstr>
      <vt:lpstr>Africa - conclusions</vt:lpstr>
      <vt:lpstr>Africa – Way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to date: Global &amp; Regional levels</dc:title>
  <dc:creator>Haruko</dc:creator>
  <cp:lastModifiedBy>Jean Lagarde Betti</cp:lastModifiedBy>
  <cp:revision>13</cp:revision>
  <dcterms:created xsi:type="dcterms:W3CDTF">2021-07-06T21:40:31Z</dcterms:created>
  <dcterms:modified xsi:type="dcterms:W3CDTF">2022-10-05T15:30:42Z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0x0101006C168C30B6B6D64891B8AA6035CFB24E</vt:lpwstr>
  </property>
  <property fmtid="{D5CDD505-2E9C-101B-9397-08002B2CF9AE}" pid="3" name="MediaServiceImageTags">
    <vt:lpwstr/>
  </property>
</Properties>
</file>