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4"/>
  </p:notesMasterIdLst>
  <p:sldIdLst>
    <p:sldId id="286" r:id="rId5"/>
    <p:sldId id="288" r:id="rId6"/>
    <p:sldId id="290" r:id="rId7"/>
    <p:sldId id="284" r:id="rId8"/>
    <p:sldId id="287" r:id="rId9"/>
    <p:sldId id="289" r:id="rId10"/>
    <p:sldId id="291" r:id="rId11"/>
    <p:sldId id="292" r:id="rId12"/>
    <p:sldId id="266" r:id="rId13"/>
  </p:sldIdLst>
  <p:sldSz cx="12192000" cy="6858000"/>
  <p:notesSz cx="6858000" cy="9144000"/>
  <p:embeddedFontLst>
    <p:embeddedFont>
      <p:font typeface="Archivo" panose="020B0604020202020204" charset="0"/>
      <p:regular r:id="rId15"/>
    </p:embeddedFont>
    <p:embeddedFont>
      <p:font typeface="Tahoma" panose="020B0604030504040204" pitchFamily="34" charset="0"/>
      <p:regular r:id="rId16"/>
      <p:bold r:id="rId17"/>
    </p:embeddedFont>
    <p:embeddedFont>
      <p:font typeface="Yanone Kaffeesatz" panose="020B060402020202020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hY9soBNCriSFCVr3vfalohZ8eW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8" autoAdjust="0"/>
    <p:restoredTop sz="56341" autoAdjust="0"/>
  </p:normalViewPr>
  <p:slideViewPr>
    <p:cSldViewPr snapToGrid="0">
      <p:cViewPr varScale="1">
        <p:scale>
          <a:sx n="40" d="100"/>
          <a:sy n="40" d="100"/>
        </p:scale>
        <p:origin x="87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4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7403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fr-FR" dirty="0" smtClean="0"/>
              <a:t>Réalisation</a:t>
            </a:r>
            <a:r>
              <a:rPr lang="fr-FR" baseline="0" dirty="0" smtClean="0"/>
              <a:t> de document d’ACNP pour les deux pays.</a:t>
            </a:r>
          </a:p>
          <a:p>
            <a:pPr marL="457200" indent="-298450"/>
            <a:r>
              <a:rPr lang="fr-FR" baseline="0" dirty="0" smtClean="0"/>
              <a:t>Elaboration de plan de gestion assorti d’idée de projets pour la conservation de l’espèce</a:t>
            </a:r>
          </a:p>
          <a:p>
            <a:pPr marL="457200" indent="-298450"/>
            <a:r>
              <a:rPr lang="fr-FR" baseline="0" dirty="0" smtClean="0"/>
              <a:t>Mise en œuvre des actions de sensibilisation</a:t>
            </a:r>
          </a:p>
          <a:p>
            <a:pPr marL="457200" indent="-298450"/>
            <a:r>
              <a:rPr lang="fr-FR" baseline="0" dirty="0" smtClean="0"/>
              <a:t>Réalisation de film documentaire de mise en œuvre du projet dans les deux pays</a:t>
            </a:r>
          </a:p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95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030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1789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8528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309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4" descr="A picture containing tree, plant, forest, woo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2646"/>
          <a:stretch/>
        </p:blipFill>
        <p:spPr>
          <a:xfrm>
            <a:off x="0" y="0"/>
            <a:ext cx="12192000" cy="20673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5400" b="1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244699" y="2432463"/>
            <a:ext cx="11642501" cy="442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>
                <a:latin typeface="Archivo" pitchFamily="2" charset="0"/>
                <a:cs typeface="Archivo" pitchFamily="2" charset="0"/>
              </a:defRPr>
            </a:lvl1pPr>
            <a:lvl2pPr marL="9144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2pPr>
            <a:lvl3pPr marL="1371600" lvl="2" indent="-431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7475" y="6100475"/>
            <a:ext cx="2574525" cy="7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Yanone Kaffeesatz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Archivo" pitchFamily="2" charset="0"/>
                <a:cs typeface="Archivo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Yanone Kaffeesatz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chivo" pitchFamily="2" charset="0"/>
                <a:cs typeface="Archivo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chivo" pitchFamily="2" charset="0"/>
                <a:cs typeface="Archivo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147187" y="2960182"/>
            <a:ext cx="10515600" cy="1325563"/>
          </a:xfrm>
        </p:spPr>
        <p:txBody>
          <a:bodyPr/>
          <a:lstStyle/>
          <a:p>
            <a:r>
              <a:rPr lang="fr-FR" dirty="0" smtClean="0"/>
              <a:t>Projets mis en œuvre au Bénin, Nigéria et Togo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2241982" y="2283716"/>
            <a:ext cx="6590407" cy="1245989"/>
            <a:chOff x="867828" y="4352795"/>
            <a:chExt cx="1385000" cy="302400"/>
          </a:xfrm>
        </p:grpSpPr>
        <p:pic>
          <p:nvPicPr>
            <p:cNvPr id="6" name="Google Shape;14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67828" y="4352795"/>
              <a:ext cx="432000" cy="3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4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34118" y="4362053"/>
              <a:ext cx="432000" cy="293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48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20828" y="4363301"/>
              <a:ext cx="432000" cy="2918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82;p1"/>
          <p:cNvSpPr txBox="1">
            <a:spLocks/>
          </p:cNvSpPr>
          <p:nvPr/>
        </p:nvSpPr>
        <p:spPr>
          <a:xfrm>
            <a:off x="1051146" y="572582"/>
            <a:ext cx="1032803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5400" b="1" i="0" u="none" strike="noStrike" cap="none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000"/>
            </a:pPr>
            <a:r>
              <a:rPr lang="en-US" smtClean="0"/>
              <a:t>CITES Tree Species Programme (CTSP) </a:t>
            </a:r>
            <a:br>
              <a:rPr lang="en-US" smtClean="0"/>
            </a:br>
            <a:endParaRPr lang="en-US" sz="4000" dirty="0"/>
          </a:p>
        </p:txBody>
      </p:sp>
      <p:sp>
        <p:nvSpPr>
          <p:cNvPr id="11" name="ZoneTexte 11"/>
          <p:cNvSpPr txBox="1">
            <a:spLocks noChangeArrowheads="1"/>
          </p:cNvSpPr>
          <p:nvPr/>
        </p:nvSpPr>
        <p:spPr bwMode="auto">
          <a:xfrm>
            <a:off x="2102447" y="4430940"/>
            <a:ext cx="75204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BJ" sz="20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Par:</a:t>
            </a:r>
          </a:p>
          <a:p>
            <a:pPr algn="ctr" eaLnBrk="1" hangingPunct="1"/>
            <a:r>
              <a:rPr lang="fr-FR" altLang="fr-BJ" sz="2000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Sinagabé KOROGONE au nom du Bénin, Nigeria et Togo)</a:t>
            </a:r>
          </a:p>
          <a:p>
            <a:pPr algn="ctr" eaLnBrk="1" hangingPunct="1"/>
            <a:endParaRPr lang="fr-FR" altLang="fr-BJ" sz="2000" dirty="0" smtClean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/>
            <a:r>
              <a:rPr lang="fr-FR" altLang="fr-BJ" sz="2000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altLang="fr-BJ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147187" y="2960182"/>
            <a:ext cx="10515600" cy="1325563"/>
          </a:xfrm>
        </p:spPr>
        <p:txBody>
          <a:bodyPr/>
          <a:lstStyle/>
          <a:p>
            <a:r>
              <a:rPr lang="fr-FR" dirty="0" smtClean="0"/>
              <a:t>Projets mis en œuvre au Bénin, Nigéria et Togo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fr-FR" altLang="fr-FR" sz="3600" dirty="0">
                <a:latin typeface="+mn-lt"/>
                <a:cs typeface="Times New Roman" panose="02020603050405020304" pitchFamily="18" charset="0"/>
              </a:rPr>
              <a:t>1- </a:t>
            </a:r>
            <a:r>
              <a:rPr lang="fr-FR" altLang="fr-FR" sz="3600" dirty="0" smtClean="0">
                <a:latin typeface="+mn-lt"/>
                <a:cs typeface="Times New Roman" panose="02020603050405020304" pitchFamily="18" charset="0"/>
              </a:rPr>
              <a:t>Sensibilisation et renforcement de capacités pour la gestion durable de </a:t>
            </a:r>
            <a:r>
              <a:rPr lang="fr-FR" altLang="fr-FR" sz="3600" i="1" dirty="0" smtClean="0">
                <a:latin typeface="+mn-lt"/>
                <a:cs typeface="Times New Roman" panose="02020603050405020304" pitchFamily="18" charset="0"/>
              </a:rPr>
              <a:t>Pterocarpus </a:t>
            </a:r>
            <a:r>
              <a:rPr lang="fr-FR" altLang="fr-FR" sz="3600" i="1" dirty="0" err="1" smtClean="0">
                <a:latin typeface="+mn-lt"/>
                <a:cs typeface="Times New Roman" panose="02020603050405020304" pitchFamily="18" charset="0"/>
              </a:rPr>
              <a:t>erinaceus</a:t>
            </a:r>
            <a:r>
              <a:rPr lang="fr-FR" altLang="fr-FR" sz="3600" i="1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altLang="fr-FR" sz="3600" dirty="0" smtClean="0">
                <a:latin typeface="+mn-lt"/>
                <a:cs typeface="Times New Roman" panose="02020603050405020304" pitchFamily="18" charset="0"/>
              </a:rPr>
              <a:t>(</a:t>
            </a:r>
            <a:r>
              <a:rPr lang="fr-FR" altLang="fr-FR" sz="3600" dirty="0" err="1" smtClean="0">
                <a:latin typeface="+mn-lt"/>
                <a:cs typeface="Times New Roman" panose="02020603050405020304" pitchFamily="18" charset="0"/>
              </a:rPr>
              <a:t>Fabaceae</a:t>
            </a:r>
            <a:r>
              <a:rPr lang="fr-FR" altLang="fr-FR" sz="3600" dirty="0" smtClean="0">
                <a:latin typeface="+mn-lt"/>
                <a:cs typeface="Times New Roman" panose="02020603050405020304" pitchFamily="18" charset="0"/>
              </a:rPr>
              <a:t>) au Bénin-Nigéria et Togo (2019-2020).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altLang="fr-FR" sz="3600" dirty="0" smtClean="0">
                <a:latin typeface="+mn-lt"/>
                <a:cs typeface="Times New Roman" panose="02020603050405020304" pitchFamily="18" charset="0"/>
              </a:rPr>
              <a:t>2- </a:t>
            </a:r>
            <a:r>
              <a:rPr lang="fr-FR" sz="3600" dirty="0" smtClean="0">
                <a:latin typeface="+mn-lt"/>
                <a:cs typeface="Times New Roman" panose="02020603050405020304" pitchFamily="18" charset="0"/>
              </a:rPr>
              <a:t>Renforcement </a:t>
            </a:r>
            <a:r>
              <a:rPr lang="fr-FR" sz="3600" dirty="0">
                <a:latin typeface="+mn-lt"/>
                <a:cs typeface="Times New Roman" panose="02020603050405020304" pitchFamily="18" charset="0"/>
              </a:rPr>
              <a:t>des capacités pour l’élaboration d’un avis de commerce non préjudiciable sur </a:t>
            </a:r>
            <a:r>
              <a:rPr lang="fr-FR" sz="3600" i="1" dirty="0">
                <a:latin typeface="+mn-lt"/>
                <a:cs typeface="Times New Roman" panose="02020603050405020304" pitchFamily="18" charset="0"/>
              </a:rPr>
              <a:t>Pterocarpus </a:t>
            </a:r>
            <a:r>
              <a:rPr lang="fr-FR" sz="3600" i="1" dirty="0" err="1">
                <a:latin typeface="+mn-lt"/>
                <a:cs typeface="Times New Roman" panose="02020603050405020304" pitchFamily="18" charset="0"/>
              </a:rPr>
              <a:t>erinaceus</a:t>
            </a:r>
            <a:r>
              <a:rPr lang="fr-FR" sz="36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3600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fr-FR" sz="3600" dirty="0" err="1">
                <a:latin typeface="+mn-lt"/>
                <a:cs typeface="Times New Roman" panose="02020603050405020304" pitchFamily="18" charset="0"/>
              </a:rPr>
              <a:t>Fabaceae</a:t>
            </a:r>
            <a:r>
              <a:rPr lang="fr-FR" sz="3600" dirty="0">
                <a:latin typeface="+mn-lt"/>
                <a:cs typeface="Times New Roman" panose="02020603050405020304" pitchFamily="18" charset="0"/>
              </a:rPr>
              <a:t>) au Benin et </a:t>
            </a:r>
            <a:r>
              <a:rPr lang="fr-FR" sz="3600" dirty="0" smtClean="0">
                <a:latin typeface="+mn-lt"/>
                <a:cs typeface="Times New Roman" panose="02020603050405020304" pitchFamily="18" charset="0"/>
              </a:rPr>
              <a:t>Togo (2021-2022)</a:t>
            </a:r>
            <a:endParaRPr lang="fr-FR" altLang="fr-FR" sz="3600" dirty="0">
              <a:latin typeface="+mn-lt"/>
              <a:cs typeface="Times New Roman" panose="02020603050405020304" pitchFamily="18" charset="0"/>
            </a:endParaRPr>
          </a:p>
          <a:p>
            <a:pPr algn="just"/>
            <a:endParaRPr lang="fr-FR" dirty="0"/>
          </a:p>
        </p:txBody>
      </p:sp>
      <p:sp>
        <p:nvSpPr>
          <p:cNvPr id="7" name="Titre 3"/>
          <p:cNvSpPr txBox="1">
            <a:spLocks/>
          </p:cNvSpPr>
          <p:nvPr/>
        </p:nvSpPr>
        <p:spPr>
          <a:xfrm>
            <a:off x="1112015" y="576349"/>
            <a:ext cx="10515600" cy="87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5400" b="1" i="0" u="none" strike="noStrike" cap="none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/>
              <a:t>Projets mis en œuvre au Bénin, Nigéria et Togo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477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2139" y="2268307"/>
            <a:ext cx="11055475" cy="5257800"/>
          </a:xfrm>
        </p:spPr>
        <p:txBody>
          <a:bodyPr/>
          <a:lstStyle/>
          <a:p>
            <a:pPr marL="0" indent="0" algn="just">
              <a:spcAft>
                <a:spcPts val="1200"/>
              </a:spcAft>
              <a:buNone/>
              <a:defRPr/>
            </a:pPr>
            <a:r>
              <a:rPr lang="en-US" altLang="fr-FR" sz="2400" b="1" dirty="0">
                <a:latin typeface="+mn-lt"/>
              </a:rPr>
              <a:t>BUT</a:t>
            </a:r>
            <a:r>
              <a:rPr lang="en-US" altLang="fr-FR" sz="2400" dirty="0">
                <a:latin typeface="+mn-lt"/>
              </a:rPr>
              <a:t>: </a:t>
            </a:r>
            <a:r>
              <a:rPr lang="fr-FR" altLang="fr-FR" sz="2400" dirty="0" smtClean="0">
                <a:latin typeface="+mn-lt"/>
              </a:rPr>
              <a:t>C</a:t>
            </a:r>
            <a:r>
              <a:rPr lang="fr-FR" sz="2400" dirty="0" smtClean="0">
                <a:latin typeface="+mn-lt"/>
              </a:rPr>
              <a:t>ontribuer à </a:t>
            </a:r>
            <a:r>
              <a:rPr lang="fr-FR" sz="2400" dirty="0">
                <a:latin typeface="+mn-lt"/>
              </a:rPr>
              <a:t>la </a:t>
            </a:r>
            <a:r>
              <a:rPr lang="fr-FR" sz="2400" dirty="0" smtClean="0">
                <a:latin typeface="+mn-lt"/>
              </a:rPr>
              <a:t>conservation de la biodiversité en Afrique de l’Ouest en assurant une gestion durable, le commerce </a:t>
            </a:r>
            <a:r>
              <a:rPr lang="fr-FR" sz="2400" dirty="0">
                <a:latin typeface="+mn-lt"/>
              </a:rPr>
              <a:t>légal, traçable et équitable </a:t>
            </a:r>
            <a:r>
              <a:rPr lang="fr-FR" sz="2400" i="1" dirty="0" smtClean="0">
                <a:latin typeface="+mn-lt"/>
              </a:rPr>
              <a:t>de </a:t>
            </a:r>
            <a:r>
              <a:rPr lang="fr-FR" sz="2400" i="1" dirty="0">
                <a:latin typeface="+mn-lt"/>
              </a:rPr>
              <a:t>Pterocarpus </a:t>
            </a:r>
            <a:r>
              <a:rPr lang="fr-FR" sz="2400" i="1" dirty="0" err="1" smtClean="0">
                <a:latin typeface="+mn-lt"/>
              </a:rPr>
              <a:t>erinaceus</a:t>
            </a:r>
            <a:r>
              <a:rPr lang="fr-FR" sz="2400" dirty="0" smtClean="0">
                <a:latin typeface="+mn-lt"/>
              </a:rPr>
              <a:t>.</a:t>
            </a:r>
            <a:endParaRPr lang="fr-FR" sz="2400" dirty="0">
              <a:latin typeface="+mn-lt"/>
            </a:endParaRPr>
          </a:p>
          <a:p>
            <a:pPr marL="0" indent="0" algn="just">
              <a:spcAft>
                <a:spcPts val="1200"/>
              </a:spcAft>
              <a:buNone/>
              <a:defRPr/>
            </a:pPr>
            <a:r>
              <a:rPr lang="fr-FR" sz="2400" b="1" dirty="0">
                <a:latin typeface="+mn-lt"/>
              </a:rPr>
              <a:t>OBJECTIF GENERAL </a:t>
            </a:r>
            <a:r>
              <a:rPr lang="fr-FR" sz="2400" dirty="0">
                <a:latin typeface="+mn-lt"/>
              </a:rPr>
              <a:t>: </a:t>
            </a:r>
            <a:r>
              <a:rPr lang="fr-FR" sz="2400" dirty="0">
                <a:latin typeface="+mn-lt"/>
              </a:rPr>
              <a:t>Contribuer </a:t>
            </a:r>
            <a:r>
              <a:rPr lang="fr-FR" sz="2400" dirty="0">
                <a:latin typeface="+mn-lt"/>
              </a:rPr>
              <a:t>à la gestion durable de</a:t>
            </a:r>
            <a:r>
              <a:rPr lang="fr-FR" sz="2400" b="1" dirty="0">
                <a:latin typeface="+mn-lt"/>
              </a:rPr>
              <a:t> </a:t>
            </a:r>
            <a:r>
              <a:rPr lang="fr-FR" sz="2400" i="1" dirty="0">
                <a:latin typeface="+mn-lt"/>
              </a:rPr>
              <a:t>P. </a:t>
            </a:r>
            <a:r>
              <a:rPr lang="fr-FR" sz="2400" i="1" dirty="0">
                <a:latin typeface="+mn-lt"/>
              </a:rPr>
              <a:t>erinaceus</a:t>
            </a:r>
            <a:r>
              <a:rPr lang="fr-FR" sz="2400" dirty="0">
                <a:latin typeface="+mn-lt"/>
              </a:rPr>
              <a:t> dans </a:t>
            </a:r>
            <a:r>
              <a:rPr lang="fr-FR" sz="2400" dirty="0">
                <a:latin typeface="+mn-lt"/>
              </a:rPr>
              <a:t>les trois </a:t>
            </a:r>
            <a:r>
              <a:rPr lang="fr-FR" sz="2400" dirty="0" smtClean="0">
                <a:latin typeface="+mn-lt"/>
              </a:rPr>
              <a:t>pays:  NIGERIA-BENIN-TOGO</a:t>
            </a:r>
            <a:endParaRPr lang="fr-FR" sz="2400" dirty="0">
              <a:latin typeface="+mn-lt"/>
            </a:endParaRPr>
          </a:p>
          <a:p>
            <a:pPr marL="0" indent="0" algn="just">
              <a:spcAft>
                <a:spcPts val="1200"/>
              </a:spcAft>
              <a:buNone/>
              <a:defRPr/>
            </a:pPr>
            <a:r>
              <a:rPr lang="fr-FR" sz="2400" b="1" dirty="0">
                <a:latin typeface="+mn-lt"/>
              </a:rPr>
              <a:t>OBJECTIFS SPECIFIQUES </a:t>
            </a:r>
            <a:r>
              <a:rPr lang="fr-FR" sz="2400" dirty="0">
                <a:latin typeface="+mn-lt"/>
              </a:rPr>
              <a:t>: (i) sensibiliser les communautés </a:t>
            </a:r>
            <a:r>
              <a:rPr lang="fr-FR" sz="2400" dirty="0">
                <a:latin typeface="+mn-lt"/>
              </a:rPr>
              <a:t>rurales et </a:t>
            </a:r>
            <a:r>
              <a:rPr lang="fr-FR" sz="2400" dirty="0">
                <a:latin typeface="+mn-lt"/>
              </a:rPr>
              <a:t>acteurs du secteur privé sur la nécessité de gérer durablement le </a:t>
            </a:r>
            <a:r>
              <a:rPr lang="fr-FR" sz="2400" i="1" dirty="0">
                <a:latin typeface="+mn-lt"/>
              </a:rPr>
              <a:t>P. erinaceus</a:t>
            </a:r>
            <a:r>
              <a:rPr lang="fr-FR" sz="2400" dirty="0">
                <a:latin typeface="+mn-lt"/>
              </a:rPr>
              <a:t>, (ii) renforcer les capacités des acteurs pour une </a:t>
            </a:r>
            <a:r>
              <a:rPr lang="fr-FR" sz="2400" dirty="0">
                <a:latin typeface="+mn-lt"/>
              </a:rPr>
              <a:t>gestion durable </a:t>
            </a:r>
            <a:r>
              <a:rPr lang="fr-FR" sz="2400" dirty="0">
                <a:latin typeface="+mn-lt"/>
              </a:rPr>
              <a:t>de l’espèce, et (iii) </a:t>
            </a:r>
            <a:r>
              <a:rPr lang="fr-FR" sz="2400" dirty="0" smtClean="0">
                <a:latin typeface="+mn-lt"/>
              </a:rPr>
              <a:t>élaborer des document d’ACNP et de projet pour la gestion durable de l’espèce.</a:t>
            </a:r>
            <a:endParaRPr lang="fr-FR" sz="2400" dirty="0">
              <a:latin typeface="+mn-lt"/>
            </a:endParaRPr>
          </a:p>
          <a:p>
            <a:pPr marL="0" indent="0">
              <a:buNone/>
              <a:defRPr/>
            </a:pPr>
            <a:endParaRPr lang="fr-FR" dirty="0">
              <a:latin typeface="+mn-lt"/>
            </a:endParaRPr>
          </a:p>
        </p:txBody>
      </p:sp>
      <p:sp>
        <p:nvSpPr>
          <p:cNvPr id="5" name="Titre 3"/>
          <p:cNvSpPr txBox="1">
            <a:spLocks/>
          </p:cNvSpPr>
          <p:nvPr/>
        </p:nvSpPr>
        <p:spPr>
          <a:xfrm>
            <a:off x="1112015" y="576349"/>
            <a:ext cx="10515600" cy="87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5400" b="1" i="0" u="none" strike="noStrike" cap="none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/>
              <a:t>Buts et objectifs poursuivis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9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40533" y="-314289"/>
            <a:ext cx="10515600" cy="1325563"/>
          </a:xfrm>
        </p:spPr>
        <p:txBody>
          <a:bodyPr/>
          <a:lstStyle/>
          <a:p>
            <a:r>
              <a:rPr lang="fr-FR" dirty="0" smtClean="0"/>
              <a:t>Résultats obtenus 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495516" y="1098387"/>
            <a:ext cx="11480356" cy="1098217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400"/>
              <a:buNone/>
            </a:pPr>
            <a:r>
              <a:rPr lang="fr-FR" altLang="fr-FR" sz="5400" b="1" dirty="0" smtClean="0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1- Sensibilisation </a:t>
            </a:r>
            <a:r>
              <a:rPr lang="fr-FR" altLang="fr-FR" sz="5400" b="1" dirty="0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et renforcement de capacités pour la gestion durable de Pterocarpus </a:t>
            </a:r>
            <a:r>
              <a:rPr lang="fr-FR" altLang="fr-FR" sz="5400" b="1" dirty="0" err="1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erinaceus</a:t>
            </a:r>
            <a:r>
              <a:rPr lang="fr-FR" altLang="fr-FR" sz="5400" b="1" dirty="0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 (</a:t>
            </a:r>
            <a:r>
              <a:rPr lang="fr-FR" altLang="fr-FR" sz="5400" b="1" dirty="0" err="1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Fabaceae</a:t>
            </a:r>
            <a:r>
              <a:rPr lang="fr-FR" altLang="fr-FR" sz="5400" b="1" dirty="0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) au Bénin-Nigéria et Togo.</a:t>
            </a:r>
          </a:p>
          <a:p>
            <a:pPr marL="0" indent="0" algn="just">
              <a:buNone/>
            </a:pP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282" y="2401210"/>
            <a:ext cx="3070230" cy="4028763"/>
          </a:xfrm>
          <a:prstGeom prst="rect">
            <a:avLst/>
          </a:prstGeom>
          <a:ln w="22225">
            <a:solidFill>
              <a:schemeClr val="accent1"/>
            </a:solidFill>
          </a:ln>
          <a:effectLst>
            <a:softEdge rad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010" y="2360411"/>
            <a:ext cx="2940410" cy="41103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107275" y="2689638"/>
            <a:ext cx="290150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r-FR" sz="2000" dirty="0" smtClean="0"/>
              <a:t>Principaux résultats:</a:t>
            </a:r>
            <a:endParaRPr lang="fr-FR" sz="2000" dirty="0" smtClean="0"/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000" dirty="0" smtClean="0"/>
              <a:t>Réalisation de l’état des lieux de </a:t>
            </a:r>
            <a:r>
              <a:rPr lang="fr-FR" sz="2000" i="1" dirty="0" smtClean="0"/>
              <a:t>P </a:t>
            </a:r>
            <a:r>
              <a:rPr lang="fr-FR" sz="2000" i="1" dirty="0" err="1" smtClean="0"/>
              <a:t>erinaceus</a:t>
            </a:r>
            <a:r>
              <a:rPr lang="fr-FR" sz="2000" dirty="0" smtClean="0"/>
              <a:t> dans les trois pays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000" dirty="0" smtClean="0"/>
              <a:t>Elaboration plan d’action </a:t>
            </a:r>
            <a:endParaRPr lang="fr-FR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fr-FR" sz="2000" dirty="0" smtClean="0"/>
              <a:t>Activités de sensibilisation</a:t>
            </a:r>
            <a:endParaRPr lang="fr-FR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fr-FR" sz="2000" dirty="0" smtClean="0"/>
          </a:p>
          <a:p>
            <a:pPr algn="just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771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90187" y="19536"/>
            <a:ext cx="10515600" cy="874649"/>
          </a:xfrm>
        </p:spPr>
        <p:txBody>
          <a:bodyPr/>
          <a:lstStyle/>
          <a:p>
            <a:r>
              <a:rPr lang="fr-FR" dirty="0" smtClean="0"/>
              <a:t>Projets mis en œuvre au Bénin, Nigéria et Togo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328325" y="894185"/>
            <a:ext cx="11642501" cy="921199"/>
          </a:xfrm>
          <a:ln w="28575">
            <a:solidFill>
              <a:schemeClr val="accent6"/>
            </a:solidFill>
          </a:ln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5800" b="1" dirty="0" smtClean="0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2- Renforcement </a:t>
            </a:r>
            <a:r>
              <a:rPr lang="fr-FR" sz="5800" b="1" dirty="0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des capacités pour l’élaboration d’un avis de commerce non préjudiciable sur Pterocarpus </a:t>
            </a:r>
            <a:r>
              <a:rPr lang="fr-FR" sz="5800" b="1" dirty="0" err="1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erinaceus</a:t>
            </a:r>
            <a:r>
              <a:rPr lang="fr-FR" sz="5800" b="1" dirty="0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 (</a:t>
            </a:r>
            <a:r>
              <a:rPr lang="fr-FR" sz="5800" b="1" dirty="0" err="1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Fabaceae</a:t>
            </a:r>
            <a:r>
              <a:rPr lang="fr-FR" sz="5800" b="1" dirty="0">
                <a:solidFill>
                  <a:schemeClr val="lt1"/>
                </a:solidFill>
                <a:latin typeface="Yanone Kaffeesatz" pitchFamily="2" charset="0"/>
                <a:ea typeface="Yanone Kaffeesatz" pitchFamily="2" charset="0"/>
                <a:cs typeface="Arial"/>
                <a:sym typeface="Arial"/>
              </a:rPr>
              <a:t>) au Benin et Togo (2021-2022)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fr-FR" altLang="fr-FR" sz="2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" t="4020" r="4064" b="6186"/>
          <a:stretch/>
        </p:blipFill>
        <p:spPr>
          <a:xfrm>
            <a:off x="3271241" y="2452441"/>
            <a:ext cx="3118923" cy="4257299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8310" t="6113" r="5693"/>
          <a:stretch/>
        </p:blipFill>
        <p:spPr>
          <a:xfrm>
            <a:off x="111327" y="2452441"/>
            <a:ext cx="3086109" cy="4257299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528" y="2528088"/>
            <a:ext cx="2468951" cy="2637727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969" y="2452440"/>
            <a:ext cx="3051381" cy="4257299"/>
          </a:xfrm>
          <a:prstGeom prst="rec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9131486" y="2144664"/>
            <a:ext cx="134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BENIN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816677" y="2144665"/>
            <a:ext cx="134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TOGO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127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07679" y="428206"/>
            <a:ext cx="10515600" cy="874649"/>
          </a:xfrm>
        </p:spPr>
        <p:txBody>
          <a:bodyPr/>
          <a:lstStyle/>
          <a:p>
            <a:r>
              <a:rPr lang="fr-FR" dirty="0" smtClean="0"/>
              <a:t>Défis de mise en œuvre et leçons apprises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91177" y="2257905"/>
            <a:ext cx="1164199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Les défis de mise en œuvre dans les trois pays ont été principalement: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Anticipation des risques et des imprévus comme la pandémie de la COVID 19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Gestion des délais contractuels avec la CITES et avec les experts nationaux</a:t>
            </a:r>
          </a:p>
          <a:p>
            <a:pPr>
              <a:spcAft>
                <a:spcPts val="1200"/>
              </a:spcAft>
            </a:pPr>
            <a:r>
              <a:rPr lang="fr-FR" sz="2400" b="1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Les </a:t>
            </a:r>
            <a:r>
              <a:rPr lang="fr-FR" sz="2400" b="1" dirty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leçons apprises </a:t>
            </a:r>
            <a:endParaRPr lang="fr-FR" sz="2400" b="1" dirty="0" smtClean="0">
              <a:solidFill>
                <a:schemeClr val="dk1"/>
              </a:solidFill>
              <a:latin typeface="+mn-lt"/>
              <a:ea typeface="Calibri"/>
              <a:cs typeface="Archivo" pitchFamily="2" charset="0"/>
              <a:sym typeface="Calibri"/>
            </a:endParaRPr>
          </a:p>
          <a:p>
            <a:pPr>
              <a:spcAft>
                <a:spcPts val="1200"/>
              </a:spcAft>
            </a:pPr>
            <a:r>
              <a:rPr lang="fr-FR" sz="2400" b="1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Points </a:t>
            </a:r>
            <a:r>
              <a:rPr lang="fr-FR" sz="2400" b="1" dirty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positifs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Renforcement de capacités des acteurs nationaux sur l’élaboration de document d’Avis de Commerce Non Préjudiciable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Gestion d’activités de gestion durable sur des cycles de projets courts</a:t>
            </a:r>
          </a:p>
          <a:p>
            <a:pPr>
              <a:spcAft>
                <a:spcPts val="1200"/>
              </a:spcAft>
            </a:pPr>
            <a:endParaRPr lang="fr-FR" sz="2400" dirty="0">
              <a:solidFill>
                <a:schemeClr val="dk1"/>
              </a:solidFill>
              <a:latin typeface="+mn-lt"/>
              <a:ea typeface="Calibri"/>
              <a:cs typeface="Archivo" pitchFamily="2" charset="0"/>
              <a:sym typeface="Calibri"/>
            </a:endParaRPr>
          </a:p>
          <a:p>
            <a:pPr>
              <a:spcAft>
                <a:spcPts val="1200"/>
              </a:spcAft>
            </a:pPr>
            <a:endParaRPr lang="fr-FR" sz="2400" dirty="0">
              <a:solidFill>
                <a:schemeClr val="dk1"/>
              </a:solidFill>
              <a:latin typeface="+mn-lt"/>
              <a:ea typeface="Calibri"/>
              <a:cs typeface="Archivo" pitchFamily="2" charset="0"/>
              <a:sym typeface="Calibri"/>
            </a:endParaRPr>
          </a:p>
          <a:p>
            <a:pPr>
              <a:spcAft>
                <a:spcPts val="1200"/>
              </a:spcAft>
            </a:pPr>
            <a:r>
              <a:rPr lang="fr-FR" sz="2400" dirty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Absence de for </a:t>
            </a:r>
          </a:p>
        </p:txBody>
      </p:sp>
    </p:spTree>
    <p:extLst>
      <p:ext uri="{BB962C8B-B14F-4D97-AF65-F5344CB8AC3E}">
        <p14:creationId xmlns:p14="http://schemas.microsoft.com/office/powerpoint/2010/main" val="22002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87093" y="550807"/>
            <a:ext cx="10515600" cy="874649"/>
          </a:xfrm>
        </p:spPr>
        <p:txBody>
          <a:bodyPr/>
          <a:lstStyle/>
          <a:p>
            <a:r>
              <a:rPr lang="fr-FR" dirty="0" smtClean="0"/>
              <a:t>Défis de mise en œuvre et leçons apprises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32044" y="3167196"/>
            <a:ext cx="116419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Points Négatif</a:t>
            </a:r>
            <a:endParaRPr lang="fr-FR" sz="2400" b="1" dirty="0">
              <a:solidFill>
                <a:schemeClr val="dk1"/>
              </a:solidFill>
              <a:latin typeface="+mn-lt"/>
              <a:ea typeface="Calibri"/>
              <a:cs typeface="Archivo" pitchFamily="2" charset="0"/>
              <a:sym typeface="Calibri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Interférence négative de certaines procédures nationales compte tenu de la durée courte des projets. Nécessité pour la poursuite d’établir des projets de cycle supérieur à un an.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Montant alloué pour certaines activités (inventaire par exemple) très insuffisant</a:t>
            </a:r>
          </a:p>
        </p:txBody>
      </p:sp>
    </p:spTree>
    <p:extLst>
      <p:ext uri="{BB962C8B-B14F-4D97-AF65-F5344CB8AC3E}">
        <p14:creationId xmlns:p14="http://schemas.microsoft.com/office/powerpoint/2010/main" val="9404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87093" y="550807"/>
            <a:ext cx="10515600" cy="874649"/>
          </a:xfrm>
        </p:spPr>
        <p:txBody>
          <a:bodyPr/>
          <a:lstStyle/>
          <a:p>
            <a:r>
              <a:rPr lang="fr-FR" dirty="0" smtClean="0"/>
              <a:t>Priorités pour la poursuite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01394" y="2554190"/>
            <a:ext cx="1164199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La mise en œuvre efficace de la CITES dans nos pays est limitée par la capacité des gestionnaires à établir des quotas sur la base d’une bonne connaissance de l’état des </a:t>
            </a:r>
            <a:r>
              <a:rPr lang="fr-FR" sz="2400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ressources. CTSP a permis à nos pays de s’essayer pour la première fois à l’élaboration de de document d’ACNP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Pour la suite: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Poursuivre les actions de </a:t>
            </a:r>
            <a:r>
              <a:rPr lang="fr-FR" sz="2400" dirty="0" err="1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renforment</a:t>
            </a:r>
            <a:r>
              <a:rPr lang="fr-FR" sz="2400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 de capacités pour la réalisation des inventaires et l’élaboration des ACNP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chemeClr val="dk1"/>
                </a:solidFill>
                <a:latin typeface="+mn-lt"/>
                <a:ea typeface="Calibri"/>
                <a:cs typeface="Archivo" pitchFamily="2" charset="0"/>
                <a:sym typeface="Calibri"/>
              </a:rPr>
              <a:t>Accroître la durée et le montant des subvention </a:t>
            </a:r>
          </a:p>
        </p:txBody>
      </p:sp>
    </p:spTree>
    <p:extLst>
      <p:ext uri="{BB962C8B-B14F-4D97-AF65-F5344CB8AC3E}">
        <p14:creationId xmlns:p14="http://schemas.microsoft.com/office/powerpoint/2010/main" val="261655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 txBox="1">
            <a:spLocks noGrp="1"/>
          </p:cNvSpPr>
          <p:nvPr>
            <p:ph type="title"/>
          </p:nvPr>
        </p:nvSpPr>
        <p:spPr>
          <a:xfrm>
            <a:off x="4700135" y="51837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Thank you</a:t>
            </a:r>
            <a:endParaRPr sz="3600" dirty="0"/>
          </a:p>
        </p:txBody>
      </p:sp>
      <p:sp>
        <p:nvSpPr>
          <p:cNvPr id="173" name="Google Shape;173;p11"/>
          <p:cNvSpPr txBox="1">
            <a:spLocks noGrp="1"/>
          </p:cNvSpPr>
          <p:nvPr>
            <p:ph type="body" idx="1"/>
          </p:nvPr>
        </p:nvSpPr>
        <p:spPr>
          <a:xfrm>
            <a:off x="244699" y="2119300"/>
            <a:ext cx="11642400" cy="4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signedto xmlns="091e5ae7-c31f-43e0-b380-74509edc0e9e" xsi:nil="true"/>
    <Date xmlns="091e5ae7-c31f-43e0-b380-74509edc0e9e" xsi:nil="true"/>
    <lcf76f155ced4ddcb4097134ff3c332f xmlns="091e5ae7-c31f-43e0-b380-74509edc0e9e">
      <Terms xmlns="http://schemas.microsoft.com/office/infopath/2007/PartnerControls"/>
    </lcf76f155ced4ddcb4097134ff3c332f>
    <TaxCatchAll xmlns="985ec44e-1bab-4c0b-9df0-6ba128686fc9" xsi:nil="true"/>
    <SharedWithUsers xmlns="009fae64-a0e6-4869-b94e-2533145ac23d">
      <UserInfo>
        <DisplayName>Maria Isabel Camarena Osorno</DisplayName>
        <AccountId>33</AccountId>
        <AccountType/>
      </UserInfo>
      <UserInfo>
        <DisplayName>Sofia Hirakuri</DisplayName>
        <AccountId>5117</AccountId>
        <AccountType/>
      </UserInfo>
      <UserInfo>
        <DisplayName>Jean Lagarde</DisplayName>
        <AccountId>5094</AccountId>
        <AccountType/>
      </UserInfo>
      <UserInfo>
        <DisplayName>Thang Chiew</DisplayName>
        <AccountId>2076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68C30B6B6D64891B8AA6035CFB24E" ma:contentTypeVersion="19" ma:contentTypeDescription="Create a new document." ma:contentTypeScope="" ma:versionID="f42f8fff2f04509a46edbd12ebedbd4f">
  <xsd:schema xmlns:xsd="http://www.w3.org/2001/XMLSchema" xmlns:xs="http://www.w3.org/2001/XMLSchema" xmlns:p="http://schemas.microsoft.com/office/2006/metadata/properties" xmlns:ns2="091e5ae7-c31f-43e0-b380-74509edc0e9e" xmlns:ns3="009fae64-a0e6-4869-b94e-2533145ac23d" xmlns:ns4="985ec44e-1bab-4c0b-9df0-6ba128686fc9" targetNamespace="http://schemas.microsoft.com/office/2006/metadata/properties" ma:root="true" ma:fieldsID="19c0a212e59bab8a8cdaec6f22176e7c" ns2:_="" ns3:_="" ns4:_="">
    <xsd:import namespace="091e5ae7-c31f-43e0-b380-74509edc0e9e"/>
    <xsd:import namespace="009fae64-a0e6-4869-b94e-2533145ac23d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Assignedto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1e5ae7-c31f-43e0-b380-74509edc0e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Assignedto" ma:index="20" nillable="true" ma:displayName="Assigned to" ma:format="Dropdown" ma:internalName="Assignedto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fae64-a0e6-4869-b94e-2533145ac23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67ba9d11-ed79-45ab-82e1-2ff8e9c45b0e}" ma:internalName="TaxCatchAll" ma:showField="CatchAllData" ma:web="009fae64-a0e6-4869-b94e-2533145ac2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ED5A12-6E96-42DD-AF3C-5B747D32EB08}">
  <ds:schemaRefs>
    <ds:schemaRef ds:uri="009fae64-a0e6-4869-b94e-2533145ac23d"/>
    <ds:schemaRef ds:uri="http://schemas.microsoft.com/office/2006/documentManagement/types"/>
    <ds:schemaRef ds:uri="091e5ae7-c31f-43e0-b380-74509edc0e9e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985ec44e-1bab-4c0b-9df0-6ba128686fc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1AAF874-501E-4ACC-9356-9C2A01D44C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1e5ae7-c31f-43e0-b380-74509edc0e9e"/>
    <ds:schemaRef ds:uri="009fae64-a0e6-4869-b94e-2533145ac23d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135756-6C81-43E4-8451-A444340D0A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552</Words>
  <Application>Microsoft Office PowerPoint</Application>
  <PresentationFormat>Grand écran</PresentationFormat>
  <Paragraphs>49</Paragraphs>
  <Slides>9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Arial</vt:lpstr>
      <vt:lpstr>Archivo</vt:lpstr>
      <vt:lpstr>Tahoma</vt:lpstr>
      <vt:lpstr>Yanone Kaffeesatz</vt:lpstr>
      <vt:lpstr>Calibri</vt:lpstr>
      <vt:lpstr>Times New Roman</vt:lpstr>
      <vt:lpstr>Wingdings</vt:lpstr>
      <vt:lpstr>Office Theme</vt:lpstr>
      <vt:lpstr>Projets mis en œuvre au Bénin, Nigéria et Togo</vt:lpstr>
      <vt:lpstr>Projets mis en œuvre au Bénin, Nigéria et Togo</vt:lpstr>
      <vt:lpstr>Présentation PowerPoint</vt:lpstr>
      <vt:lpstr>Résultats obtenus </vt:lpstr>
      <vt:lpstr>Projets mis en œuvre au Bénin, Nigéria et Togo</vt:lpstr>
      <vt:lpstr>Défis de mise en œuvre et leçons apprises </vt:lpstr>
      <vt:lpstr>Défis de mise en œuvre et leçons apprises </vt:lpstr>
      <vt:lpstr>Priorités pour la poursuite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to date: Global &amp; Regional levels</dc:title>
  <dc:creator>Haruko</dc:creator>
  <cp:lastModifiedBy>Utilisateur</cp:lastModifiedBy>
  <cp:revision>390</cp:revision>
  <dcterms:created xsi:type="dcterms:W3CDTF">2021-07-06T21:40:31Z</dcterms:created>
  <dcterms:modified xsi:type="dcterms:W3CDTF">2022-10-03T15:32:13Z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0x0101006C168C30B6B6D64891B8AA6035CFB24E</vt:lpwstr>
  </property>
  <property fmtid="{D5CDD505-2E9C-101B-9397-08002B2CF9AE}" pid="3" name="MediaServiceImageTags">
    <vt:lpwstr/>
  </property>
</Properties>
</file>