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media/image10.jpg" ContentType="image/jpeg"/>
  <Override PartName="/ppt/media/image12.jpg" ContentType="image/jpeg"/>
  <Override PartName="/ppt/media/image16.jpg" ContentType="image/jpeg"/>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2" r:id="rId6"/>
    <p:sldId id="263" r:id="rId7"/>
    <p:sldId id="299" r:id="rId8"/>
    <p:sldId id="316" r:id="rId9"/>
    <p:sldId id="314" r:id="rId10"/>
    <p:sldId id="315" r:id="rId11"/>
    <p:sldId id="300" r:id="rId12"/>
    <p:sldId id="280" r:id="rId13"/>
    <p:sldId id="317" r:id="rId14"/>
    <p:sldId id="319" r:id="rId15"/>
    <p:sldId id="298" r:id="rId16"/>
    <p:sldId id="318" r:id="rId17"/>
    <p:sldId id="296" r:id="rId18"/>
    <p:sldId id="285"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pte Microsoft" initials="CM" lastIdx="1" clrIdx="0">
    <p:extLst>
      <p:ext uri="{19B8F6BF-5375-455C-9EA6-DF929625EA0E}">
        <p15:presenceInfo xmlns:p15="http://schemas.microsoft.com/office/powerpoint/2012/main" userId="6e78aac7e12446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1C19BA-23A4-49F5-BFBB-EA1570B2B49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B451139-A04B-4D27-BB80-F3EC4243BA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ECEE90A-AE8D-43F2-83D9-8449F89D7D24}"/>
              </a:ext>
            </a:extLst>
          </p:cNvPr>
          <p:cNvSpPr>
            <a:spLocks noGrp="1"/>
          </p:cNvSpPr>
          <p:nvPr>
            <p:ph type="dt" sz="half" idx="10"/>
          </p:nvPr>
        </p:nvSpPr>
        <p:spPr/>
        <p:txBody>
          <a:bodyPr/>
          <a:lstStyle/>
          <a:p>
            <a:fld id="{C898925D-E844-4330-82C3-BFE3550195FD}" type="datetimeFigureOut">
              <a:rPr lang="fr-FR" smtClean="0"/>
              <a:t>03/10/2022</a:t>
            </a:fld>
            <a:endParaRPr lang="fr-FR"/>
          </a:p>
        </p:txBody>
      </p:sp>
      <p:sp>
        <p:nvSpPr>
          <p:cNvPr id="5" name="Espace réservé du pied de page 4">
            <a:extLst>
              <a:ext uri="{FF2B5EF4-FFF2-40B4-BE49-F238E27FC236}">
                <a16:creationId xmlns:a16="http://schemas.microsoft.com/office/drawing/2014/main" id="{74530DCD-4ED9-420E-8ACB-8F5E61C535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204764-BCF9-46CF-BAFB-91DFAD689C23}"/>
              </a:ext>
            </a:extLst>
          </p:cNvPr>
          <p:cNvSpPr>
            <a:spLocks noGrp="1"/>
          </p:cNvSpPr>
          <p:nvPr>
            <p:ph type="sldNum" sz="quarter" idx="12"/>
          </p:nvPr>
        </p:nvSpPr>
        <p:spPr/>
        <p:txBody>
          <a:bodyPr/>
          <a:lstStyle/>
          <a:p>
            <a:fld id="{688CEFD3-BE79-4857-9F81-D29A0C0224DD}" type="slidenum">
              <a:rPr lang="fr-FR" smtClean="0"/>
              <a:t>‹N°›</a:t>
            </a:fld>
            <a:endParaRPr lang="fr-FR"/>
          </a:p>
        </p:txBody>
      </p:sp>
    </p:spTree>
    <p:extLst>
      <p:ext uri="{BB962C8B-B14F-4D97-AF65-F5344CB8AC3E}">
        <p14:creationId xmlns:p14="http://schemas.microsoft.com/office/powerpoint/2010/main" val="4147985726"/>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7AAD09-AC80-42E9-A9ED-A218198DE51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B74B045-522F-41AD-819B-54C04DFE224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691045-B550-4156-A882-B2476BE440CF}"/>
              </a:ext>
            </a:extLst>
          </p:cNvPr>
          <p:cNvSpPr>
            <a:spLocks noGrp="1"/>
          </p:cNvSpPr>
          <p:nvPr>
            <p:ph type="dt" sz="half" idx="10"/>
          </p:nvPr>
        </p:nvSpPr>
        <p:spPr/>
        <p:txBody>
          <a:bodyPr/>
          <a:lstStyle/>
          <a:p>
            <a:fld id="{C898925D-E844-4330-82C3-BFE3550195FD}" type="datetimeFigureOut">
              <a:rPr lang="fr-FR" smtClean="0"/>
              <a:t>03/10/2022</a:t>
            </a:fld>
            <a:endParaRPr lang="fr-FR"/>
          </a:p>
        </p:txBody>
      </p:sp>
      <p:sp>
        <p:nvSpPr>
          <p:cNvPr id="5" name="Espace réservé du pied de page 4">
            <a:extLst>
              <a:ext uri="{FF2B5EF4-FFF2-40B4-BE49-F238E27FC236}">
                <a16:creationId xmlns:a16="http://schemas.microsoft.com/office/drawing/2014/main" id="{29355187-919B-471E-81D1-B4BC3B091A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D9C1BC-48B3-4FEA-BEE6-960D8526D09F}"/>
              </a:ext>
            </a:extLst>
          </p:cNvPr>
          <p:cNvSpPr>
            <a:spLocks noGrp="1"/>
          </p:cNvSpPr>
          <p:nvPr>
            <p:ph type="sldNum" sz="quarter" idx="12"/>
          </p:nvPr>
        </p:nvSpPr>
        <p:spPr/>
        <p:txBody>
          <a:bodyPr/>
          <a:lstStyle/>
          <a:p>
            <a:fld id="{688CEFD3-BE79-4857-9F81-D29A0C0224DD}" type="slidenum">
              <a:rPr lang="fr-FR" smtClean="0"/>
              <a:t>‹N°›</a:t>
            </a:fld>
            <a:endParaRPr lang="fr-FR"/>
          </a:p>
        </p:txBody>
      </p:sp>
    </p:spTree>
    <p:extLst>
      <p:ext uri="{BB962C8B-B14F-4D97-AF65-F5344CB8AC3E}">
        <p14:creationId xmlns:p14="http://schemas.microsoft.com/office/powerpoint/2010/main" val="718170940"/>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36B599-456E-4DEF-B1BE-2726F75712B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A4EE69F-950C-44DE-A91C-33E7AD47918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275FEC-616F-441C-8F29-BC26BE7FBE6E}"/>
              </a:ext>
            </a:extLst>
          </p:cNvPr>
          <p:cNvSpPr>
            <a:spLocks noGrp="1"/>
          </p:cNvSpPr>
          <p:nvPr>
            <p:ph type="dt" sz="half" idx="10"/>
          </p:nvPr>
        </p:nvSpPr>
        <p:spPr/>
        <p:txBody>
          <a:bodyPr/>
          <a:lstStyle/>
          <a:p>
            <a:fld id="{C898925D-E844-4330-82C3-BFE3550195FD}" type="datetimeFigureOut">
              <a:rPr lang="fr-FR" smtClean="0"/>
              <a:t>03/10/2022</a:t>
            </a:fld>
            <a:endParaRPr lang="fr-FR"/>
          </a:p>
        </p:txBody>
      </p:sp>
      <p:sp>
        <p:nvSpPr>
          <p:cNvPr id="5" name="Espace réservé du pied de page 4">
            <a:extLst>
              <a:ext uri="{FF2B5EF4-FFF2-40B4-BE49-F238E27FC236}">
                <a16:creationId xmlns:a16="http://schemas.microsoft.com/office/drawing/2014/main" id="{D8D132AA-C105-4411-9C64-E5EF7EB0B1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24B16C-C448-444F-93EE-EA302F2F60EA}"/>
              </a:ext>
            </a:extLst>
          </p:cNvPr>
          <p:cNvSpPr>
            <a:spLocks noGrp="1"/>
          </p:cNvSpPr>
          <p:nvPr>
            <p:ph type="sldNum" sz="quarter" idx="12"/>
          </p:nvPr>
        </p:nvSpPr>
        <p:spPr/>
        <p:txBody>
          <a:bodyPr/>
          <a:lstStyle/>
          <a:p>
            <a:fld id="{688CEFD3-BE79-4857-9F81-D29A0C0224DD}" type="slidenum">
              <a:rPr lang="fr-FR" smtClean="0"/>
              <a:t>‹N°›</a:t>
            </a:fld>
            <a:endParaRPr lang="fr-FR"/>
          </a:p>
        </p:txBody>
      </p:sp>
    </p:spTree>
    <p:extLst>
      <p:ext uri="{BB962C8B-B14F-4D97-AF65-F5344CB8AC3E}">
        <p14:creationId xmlns:p14="http://schemas.microsoft.com/office/powerpoint/2010/main" val="4089721887"/>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8C21C8-A31C-423C-92B1-DF742306A4F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915661-A1AE-4EDF-8786-FE0EB2D6AD6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7228013-33EA-4F00-8A8B-CA1BBF84B888}"/>
              </a:ext>
            </a:extLst>
          </p:cNvPr>
          <p:cNvSpPr>
            <a:spLocks noGrp="1"/>
          </p:cNvSpPr>
          <p:nvPr>
            <p:ph type="dt" sz="half" idx="10"/>
          </p:nvPr>
        </p:nvSpPr>
        <p:spPr/>
        <p:txBody>
          <a:bodyPr/>
          <a:lstStyle/>
          <a:p>
            <a:fld id="{C898925D-E844-4330-82C3-BFE3550195FD}" type="datetimeFigureOut">
              <a:rPr lang="fr-FR" smtClean="0"/>
              <a:t>03/10/2022</a:t>
            </a:fld>
            <a:endParaRPr lang="fr-FR"/>
          </a:p>
        </p:txBody>
      </p:sp>
      <p:sp>
        <p:nvSpPr>
          <p:cNvPr id="5" name="Espace réservé du pied de page 4">
            <a:extLst>
              <a:ext uri="{FF2B5EF4-FFF2-40B4-BE49-F238E27FC236}">
                <a16:creationId xmlns:a16="http://schemas.microsoft.com/office/drawing/2014/main" id="{8829CFFB-702A-4F66-9D38-F33B16CC75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8A6280-C600-45CD-ABD1-F6287D75CD63}"/>
              </a:ext>
            </a:extLst>
          </p:cNvPr>
          <p:cNvSpPr>
            <a:spLocks noGrp="1"/>
          </p:cNvSpPr>
          <p:nvPr>
            <p:ph type="sldNum" sz="quarter" idx="12"/>
          </p:nvPr>
        </p:nvSpPr>
        <p:spPr/>
        <p:txBody>
          <a:bodyPr/>
          <a:lstStyle/>
          <a:p>
            <a:fld id="{688CEFD3-BE79-4857-9F81-D29A0C0224DD}" type="slidenum">
              <a:rPr lang="fr-FR" smtClean="0"/>
              <a:t>‹N°›</a:t>
            </a:fld>
            <a:endParaRPr lang="fr-FR"/>
          </a:p>
        </p:txBody>
      </p:sp>
    </p:spTree>
    <p:extLst>
      <p:ext uri="{BB962C8B-B14F-4D97-AF65-F5344CB8AC3E}">
        <p14:creationId xmlns:p14="http://schemas.microsoft.com/office/powerpoint/2010/main" val="187358768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48EC53-5AA3-4C50-B538-E66BD102735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8DBE9CA-1AB9-4897-A1F3-2A2F7F5FB2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405C490-E369-4E37-B77A-33F487C6C4D3}"/>
              </a:ext>
            </a:extLst>
          </p:cNvPr>
          <p:cNvSpPr>
            <a:spLocks noGrp="1"/>
          </p:cNvSpPr>
          <p:nvPr>
            <p:ph type="dt" sz="half" idx="10"/>
          </p:nvPr>
        </p:nvSpPr>
        <p:spPr/>
        <p:txBody>
          <a:bodyPr/>
          <a:lstStyle/>
          <a:p>
            <a:fld id="{C898925D-E844-4330-82C3-BFE3550195FD}" type="datetimeFigureOut">
              <a:rPr lang="fr-FR" smtClean="0"/>
              <a:t>03/10/2022</a:t>
            </a:fld>
            <a:endParaRPr lang="fr-FR"/>
          </a:p>
        </p:txBody>
      </p:sp>
      <p:sp>
        <p:nvSpPr>
          <p:cNvPr id="5" name="Espace réservé du pied de page 4">
            <a:extLst>
              <a:ext uri="{FF2B5EF4-FFF2-40B4-BE49-F238E27FC236}">
                <a16:creationId xmlns:a16="http://schemas.microsoft.com/office/drawing/2014/main" id="{8F2ECE59-1063-4003-89A7-FEBEE89A52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A8ABA3-DD95-4F84-AD77-6116EBAEE366}"/>
              </a:ext>
            </a:extLst>
          </p:cNvPr>
          <p:cNvSpPr>
            <a:spLocks noGrp="1"/>
          </p:cNvSpPr>
          <p:nvPr>
            <p:ph type="sldNum" sz="quarter" idx="12"/>
          </p:nvPr>
        </p:nvSpPr>
        <p:spPr/>
        <p:txBody>
          <a:bodyPr/>
          <a:lstStyle/>
          <a:p>
            <a:fld id="{688CEFD3-BE79-4857-9F81-D29A0C0224DD}" type="slidenum">
              <a:rPr lang="fr-FR" smtClean="0"/>
              <a:t>‹N°›</a:t>
            </a:fld>
            <a:endParaRPr lang="fr-FR"/>
          </a:p>
        </p:txBody>
      </p:sp>
    </p:spTree>
    <p:extLst>
      <p:ext uri="{BB962C8B-B14F-4D97-AF65-F5344CB8AC3E}">
        <p14:creationId xmlns:p14="http://schemas.microsoft.com/office/powerpoint/2010/main" val="3306681474"/>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5FAFA-467C-4B63-A634-D8108A780B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8E8D21F-BFD4-4A8D-92A3-5E8BAAD6369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5DC6AE0-1751-4CCD-ABDF-BFBAF4BACA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1C239CB-9411-4BC6-A2BA-D55F315D006A}"/>
              </a:ext>
            </a:extLst>
          </p:cNvPr>
          <p:cNvSpPr>
            <a:spLocks noGrp="1"/>
          </p:cNvSpPr>
          <p:nvPr>
            <p:ph type="dt" sz="half" idx="10"/>
          </p:nvPr>
        </p:nvSpPr>
        <p:spPr/>
        <p:txBody>
          <a:bodyPr/>
          <a:lstStyle/>
          <a:p>
            <a:fld id="{C898925D-E844-4330-82C3-BFE3550195FD}" type="datetimeFigureOut">
              <a:rPr lang="fr-FR" smtClean="0"/>
              <a:t>03/10/2022</a:t>
            </a:fld>
            <a:endParaRPr lang="fr-FR"/>
          </a:p>
        </p:txBody>
      </p:sp>
      <p:sp>
        <p:nvSpPr>
          <p:cNvPr id="6" name="Espace réservé du pied de page 5">
            <a:extLst>
              <a:ext uri="{FF2B5EF4-FFF2-40B4-BE49-F238E27FC236}">
                <a16:creationId xmlns:a16="http://schemas.microsoft.com/office/drawing/2014/main" id="{D16E1798-DBF7-46A3-A7F4-D8D627329C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556A93E-3269-43CD-B781-30705327FA1E}"/>
              </a:ext>
            </a:extLst>
          </p:cNvPr>
          <p:cNvSpPr>
            <a:spLocks noGrp="1"/>
          </p:cNvSpPr>
          <p:nvPr>
            <p:ph type="sldNum" sz="quarter" idx="12"/>
          </p:nvPr>
        </p:nvSpPr>
        <p:spPr/>
        <p:txBody>
          <a:bodyPr/>
          <a:lstStyle/>
          <a:p>
            <a:fld id="{688CEFD3-BE79-4857-9F81-D29A0C0224DD}" type="slidenum">
              <a:rPr lang="fr-FR" smtClean="0"/>
              <a:t>‹N°›</a:t>
            </a:fld>
            <a:endParaRPr lang="fr-FR"/>
          </a:p>
        </p:txBody>
      </p:sp>
    </p:spTree>
    <p:extLst>
      <p:ext uri="{BB962C8B-B14F-4D97-AF65-F5344CB8AC3E}">
        <p14:creationId xmlns:p14="http://schemas.microsoft.com/office/powerpoint/2010/main" val="2749493435"/>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CEB89-EA4C-4BE6-90BC-9E8FD80A767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8C02B4C-F633-4B98-9CD3-CF914D7705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BE1E748-BDAB-49B8-9B88-B6DB2AC53A8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C75C86-65BD-4C45-8264-3D8DF646B2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47643A1-43DF-4BEE-A98B-6BF24B146EA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79F616E-6C9D-4B54-B4C6-50FE7C391DC1}"/>
              </a:ext>
            </a:extLst>
          </p:cNvPr>
          <p:cNvSpPr>
            <a:spLocks noGrp="1"/>
          </p:cNvSpPr>
          <p:nvPr>
            <p:ph type="dt" sz="half" idx="10"/>
          </p:nvPr>
        </p:nvSpPr>
        <p:spPr/>
        <p:txBody>
          <a:bodyPr/>
          <a:lstStyle/>
          <a:p>
            <a:fld id="{C898925D-E844-4330-82C3-BFE3550195FD}" type="datetimeFigureOut">
              <a:rPr lang="fr-FR" smtClean="0"/>
              <a:t>03/10/2022</a:t>
            </a:fld>
            <a:endParaRPr lang="fr-FR"/>
          </a:p>
        </p:txBody>
      </p:sp>
      <p:sp>
        <p:nvSpPr>
          <p:cNvPr id="8" name="Espace réservé du pied de page 7">
            <a:extLst>
              <a:ext uri="{FF2B5EF4-FFF2-40B4-BE49-F238E27FC236}">
                <a16:creationId xmlns:a16="http://schemas.microsoft.com/office/drawing/2014/main" id="{59AF8C1E-AA02-46E0-8DEE-7EB72FA5401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4FE6C61-9FF4-4F1F-944E-629F50F4B240}"/>
              </a:ext>
            </a:extLst>
          </p:cNvPr>
          <p:cNvSpPr>
            <a:spLocks noGrp="1"/>
          </p:cNvSpPr>
          <p:nvPr>
            <p:ph type="sldNum" sz="quarter" idx="12"/>
          </p:nvPr>
        </p:nvSpPr>
        <p:spPr/>
        <p:txBody>
          <a:bodyPr/>
          <a:lstStyle/>
          <a:p>
            <a:fld id="{688CEFD3-BE79-4857-9F81-D29A0C0224DD}" type="slidenum">
              <a:rPr lang="fr-FR" smtClean="0"/>
              <a:t>‹N°›</a:t>
            </a:fld>
            <a:endParaRPr lang="fr-FR"/>
          </a:p>
        </p:txBody>
      </p:sp>
    </p:spTree>
    <p:extLst>
      <p:ext uri="{BB962C8B-B14F-4D97-AF65-F5344CB8AC3E}">
        <p14:creationId xmlns:p14="http://schemas.microsoft.com/office/powerpoint/2010/main" val="426699084"/>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FEF3B-E7E6-4C2D-B3B6-2D6D7D75FF0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9A2EE78-3F4F-4743-BC68-B0B99793365B}"/>
              </a:ext>
            </a:extLst>
          </p:cNvPr>
          <p:cNvSpPr>
            <a:spLocks noGrp="1"/>
          </p:cNvSpPr>
          <p:nvPr>
            <p:ph type="dt" sz="half" idx="10"/>
          </p:nvPr>
        </p:nvSpPr>
        <p:spPr/>
        <p:txBody>
          <a:bodyPr/>
          <a:lstStyle/>
          <a:p>
            <a:fld id="{C898925D-E844-4330-82C3-BFE3550195FD}" type="datetimeFigureOut">
              <a:rPr lang="fr-FR" smtClean="0"/>
              <a:t>03/10/2022</a:t>
            </a:fld>
            <a:endParaRPr lang="fr-FR"/>
          </a:p>
        </p:txBody>
      </p:sp>
      <p:sp>
        <p:nvSpPr>
          <p:cNvPr id="4" name="Espace réservé du pied de page 3">
            <a:extLst>
              <a:ext uri="{FF2B5EF4-FFF2-40B4-BE49-F238E27FC236}">
                <a16:creationId xmlns:a16="http://schemas.microsoft.com/office/drawing/2014/main" id="{1AE9D80E-FABE-40FC-BF0B-B08202EB282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E295E6A-D994-4396-8C7A-D96010D946DE}"/>
              </a:ext>
            </a:extLst>
          </p:cNvPr>
          <p:cNvSpPr>
            <a:spLocks noGrp="1"/>
          </p:cNvSpPr>
          <p:nvPr>
            <p:ph type="sldNum" sz="quarter" idx="12"/>
          </p:nvPr>
        </p:nvSpPr>
        <p:spPr/>
        <p:txBody>
          <a:bodyPr/>
          <a:lstStyle/>
          <a:p>
            <a:fld id="{688CEFD3-BE79-4857-9F81-D29A0C0224DD}" type="slidenum">
              <a:rPr lang="fr-FR" smtClean="0"/>
              <a:t>‹N°›</a:t>
            </a:fld>
            <a:endParaRPr lang="fr-FR"/>
          </a:p>
        </p:txBody>
      </p:sp>
    </p:spTree>
    <p:extLst>
      <p:ext uri="{BB962C8B-B14F-4D97-AF65-F5344CB8AC3E}">
        <p14:creationId xmlns:p14="http://schemas.microsoft.com/office/powerpoint/2010/main" val="2711262337"/>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2A8E9AE-69E9-4D81-A580-F47F07A65415}"/>
              </a:ext>
            </a:extLst>
          </p:cNvPr>
          <p:cNvSpPr>
            <a:spLocks noGrp="1"/>
          </p:cNvSpPr>
          <p:nvPr>
            <p:ph type="dt" sz="half" idx="10"/>
          </p:nvPr>
        </p:nvSpPr>
        <p:spPr/>
        <p:txBody>
          <a:bodyPr/>
          <a:lstStyle/>
          <a:p>
            <a:fld id="{C898925D-E844-4330-82C3-BFE3550195FD}" type="datetimeFigureOut">
              <a:rPr lang="fr-FR" smtClean="0"/>
              <a:t>03/10/2022</a:t>
            </a:fld>
            <a:endParaRPr lang="fr-FR"/>
          </a:p>
        </p:txBody>
      </p:sp>
      <p:sp>
        <p:nvSpPr>
          <p:cNvPr id="3" name="Espace réservé du pied de page 2">
            <a:extLst>
              <a:ext uri="{FF2B5EF4-FFF2-40B4-BE49-F238E27FC236}">
                <a16:creationId xmlns:a16="http://schemas.microsoft.com/office/drawing/2014/main" id="{F11CA484-3689-4F32-ACD5-44EAC27502D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0E65B78-95E7-4D7B-9DB7-6A4E97EF72E7}"/>
              </a:ext>
            </a:extLst>
          </p:cNvPr>
          <p:cNvSpPr>
            <a:spLocks noGrp="1"/>
          </p:cNvSpPr>
          <p:nvPr>
            <p:ph type="sldNum" sz="quarter" idx="12"/>
          </p:nvPr>
        </p:nvSpPr>
        <p:spPr/>
        <p:txBody>
          <a:bodyPr/>
          <a:lstStyle/>
          <a:p>
            <a:fld id="{688CEFD3-BE79-4857-9F81-D29A0C0224DD}" type="slidenum">
              <a:rPr lang="fr-FR" smtClean="0"/>
              <a:t>‹N°›</a:t>
            </a:fld>
            <a:endParaRPr lang="fr-FR"/>
          </a:p>
        </p:txBody>
      </p:sp>
    </p:spTree>
    <p:extLst>
      <p:ext uri="{BB962C8B-B14F-4D97-AF65-F5344CB8AC3E}">
        <p14:creationId xmlns:p14="http://schemas.microsoft.com/office/powerpoint/2010/main" val="2006136381"/>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4EC74-7756-43A1-9144-D3645AA0580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D3D4D99-F07A-4C90-BC0E-5F4868B1E5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3CCD36F-27F5-4971-B8C5-8B8ED642B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4A4E48E-2850-4F40-B4ED-0AEAB2EE6609}"/>
              </a:ext>
            </a:extLst>
          </p:cNvPr>
          <p:cNvSpPr>
            <a:spLocks noGrp="1"/>
          </p:cNvSpPr>
          <p:nvPr>
            <p:ph type="dt" sz="half" idx="10"/>
          </p:nvPr>
        </p:nvSpPr>
        <p:spPr/>
        <p:txBody>
          <a:bodyPr/>
          <a:lstStyle/>
          <a:p>
            <a:fld id="{C898925D-E844-4330-82C3-BFE3550195FD}" type="datetimeFigureOut">
              <a:rPr lang="fr-FR" smtClean="0"/>
              <a:t>03/10/2022</a:t>
            </a:fld>
            <a:endParaRPr lang="fr-FR"/>
          </a:p>
        </p:txBody>
      </p:sp>
      <p:sp>
        <p:nvSpPr>
          <p:cNvPr id="6" name="Espace réservé du pied de page 5">
            <a:extLst>
              <a:ext uri="{FF2B5EF4-FFF2-40B4-BE49-F238E27FC236}">
                <a16:creationId xmlns:a16="http://schemas.microsoft.com/office/drawing/2014/main" id="{F9F4D0B3-0958-4EAD-A984-451117A18D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7AAB142-A99C-45D0-9C08-06CC2B74B263}"/>
              </a:ext>
            </a:extLst>
          </p:cNvPr>
          <p:cNvSpPr>
            <a:spLocks noGrp="1"/>
          </p:cNvSpPr>
          <p:nvPr>
            <p:ph type="sldNum" sz="quarter" idx="12"/>
          </p:nvPr>
        </p:nvSpPr>
        <p:spPr/>
        <p:txBody>
          <a:bodyPr/>
          <a:lstStyle/>
          <a:p>
            <a:fld id="{688CEFD3-BE79-4857-9F81-D29A0C0224DD}" type="slidenum">
              <a:rPr lang="fr-FR" smtClean="0"/>
              <a:t>‹N°›</a:t>
            </a:fld>
            <a:endParaRPr lang="fr-FR"/>
          </a:p>
        </p:txBody>
      </p:sp>
    </p:spTree>
    <p:extLst>
      <p:ext uri="{BB962C8B-B14F-4D97-AF65-F5344CB8AC3E}">
        <p14:creationId xmlns:p14="http://schemas.microsoft.com/office/powerpoint/2010/main" val="4222120939"/>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52D3B2-1D46-4E81-B1E6-FA6B429AFDB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6ACD17F-3FF3-4BA7-A3F0-0BDD7D45E6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71458E9-9F3F-40FC-9D95-6B950630F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8F3D7F-4202-4565-BD60-4FDC270F3945}"/>
              </a:ext>
            </a:extLst>
          </p:cNvPr>
          <p:cNvSpPr>
            <a:spLocks noGrp="1"/>
          </p:cNvSpPr>
          <p:nvPr>
            <p:ph type="dt" sz="half" idx="10"/>
          </p:nvPr>
        </p:nvSpPr>
        <p:spPr/>
        <p:txBody>
          <a:bodyPr/>
          <a:lstStyle/>
          <a:p>
            <a:fld id="{C898925D-E844-4330-82C3-BFE3550195FD}" type="datetimeFigureOut">
              <a:rPr lang="fr-FR" smtClean="0"/>
              <a:t>03/10/2022</a:t>
            </a:fld>
            <a:endParaRPr lang="fr-FR"/>
          </a:p>
        </p:txBody>
      </p:sp>
      <p:sp>
        <p:nvSpPr>
          <p:cNvPr id="6" name="Espace réservé du pied de page 5">
            <a:extLst>
              <a:ext uri="{FF2B5EF4-FFF2-40B4-BE49-F238E27FC236}">
                <a16:creationId xmlns:a16="http://schemas.microsoft.com/office/drawing/2014/main" id="{0E618075-3042-4769-B6B9-4AA84D7114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6A0DDD-5A93-4A16-94B4-FDE6F720B6B4}"/>
              </a:ext>
            </a:extLst>
          </p:cNvPr>
          <p:cNvSpPr>
            <a:spLocks noGrp="1"/>
          </p:cNvSpPr>
          <p:nvPr>
            <p:ph type="sldNum" sz="quarter" idx="12"/>
          </p:nvPr>
        </p:nvSpPr>
        <p:spPr/>
        <p:txBody>
          <a:bodyPr/>
          <a:lstStyle/>
          <a:p>
            <a:fld id="{688CEFD3-BE79-4857-9F81-D29A0C0224DD}" type="slidenum">
              <a:rPr lang="fr-FR" smtClean="0"/>
              <a:t>‹N°›</a:t>
            </a:fld>
            <a:endParaRPr lang="fr-FR"/>
          </a:p>
        </p:txBody>
      </p:sp>
    </p:spTree>
    <p:extLst>
      <p:ext uri="{BB962C8B-B14F-4D97-AF65-F5344CB8AC3E}">
        <p14:creationId xmlns:p14="http://schemas.microsoft.com/office/powerpoint/2010/main" val="1349697777"/>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2EDAE3C-02DD-4302-9121-B44C8F265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E45906-5F4A-4714-93FE-7D63DA364F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95DF35-8043-4B64-8B67-ED44592DD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8925D-E844-4330-82C3-BFE3550195FD}" type="datetimeFigureOut">
              <a:rPr lang="fr-FR" smtClean="0"/>
              <a:t>03/10/2022</a:t>
            </a:fld>
            <a:endParaRPr lang="fr-FR"/>
          </a:p>
        </p:txBody>
      </p:sp>
      <p:sp>
        <p:nvSpPr>
          <p:cNvPr id="5" name="Espace réservé du pied de page 4">
            <a:extLst>
              <a:ext uri="{FF2B5EF4-FFF2-40B4-BE49-F238E27FC236}">
                <a16:creationId xmlns:a16="http://schemas.microsoft.com/office/drawing/2014/main" id="{30608724-1A62-4C67-A2E5-4C7212783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403FB4A-E187-4CE5-9319-D667640D9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CEFD3-BE79-4857-9F81-D29A0C0224DD}" type="slidenum">
              <a:rPr lang="fr-FR" smtClean="0"/>
              <a:t>‹N°›</a:t>
            </a:fld>
            <a:endParaRPr lang="fr-FR"/>
          </a:p>
        </p:txBody>
      </p:sp>
    </p:spTree>
    <p:extLst>
      <p:ext uri="{BB962C8B-B14F-4D97-AF65-F5344CB8AC3E}">
        <p14:creationId xmlns:p14="http://schemas.microsoft.com/office/powerpoint/2010/main" val="2882862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2.png"/><Relationship Id="rId4" Type="http://schemas.openxmlformats.org/officeDocument/2006/relationships/image" Target="../media/image25.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2D61604-D3F7-4EE6-B2EC-25D04E972FCA}"/>
              </a:ext>
            </a:extLst>
          </p:cNvPr>
          <p:cNvSpPr>
            <a:spLocks noGrp="1"/>
          </p:cNvSpPr>
          <p:nvPr>
            <p:ph type="subTitle" idx="1"/>
          </p:nvPr>
        </p:nvSpPr>
        <p:spPr>
          <a:xfrm>
            <a:off x="1197863" y="2125014"/>
            <a:ext cx="9606489" cy="1961794"/>
          </a:xfrm>
          <a:solidFill>
            <a:srgbClr val="00B050"/>
          </a:solidFill>
          <a:scene3d>
            <a:camera prst="orthographicFront"/>
            <a:lightRig rig="threePt" dir="t"/>
          </a:scene3d>
          <a:sp3d>
            <a:bevelT w="101600" prst="riblet"/>
          </a:sp3d>
        </p:spPr>
        <p:txBody>
          <a:bodyPr>
            <a:noAutofit/>
          </a:bodyPr>
          <a:lstStyle/>
          <a:p>
            <a:pPr>
              <a:lnSpc>
                <a:spcPct val="150000"/>
              </a:lnSpc>
              <a:spcBef>
                <a:spcPts val="1200"/>
              </a:spcBef>
            </a:pPr>
            <a:r>
              <a:rPr lang="fr-FR" sz="2600" b="1" dirty="0">
                <a:latin typeface="Palatino Linotype" panose="02040502050505030304" pitchFamily="18" charset="0"/>
              </a:rPr>
              <a:t>PRÉSENTATION DU PROJET SAUVEGARDE DE </a:t>
            </a:r>
            <a:r>
              <a:rPr lang="fr-FR" sz="2600" b="1" i="1" dirty="0">
                <a:latin typeface="Palatino Linotype" panose="02040502050505030304" pitchFamily="18" charset="0"/>
              </a:rPr>
              <a:t>PERICOPSIS ELATA </a:t>
            </a:r>
            <a:r>
              <a:rPr lang="fr-FR" sz="2600" b="1" dirty="0">
                <a:latin typeface="Palatino Linotype" panose="02040502050505030304" pitchFamily="18" charset="0"/>
              </a:rPr>
              <a:t>(ASSAMELA) ET DE </a:t>
            </a:r>
            <a:r>
              <a:rPr lang="fr-FR" sz="2600" b="1" i="1" dirty="0">
                <a:latin typeface="Palatino Linotype" panose="02040502050505030304" pitchFamily="18" charset="0"/>
              </a:rPr>
              <a:t>PTEROCARPUS ERINACEUS</a:t>
            </a:r>
            <a:r>
              <a:rPr lang="fr-FR" sz="2600" b="1" dirty="0">
                <a:latin typeface="Palatino Linotype" panose="02040502050505030304" pitchFamily="18" charset="0"/>
              </a:rPr>
              <a:t> (BOIS DE VENE) EN CÔTE D’IVOIRE (PSABV)</a:t>
            </a:r>
          </a:p>
        </p:txBody>
      </p:sp>
      <p:sp>
        <p:nvSpPr>
          <p:cNvPr id="4" name="object 10">
            <a:extLst>
              <a:ext uri="{FF2B5EF4-FFF2-40B4-BE49-F238E27FC236}">
                <a16:creationId xmlns:a16="http://schemas.microsoft.com/office/drawing/2014/main" id="{374C8569-52DA-4D7B-829C-4D40D437E990}"/>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65E8024A-8AA5-4B95-BE2F-0E29C957E9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pub">
            <a:extLst>
              <a:ext uri="{FF2B5EF4-FFF2-40B4-BE49-F238E27FC236}">
                <a16:creationId xmlns:a16="http://schemas.microsoft.com/office/drawing/2014/main" id="{7E2F50E4-E97F-4ACE-804A-5BAF82626C47}"/>
              </a:ext>
            </a:extLst>
          </p:cNvPr>
          <p:cNvSpPr txBox="1"/>
          <p:nvPr/>
        </p:nvSpPr>
        <p:spPr>
          <a:xfrm>
            <a:off x="1813560" y="134715"/>
            <a:ext cx="8442960" cy="1016000"/>
          </a:xfrm>
          <a:prstGeom prst="rect">
            <a:avLst/>
          </a:prstGeom>
          <a:noFill/>
        </p:spPr>
        <p:txBody>
          <a:bodyPr wrap="square">
            <a:spAutoFit/>
          </a:bodyPr>
          <a:lstStyle/>
          <a:p>
            <a:pPr algn="ctr" eaLnBrk="1" fontAlgn="auto" hangingPunct="1">
              <a:spcBef>
                <a:spcPts val="0"/>
              </a:spcBef>
              <a:spcAft>
                <a:spcPts val="0"/>
              </a:spcAft>
              <a:defRPr/>
            </a:pPr>
            <a:r>
              <a:rPr lang="fr-FR" sz="4000" b="1" dirty="0">
                <a:ln w="18000">
                  <a:noFill/>
                  <a:prstDash val="solid"/>
                  <a:miter lim="800000"/>
                </a:ln>
                <a:solidFill>
                  <a:srgbClr val="080808"/>
                </a:solidFill>
                <a:effectLst>
                  <a:outerShdw blurRad="50800" dist="38100" dir="2700000" algn="tl" rotWithShape="0">
                    <a:prstClr val="black">
                      <a:alpha val="40000"/>
                    </a:prstClr>
                  </a:outerShdw>
                </a:effectLst>
                <a:latin typeface="Edwardian Script ITC" pitchFamily="66" charset="0"/>
                <a:ea typeface="굴림" pitchFamily="34" charset="-127"/>
              </a:rPr>
              <a:t>République  de Côte D’Ivoire</a:t>
            </a:r>
          </a:p>
          <a:p>
            <a:pPr algn="ctr" eaLnBrk="1" fontAlgn="auto" hangingPunct="1">
              <a:spcBef>
                <a:spcPts val="0"/>
              </a:spcBef>
              <a:spcAft>
                <a:spcPts val="0"/>
              </a:spcAft>
              <a:defRPr/>
            </a:pPr>
            <a:r>
              <a:rPr lang="fr-FR" b="1" dirty="0">
                <a:ln w="18000">
                  <a:noFill/>
                  <a:prstDash val="solid"/>
                  <a:miter lim="800000"/>
                </a:ln>
                <a:solidFill>
                  <a:srgbClr val="080808"/>
                </a:solidFill>
                <a:effectLst>
                  <a:outerShdw blurRad="50800" dist="38100" dir="2700000" algn="tl" rotWithShape="0">
                    <a:prstClr val="black">
                      <a:alpha val="40000"/>
                    </a:prstClr>
                  </a:outerShdw>
                </a:effectLst>
                <a:latin typeface="Edwardian Script ITC" pitchFamily="66" charset="0"/>
                <a:ea typeface="굴림" pitchFamily="34" charset="-127"/>
              </a:rPr>
              <a:t>Union – Discipline - Travail</a:t>
            </a:r>
          </a:p>
        </p:txBody>
      </p:sp>
      <p:sp>
        <p:nvSpPr>
          <p:cNvPr id="7" name="Rectangle 6">
            <a:extLst>
              <a:ext uri="{FF2B5EF4-FFF2-40B4-BE49-F238E27FC236}">
                <a16:creationId xmlns:a16="http://schemas.microsoft.com/office/drawing/2014/main" id="{8917CD14-4E40-4D61-8BCE-4C54C14D44CF}"/>
              </a:ext>
            </a:extLst>
          </p:cNvPr>
          <p:cNvSpPr/>
          <p:nvPr/>
        </p:nvSpPr>
        <p:spPr>
          <a:xfrm>
            <a:off x="2560320" y="4572001"/>
            <a:ext cx="7406640" cy="17678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a:latin typeface="Palatino Linotype" panose="02040502050505030304" pitchFamily="18" charset="0"/>
              </a:rPr>
              <a:t>Col-Major COULIBALY Brêhima </a:t>
            </a:r>
          </a:p>
          <a:p>
            <a:pPr algn="ctr"/>
            <a:r>
              <a:rPr lang="fr-FR" b="1" dirty="0">
                <a:latin typeface="Palatino Linotype" panose="02040502050505030304" pitchFamily="18" charset="0"/>
              </a:rPr>
              <a:t>Conseiller Technique à la Direction Générale des Forêts</a:t>
            </a:r>
          </a:p>
          <a:p>
            <a:pPr algn="ctr"/>
            <a:r>
              <a:rPr lang="fr-FR" b="1" dirty="0">
                <a:latin typeface="Palatino Linotype" panose="02040502050505030304" pitchFamily="18" charset="0"/>
              </a:rPr>
              <a:t> et de la Faune </a:t>
            </a:r>
          </a:p>
          <a:p>
            <a:pPr algn="ctr"/>
            <a:endParaRPr lang="fr-FR" dirty="0">
              <a:latin typeface="Palatino Linotype" panose="02040502050505030304" pitchFamily="18" charset="0"/>
            </a:endParaRPr>
          </a:p>
          <a:p>
            <a:pPr algn="ctr"/>
            <a:endParaRPr lang="fr-FR" dirty="0">
              <a:latin typeface="Palatino Linotype" panose="02040502050505030304" pitchFamily="18" charset="0"/>
            </a:endParaRPr>
          </a:p>
          <a:p>
            <a:pPr lvl="1" algn="ctr"/>
            <a:r>
              <a:rPr lang="fr-FR" b="1" dirty="0">
                <a:latin typeface="Palatino Linotype" panose="02040502050505030304" pitchFamily="18" charset="0"/>
              </a:rPr>
              <a:t>MINISTERE DES EAUX ET FORÊTS DE COTE D’IVOIRE</a:t>
            </a:r>
          </a:p>
          <a:p>
            <a:pPr algn="ctr"/>
            <a:r>
              <a:rPr lang="fr-FR" sz="1400" i="1" dirty="0">
                <a:latin typeface="Palatino Linotype" panose="02040502050505030304" pitchFamily="18" charset="0"/>
              </a:rPr>
              <a:t>Abidjan, 05 octobre 2022</a:t>
            </a:r>
          </a:p>
        </p:txBody>
      </p:sp>
    </p:spTree>
    <p:extLst>
      <p:ext uri="{BB962C8B-B14F-4D97-AF65-F5344CB8AC3E}">
        <p14:creationId xmlns:p14="http://schemas.microsoft.com/office/powerpoint/2010/main" val="2673014963"/>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a:extLst>
              <a:ext uri="{FF2B5EF4-FFF2-40B4-BE49-F238E27FC236}">
                <a16:creationId xmlns:a16="http://schemas.microsoft.com/office/drawing/2014/main" id="{5ED8B456-71CF-44DC-8184-A4A6E4C4D89B}"/>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ABA946B8-A8B0-4985-82BD-D1FB2A95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6">
            <a:extLst>
              <a:ext uri="{FF2B5EF4-FFF2-40B4-BE49-F238E27FC236}">
                <a16:creationId xmlns:a16="http://schemas.microsoft.com/office/drawing/2014/main" id="{FAFF1EBA-2F29-4096-8A71-9979E7B8293F}"/>
              </a:ext>
            </a:extLst>
          </p:cNvPr>
          <p:cNvSpPr>
            <a:spLocks noGrp="1"/>
          </p:cNvSpPr>
          <p:nvPr>
            <p:ph type="title"/>
          </p:nvPr>
        </p:nvSpPr>
        <p:spPr>
          <a:xfrm>
            <a:off x="2396847" y="236569"/>
            <a:ext cx="7208520" cy="812292"/>
          </a:xfrm>
          <a:solidFill>
            <a:srgbClr val="92D050"/>
          </a:solidFill>
        </p:spPr>
        <p:txBody>
          <a:bodyPr>
            <a:noAutofit/>
          </a:bodyPr>
          <a:lstStyle/>
          <a:p>
            <a:pPr algn="ctr"/>
            <a:r>
              <a:rPr lang="fr-FR" sz="2800" dirty="0">
                <a:latin typeface="Palatino Linotype" panose="02040502050505030304" pitchFamily="18" charset="0"/>
              </a:rPr>
              <a:t>BILAN DES ACTIVITES TECHNIQUES</a:t>
            </a:r>
          </a:p>
        </p:txBody>
      </p:sp>
      <p:sp>
        <p:nvSpPr>
          <p:cNvPr id="2" name="Rectangle 1"/>
          <p:cNvSpPr/>
          <p:nvPr/>
        </p:nvSpPr>
        <p:spPr>
          <a:xfrm>
            <a:off x="502276" y="1899304"/>
            <a:ext cx="11394784" cy="4684359"/>
          </a:xfrm>
          <a:prstGeom prst="rect">
            <a:avLst/>
          </a:prstGeom>
        </p:spPr>
        <p:txBody>
          <a:bodyPr wrap="square">
            <a:spAutoFit/>
          </a:bodyPr>
          <a:lstStyle/>
          <a:p>
            <a:pPr marL="342900" lvl="0" indent="-342900" algn="just">
              <a:lnSpc>
                <a:spcPct val="115000"/>
              </a:lnSpc>
              <a:spcBef>
                <a:spcPts val="600"/>
              </a:spcBef>
              <a:spcAft>
                <a:spcPts val="600"/>
              </a:spcAft>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Plus de 10 000 personnes ont été sensibilisées dans des villes et villages sur la protection de ces deux espèces  ; </a:t>
            </a:r>
            <a:endParaRPr lang="fr-FR" sz="16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Bef>
                <a:spcPts val="600"/>
              </a:spcBef>
              <a:spcAft>
                <a:spcPts val="600"/>
              </a:spcAft>
              <a:buFont typeface="Arial" panose="020B0604020202020204" pitchFamily="34" charset="0"/>
              <a:buChar char="-"/>
            </a:pPr>
            <a:r>
              <a:rPr lang="fr-FR" dirty="0">
                <a:solidFill>
                  <a:srgbClr val="000000"/>
                </a:solidFill>
                <a:latin typeface="Tahoma" panose="020B0604030504040204" pitchFamily="34" charset="0"/>
                <a:ea typeface="Tahoma" panose="020B0604030504040204" pitchFamily="34" charset="0"/>
                <a:cs typeface="Tahoma" panose="020B0604030504040204" pitchFamily="34" charset="0"/>
              </a:rPr>
              <a:t>Le Comité Scientifique du projet a été constitué et ses capacités ont été renforcées lors d’un atelier ;</a:t>
            </a:r>
            <a:endParaRPr lang="fr-FR" sz="16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Bef>
                <a:spcPts val="600"/>
              </a:spcBef>
              <a:spcAft>
                <a:spcPts val="600"/>
              </a:spcAft>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Une session de renforcement des capacités du personnel des services de contrôle forestiers et des Douanes, sur les règles de la CITES et l’utilisation des guides d'identification, a été réalisée lors d’un atelier ;</a:t>
            </a:r>
            <a:endParaRPr lang="fr-FR" sz="16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Bef>
                <a:spcPts val="600"/>
              </a:spcBef>
              <a:spcAft>
                <a:spcPts val="600"/>
              </a:spcAft>
              <a:buFont typeface="Times New Roman" panose="02020603050405020304" pitchFamily="18" charset="0"/>
              <a:buChar char="-"/>
            </a:pPr>
            <a:r>
              <a:rPr lang="fr-FR" dirty="0">
                <a:latin typeface="Tahoma" panose="020B0604030504040204" pitchFamily="34" charset="0"/>
                <a:ea typeface="Tahoma" panose="020B0604030504040204" pitchFamily="34" charset="0"/>
                <a:cs typeface="Tahoma" panose="020B0604030504040204" pitchFamily="34" charset="0"/>
              </a:rPr>
              <a:t>Les documents d'Avis de Commerce Non Préjudiciable (ACNP) ont été rédigés :</a:t>
            </a:r>
            <a:endParaRPr lang="fr-FR" sz="16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fr-FR" dirty="0">
                <a:latin typeface="Tahoma" panose="020B0604030504040204" pitchFamily="34" charset="0"/>
                <a:ea typeface="Tahoma" panose="020B0604030504040204" pitchFamily="34" charset="0"/>
                <a:cs typeface="Tahoma" panose="020B0604030504040204" pitchFamily="34" charset="0"/>
              </a:rPr>
              <a:t>Pour l’</a:t>
            </a:r>
            <a:r>
              <a:rPr lang="fr-FR" dirty="0" err="1">
                <a:latin typeface="Tahoma" panose="020B0604030504040204" pitchFamily="34" charset="0"/>
                <a:ea typeface="Tahoma" panose="020B0604030504040204" pitchFamily="34" charset="0"/>
                <a:cs typeface="Tahoma" panose="020B0604030504040204" pitchFamily="34" charset="0"/>
              </a:rPr>
              <a:t>Assamela</a:t>
            </a:r>
            <a:r>
              <a:rPr lang="fr-FR" dirty="0">
                <a:latin typeface="Tahoma" panose="020B0604030504040204" pitchFamily="34" charset="0"/>
                <a:ea typeface="Tahoma" panose="020B0604030504040204" pitchFamily="34" charset="0"/>
                <a:cs typeface="Tahoma" panose="020B0604030504040204" pitchFamily="34" charset="0"/>
              </a:rPr>
              <a:t>, il a été préconisé le quota zéro mètre cube pour la période 2022-2027 ;</a:t>
            </a:r>
            <a:endParaRPr lang="fr-FR" sz="16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fr-FR" dirty="0">
                <a:latin typeface="Tahoma" panose="020B0604030504040204" pitchFamily="34" charset="0"/>
                <a:ea typeface="Tahoma" panose="020B0604030504040204" pitchFamily="34" charset="0"/>
                <a:cs typeface="Tahoma" panose="020B0604030504040204" pitchFamily="34" charset="0"/>
              </a:rPr>
              <a:t>Pour le </a:t>
            </a:r>
            <a:r>
              <a:rPr lang="fr-FR" dirty="0" err="1">
                <a:latin typeface="Tahoma" panose="020B0604030504040204" pitchFamily="34" charset="0"/>
                <a:ea typeface="Tahoma" panose="020B0604030504040204" pitchFamily="34" charset="0"/>
                <a:cs typeface="Tahoma" panose="020B0604030504040204" pitchFamily="34" charset="0"/>
              </a:rPr>
              <a:t>Vène</a:t>
            </a:r>
            <a:r>
              <a:rPr lang="fr-FR" dirty="0">
                <a:latin typeface="Tahoma" panose="020B0604030504040204" pitchFamily="34" charset="0"/>
                <a:ea typeface="Tahoma" panose="020B0604030504040204" pitchFamily="34" charset="0"/>
                <a:cs typeface="Tahoma" panose="020B0604030504040204" pitchFamily="34" charset="0"/>
              </a:rPr>
              <a:t>, le quota calculé, pour une superficie échantillonnée de 6250 ha, est de 177,3 tiges exploitables pour un diamètre d’aménagement (DMA) de 30 cm ou alors de 56,29 tiges exploitables pour un DMA fixé à 40 cm, pour l’année 2022. Ce quota devra être calculé chaque année si la Côte d’Ivoire veut exporter le </a:t>
            </a:r>
            <a:r>
              <a:rPr lang="fr-FR" dirty="0" err="1">
                <a:latin typeface="Tahoma" panose="020B0604030504040204" pitchFamily="34" charset="0"/>
                <a:ea typeface="Tahoma" panose="020B0604030504040204" pitchFamily="34" charset="0"/>
                <a:cs typeface="Tahoma" panose="020B0604030504040204" pitchFamily="34" charset="0"/>
              </a:rPr>
              <a:t>Vène</a:t>
            </a:r>
            <a:r>
              <a:rPr lang="fr-FR" dirty="0">
                <a:latin typeface="Tahoma" panose="020B0604030504040204" pitchFamily="34" charset="0"/>
                <a:ea typeface="Tahoma" panose="020B0604030504040204" pitchFamily="34" charset="0"/>
                <a:cs typeface="Tahoma" panose="020B0604030504040204" pitchFamily="34" charset="0"/>
              </a:rPr>
              <a:t>.</a:t>
            </a:r>
            <a:endParaRPr lang="fr-FR" sz="16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7614890"/>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a:extLst>
              <a:ext uri="{FF2B5EF4-FFF2-40B4-BE49-F238E27FC236}">
                <a16:creationId xmlns:a16="http://schemas.microsoft.com/office/drawing/2014/main" id="{5ED8B456-71CF-44DC-8184-A4A6E4C4D89B}"/>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ABA946B8-A8B0-4985-82BD-D1FB2A95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pub">
            <a:extLst>
              <a:ext uri="{FF2B5EF4-FFF2-40B4-BE49-F238E27FC236}">
                <a16:creationId xmlns:a16="http://schemas.microsoft.com/office/drawing/2014/main" id="{3BF16791-0794-491C-A0F4-BE41EA9F2080}"/>
              </a:ext>
            </a:extLst>
          </p:cNvPr>
          <p:cNvSpPr txBox="1"/>
          <p:nvPr/>
        </p:nvSpPr>
        <p:spPr>
          <a:xfrm>
            <a:off x="1779627" y="148463"/>
            <a:ext cx="8442960" cy="1016000"/>
          </a:xfrm>
          <a:prstGeom prst="rect">
            <a:avLst/>
          </a:prstGeom>
          <a:noFill/>
        </p:spPr>
        <p:txBody>
          <a:bodyPr wrap="square">
            <a:spAutoFit/>
          </a:bodyPr>
          <a:lstStyle/>
          <a:p>
            <a:pPr algn="ctr" eaLnBrk="1" fontAlgn="auto" hangingPunct="1">
              <a:spcBef>
                <a:spcPts val="0"/>
              </a:spcBef>
              <a:spcAft>
                <a:spcPts val="0"/>
              </a:spcAft>
              <a:defRPr/>
            </a:pPr>
            <a:r>
              <a:rPr lang="fr-FR" sz="4000" b="1" dirty="0">
                <a:ln w="18000">
                  <a:noFill/>
                  <a:prstDash val="solid"/>
                  <a:miter lim="800000"/>
                </a:ln>
                <a:solidFill>
                  <a:srgbClr val="080808"/>
                </a:solidFill>
                <a:effectLst>
                  <a:outerShdw blurRad="50800" dist="38100" dir="2700000" algn="tl" rotWithShape="0">
                    <a:prstClr val="black">
                      <a:alpha val="40000"/>
                    </a:prstClr>
                  </a:outerShdw>
                </a:effectLst>
                <a:latin typeface="Edwardian Script ITC" pitchFamily="66" charset="0"/>
                <a:ea typeface="굴림" pitchFamily="34" charset="-127"/>
              </a:rPr>
              <a:t>République  de Côte D’Ivoire</a:t>
            </a:r>
          </a:p>
          <a:p>
            <a:pPr algn="ctr" eaLnBrk="1" fontAlgn="auto" hangingPunct="1">
              <a:spcBef>
                <a:spcPts val="0"/>
              </a:spcBef>
              <a:spcAft>
                <a:spcPts val="0"/>
              </a:spcAft>
              <a:defRPr/>
            </a:pPr>
            <a:r>
              <a:rPr lang="fr-FR" b="1" dirty="0">
                <a:ln w="18000">
                  <a:noFill/>
                  <a:prstDash val="solid"/>
                  <a:miter lim="800000"/>
                </a:ln>
                <a:solidFill>
                  <a:srgbClr val="080808"/>
                </a:solidFill>
                <a:effectLst>
                  <a:outerShdw blurRad="50800" dist="38100" dir="2700000" algn="tl" rotWithShape="0">
                    <a:prstClr val="black">
                      <a:alpha val="40000"/>
                    </a:prstClr>
                  </a:outerShdw>
                </a:effectLst>
                <a:latin typeface="Edwardian Script ITC" pitchFamily="66" charset="0"/>
                <a:ea typeface="굴림" pitchFamily="34" charset="-127"/>
              </a:rPr>
              <a:t>Union – Discipline - Travail</a:t>
            </a:r>
          </a:p>
        </p:txBody>
      </p:sp>
      <p:sp>
        <p:nvSpPr>
          <p:cNvPr id="16" name="Rectangle 15">
            <a:extLst>
              <a:ext uri="{FF2B5EF4-FFF2-40B4-BE49-F238E27FC236}">
                <a16:creationId xmlns:a16="http://schemas.microsoft.com/office/drawing/2014/main" id="{1FFEFAA5-622B-476A-8C41-F291C621EF05}"/>
              </a:ext>
            </a:extLst>
          </p:cNvPr>
          <p:cNvSpPr/>
          <p:nvPr/>
        </p:nvSpPr>
        <p:spPr>
          <a:xfrm>
            <a:off x="1197863" y="3100514"/>
            <a:ext cx="9973057" cy="1356360"/>
          </a:xfrm>
          <a:prstGeom prst="rect">
            <a:avLst/>
          </a:prstGeom>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effectLst>
                  <a:outerShdw blurRad="38100" dist="38100" dir="2700000" algn="tl">
                    <a:srgbClr val="000000">
                      <a:alpha val="43137"/>
                    </a:srgbClr>
                  </a:outerShdw>
                </a:effectLst>
                <a:latin typeface="Palatino Linotype" panose="02040502050505030304" pitchFamily="18" charset="0"/>
              </a:rPr>
              <a:t>IV- PRINCIPAUX RESULTATS DE L’INVENTAIRE ET DE LA CARTOGRAPHIE</a:t>
            </a:r>
          </a:p>
        </p:txBody>
      </p:sp>
    </p:spTree>
    <p:extLst>
      <p:ext uri="{BB962C8B-B14F-4D97-AF65-F5344CB8AC3E}">
        <p14:creationId xmlns:p14="http://schemas.microsoft.com/office/powerpoint/2010/main" val="416665063"/>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a:extLst>
              <a:ext uri="{FF2B5EF4-FFF2-40B4-BE49-F238E27FC236}">
                <a16:creationId xmlns:a16="http://schemas.microsoft.com/office/drawing/2014/main" id="{5ED8B456-71CF-44DC-8184-A4A6E4C4D89B}"/>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ABA946B8-A8B0-4985-82BD-D1FB2A95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2">
            <a:extLst>
              <a:ext uri="{FF2B5EF4-FFF2-40B4-BE49-F238E27FC236}">
                <a16:creationId xmlns:a16="http://schemas.microsoft.com/office/drawing/2014/main" id="{7747CF9D-E941-4833-835C-4CD750B349E9}"/>
              </a:ext>
            </a:extLst>
          </p:cNvPr>
          <p:cNvSpPr>
            <a:spLocks noGrp="1"/>
          </p:cNvSpPr>
          <p:nvPr>
            <p:ph type="title"/>
          </p:nvPr>
        </p:nvSpPr>
        <p:spPr>
          <a:xfrm>
            <a:off x="1310640" y="177675"/>
            <a:ext cx="9326880" cy="782446"/>
          </a:xfrm>
          <a:solidFill>
            <a:srgbClr val="92D050"/>
          </a:solidFill>
        </p:spPr>
        <p:txBody>
          <a:bodyPr>
            <a:normAutofit fontScale="90000"/>
          </a:bodyPr>
          <a:lstStyle/>
          <a:p>
            <a:pPr algn="ctr"/>
            <a:r>
              <a:rPr lang="fr-FR" sz="3200" dirty="0">
                <a:latin typeface="Palatino Linotype" panose="02040502050505030304" pitchFamily="18" charset="0"/>
              </a:rPr>
              <a:t>REPARTITION GEOGRAPHIQUE NATURELLE DE </a:t>
            </a:r>
            <a:r>
              <a:rPr lang="fr-CI" sz="3200" i="1" dirty="0">
                <a:latin typeface="Palatino Linotype" panose="02040502050505030304" pitchFamily="18" charset="0"/>
                <a:ea typeface="Tahoma" panose="020B0604030504040204" pitchFamily="34" charset="0"/>
                <a:cs typeface="Tahoma" panose="020B0604030504040204" pitchFamily="34" charset="0"/>
              </a:rPr>
              <a:t>Pericopsis elata </a:t>
            </a:r>
            <a:endParaRPr lang="fr-FR" sz="3200" dirty="0">
              <a:latin typeface="Palatino Linotype" panose="02040502050505030304" pitchFamily="18" charset="0"/>
            </a:endParaRPr>
          </a:p>
        </p:txBody>
      </p:sp>
      <p:pic>
        <p:nvPicPr>
          <p:cNvPr id="11" name="Image 10"/>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1509" y="1571223"/>
            <a:ext cx="4851400" cy="3919765"/>
          </a:xfrm>
          <a:prstGeom prst="rect">
            <a:avLst/>
          </a:prstGeom>
          <a:noFill/>
          <a:ln>
            <a:noFill/>
          </a:ln>
        </p:spPr>
      </p:pic>
      <p:sp>
        <p:nvSpPr>
          <p:cNvPr id="2" name="Rectangle 1"/>
          <p:cNvSpPr/>
          <p:nvPr/>
        </p:nvSpPr>
        <p:spPr>
          <a:xfrm>
            <a:off x="394953" y="5722829"/>
            <a:ext cx="4486140" cy="523220"/>
          </a:xfrm>
          <a:prstGeom prst="rect">
            <a:avLst/>
          </a:prstGeom>
        </p:spPr>
        <p:txBody>
          <a:bodyPr wrap="square">
            <a:spAutoFit/>
          </a:bodyPr>
          <a:lstStyle/>
          <a:p>
            <a:pPr algn="just">
              <a:spcAft>
                <a:spcPts val="1000"/>
              </a:spcAft>
            </a:pPr>
            <a:r>
              <a:rPr lang="fr-CI" sz="1400" b="1" dirty="0">
                <a:latin typeface="Tahoma" panose="020B0604030504040204" pitchFamily="34" charset="0"/>
                <a:ea typeface="Tahoma" panose="020B0604030504040204" pitchFamily="34" charset="0"/>
                <a:cs typeface="Tahoma" panose="020B0604030504040204" pitchFamily="34" charset="0"/>
              </a:rPr>
              <a:t>Figure 1 :</a:t>
            </a:r>
            <a:r>
              <a:rPr lang="fr-CI" sz="1400" dirty="0">
                <a:latin typeface="Tahoma" panose="020B0604030504040204" pitchFamily="34" charset="0"/>
                <a:ea typeface="Tahoma" panose="020B0604030504040204" pitchFamily="34" charset="0"/>
                <a:cs typeface="Tahoma" panose="020B0604030504040204" pitchFamily="34" charset="0"/>
              </a:rPr>
              <a:t> Distribution de la niche écologique de </a:t>
            </a:r>
            <a:r>
              <a:rPr lang="fr-CI" sz="1400" i="1" dirty="0">
                <a:latin typeface="Tahoma" panose="020B0604030504040204" pitchFamily="34" charset="0"/>
                <a:ea typeface="Tahoma" panose="020B0604030504040204" pitchFamily="34" charset="0"/>
                <a:cs typeface="Tahoma" panose="020B0604030504040204" pitchFamily="34" charset="0"/>
              </a:rPr>
              <a:t>Pericopsis elata </a:t>
            </a:r>
            <a:r>
              <a:rPr lang="fr-CI" sz="1400" dirty="0">
                <a:latin typeface="Tahoma" panose="020B0604030504040204" pitchFamily="34" charset="0"/>
                <a:ea typeface="Tahoma" panose="020B0604030504040204" pitchFamily="34" charset="0"/>
                <a:cs typeface="Tahoma" panose="020B0604030504040204" pitchFamily="34" charset="0"/>
              </a:rPr>
              <a:t>à partir de la bibliographie</a:t>
            </a:r>
            <a:endParaRPr lang="fr-FR"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14" name="Image 13"/>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42206" y="1647377"/>
            <a:ext cx="4508500" cy="3767455"/>
          </a:xfrm>
          <a:prstGeom prst="rect">
            <a:avLst/>
          </a:prstGeom>
          <a:noFill/>
          <a:ln>
            <a:noFill/>
          </a:ln>
        </p:spPr>
      </p:pic>
      <p:sp>
        <p:nvSpPr>
          <p:cNvPr id="6" name="Rectangle 5"/>
          <p:cNvSpPr/>
          <p:nvPr/>
        </p:nvSpPr>
        <p:spPr>
          <a:xfrm>
            <a:off x="6048456" y="5722829"/>
            <a:ext cx="5658440" cy="523220"/>
          </a:xfrm>
          <a:prstGeom prst="rect">
            <a:avLst/>
          </a:prstGeom>
        </p:spPr>
        <p:txBody>
          <a:bodyPr wrap="square">
            <a:spAutoFit/>
          </a:bodyPr>
          <a:lstStyle/>
          <a:p>
            <a:pPr algn="just">
              <a:spcAft>
                <a:spcPts val="0"/>
              </a:spcAft>
            </a:pPr>
            <a:r>
              <a:rPr lang="fr-CI" sz="1400" b="1" dirty="0">
                <a:latin typeface="Tahoma" panose="020B0604030504040204" pitchFamily="34" charset="0"/>
                <a:ea typeface="Tahoma" panose="020B0604030504040204" pitchFamily="34" charset="0"/>
                <a:cs typeface="Tahoma" panose="020B0604030504040204" pitchFamily="34" charset="0"/>
              </a:rPr>
              <a:t>Figure 2 : </a:t>
            </a:r>
            <a:r>
              <a:rPr lang="fr-CI" sz="1400" dirty="0">
                <a:latin typeface="Tahoma" panose="020B0604030504040204" pitchFamily="34" charset="0"/>
                <a:ea typeface="Tahoma" panose="020B0604030504040204" pitchFamily="34" charset="0"/>
                <a:cs typeface="Tahoma" panose="020B0604030504040204" pitchFamily="34" charset="0"/>
              </a:rPr>
              <a:t>Distribution de la niche écologique de </a:t>
            </a:r>
            <a:r>
              <a:rPr lang="fr-CI" sz="1400" i="1" dirty="0">
                <a:latin typeface="Tahoma" panose="020B0604030504040204" pitchFamily="34" charset="0"/>
                <a:ea typeface="Tahoma" panose="020B0604030504040204" pitchFamily="34" charset="0"/>
                <a:cs typeface="Tahoma" panose="020B0604030504040204" pitchFamily="34" charset="0"/>
              </a:rPr>
              <a:t>Pericopsis elata </a:t>
            </a:r>
            <a:r>
              <a:rPr lang="fr-CI" sz="1400" dirty="0">
                <a:latin typeface="Tahoma" panose="020B0604030504040204" pitchFamily="34" charset="0"/>
                <a:ea typeface="Tahoma" panose="020B0604030504040204" pitchFamily="34" charset="0"/>
                <a:cs typeface="Tahoma" panose="020B0604030504040204" pitchFamily="34" charset="0"/>
              </a:rPr>
              <a:t>après les résultats</a:t>
            </a:r>
            <a:r>
              <a:rPr lang="fr-FR" sz="1400" dirty="0">
                <a:latin typeface="Tahoma" panose="020B0604030504040204" pitchFamily="34" charset="0"/>
                <a:ea typeface="Tahoma" panose="020B0604030504040204" pitchFamily="34" charset="0"/>
                <a:cs typeface="Tahoma" panose="020B0604030504040204" pitchFamily="34" charset="0"/>
              </a:rPr>
              <a:t> d’inventaire de la SIREC. 2021 </a:t>
            </a:r>
          </a:p>
        </p:txBody>
      </p:sp>
    </p:spTree>
    <p:extLst>
      <p:ext uri="{BB962C8B-B14F-4D97-AF65-F5344CB8AC3E}">
        <p14:creationId xmlns:p14="http://schemas.microsoft.com/office/powerpoint/2010/main" val="1189764210"/>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a:extLst>
              <a:ext uri="{FF2B5EF4-FFF2-40B4-BE49-F238E27FC236}">
                <a16:creationId xmlns:a16="http://schemas.microsoft.com/office/drawing/2014/main" id="{5ED8B456-71CF-44DC-8184-A4A6E4C4D89B}"/>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ABA946B8-A8B0-4985-82BD-D1FB2A95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2">
            <a:extLst>
              <a:ext uri="{FF2B5EF4-FFF2-40B4-BE49-F238E27FC236}">
                <a16:creationId xmlns:a16="http://schemas.microsoft.com/office/drawing/2014/main" id="{7747CF9D-E941-4833-835C-4CD750B349E9}"/>
              </a:ext>
            </a:extLst>
          </p:cNvPr>
          <p:cNvSpPr>
            <a:spLocks noGrp="1"/>
          </p:cNvSpPr>
          <p:nvPr>
            <p:ph type="title"/>
          </p:nvPr>
        </p:nvSpPr>
        <p:spPr>
          <a:xfrm>
            <a:off x="1310640" y="177675"/>
            <a:ext cx="9326880" cy="782446"/>
          </a:xfrm>
          <a:solidFill>
            <a:srgbClr val="92D050"/>
          </a:solidFill>
        </p:spPr>
        <p:txBody>
          <a:bodyPr>
            <a:normAutofit fontScale="90000"/>
          </a:bodyPr>
          <a:lstStyle/>
          <a:p>
            <a:pPr algn="ctr"/>
            <a:r>
              <a:rPr lang="fr-FR" sz="3200" dirty="0">
                <a:latin typeface="Palatino Linotype" panose="02040502050505030304" pitchFamily="18" charset="0"/>
              </a:rPr>
              <a:t>REPARTITION GEOGRAPHIQUE NATURELLE DE  </a:t>
            </a:r>
            <a:r>
              <a:rPr lang="fr-FR" sz="3200" i="1" dirty="0">
                <a:latin typeface="Palatino Linotype" panose="02040502050505030304" pitchFamily="18" charset="0"/>
              </a:rPr>
              <a:t>Pterocarpus erinaceus </a:t>
            </a:r>
          </a:p>
        </p:txBody>
      </p:sp>
      <p:sp>
        <p:nvSpPr>
          <p:cNvPr id="2" name="Rectangle 1"/>
          <p:cNvSpPr/>
          <p:nvPr/>
        </p:nvSpPr>
        <p:spPr>
          <a:xfrm>
            <a:off x="394953" y="5722829"/>
            <a:ext cx="4486140" cy="523220"/>
          </a:xfrm>
          <a:prstGeom prst="rect">
            <a:avLst/>
          </a:prstGeom>
        </p:spPr>
        <p:txBody>
          <a:bodyPr wrap="square">
            <a:spAutoFit/>
          </a:bodyPr>
          <a:lstStyle/>
          <a:p>
            <a:pPr algn="just"/>
            <a:r>
              <a:rPr lang="fr-FR" sz="1400" b="1" dirty="0">
                <a:latin typeface="Tahoma" panose="020B0604030504040204" pitchFamily="34" charset="0"/>
                <a:ea typeface="Tahoma" panose="020B0604030504040204" pitchFamily="34" charset="0"/>
                <a:cs typeface="Tahoma" panose="020B0604030504040204" pitchFamily="34" charset="0"/>
              </a:rPr>
              <a:t>Figure 3 : </a:t>
            </a:r>
            <a:r>
              <a:rPr lang="fr-FR" sz="1400" dirty="0">
                <a:latin typeface="Tahoma" panose="020B0604030504040204" pitchFamily="34" charset="0"/>
                <a:ea typeface="Tahoma" panose="020B0604030504040204" pitchFamily="34" charset="0"/>
                <a:cs typeface="Tahoma" panose="020B0604030504040204" pitchFamily="34" charset="0"/>
              </a:rPr>
              <a:t>Aire de répartition naturelle de </a:t>
            </a:r>
            <a:r>
              <a:rPr lang="fr-FR" sz="1400" i="1" dirty="0">
                <a:latin typeface="Tahoma" panose="020B0604030504040204" pitchFamily="34" charset="0"/>
                <a:ea typeface="Tahoma" panose="020B0604030504040204" pitchFamily="34" charset="0"/>
                <a:cs typeface="Tahoma" panose="020B0604030504040204" pitchFamily="34" charset="0"/>
              </a:rPr>
              <a:t>Pterocarpus erinaceus</a:t>
            </a:r>
            <a:r>
              <a:rPr lang="fr-FR" sz="1400" dirty="0">
                <a:latin typeface="Tahoma" panose="020B0604030504040204" pitchFamily="34" charset="0"/>
                <a:ea typeface="Tahoma" panose="020B0604030504040204" pitchFamily="34" charset="0"/>
                <a:cs typeface="Tahoma" panose="020B0604030504040204" pitchFamily="34" charset="0"/>
              </a:rPr>
              <a:t> selon l’Inventaire Forestier National. 2020</a:t>
            </a:r>
            <a:endParaRPr lang="fr-FR" sz="1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6048456" y="5722829"/>
            <a:ext cx="5658440" cy="523220"/>
          </a:xfrm>
          <a:prstGeom prst="rect">
            <a:avLst/>
          </a:prstGeom>
        </p:spPr>
        <p:txBody>
          <a:bodyPr wrap="square">
            <a:spAutoFit/>
          </a:bodyPr>
          <a:lstStyle/>
          <a:p>
            <a:pPr algn="just">
              <a:spcAft>
                <a:spcPts val="0"/>
              </a:spcAft>
            </a:pPr>
            <a:r>
              <a:rPr lang="fr-FR" sz="1400" b="1" dirty="0">
                <a:latin typeface="Tahoma" panose="020B0604030504040204" pitchFamily="34" charset="0"/>
                <a:ea typeface="Tahoma" panose="020B0604030504040204" pitchFamily="34" charset="0"/>
                <a:cs typeface="Tahoma" panose="020B0604030504040204" pitchFamily="34" charset="0"/>
              </a:rPr>
              <a:t>Figure 4 : </a:t>
            </a:r>
            <a:r>
              <a:rPr lang="fr-FR" sz="1400" dirty="0">
                <a:latin typeface="Tahoma" panose="020B0604030504040204" pitchFamily="34" charset="0"/>
                <a:ea typeface="Tahoma" panose="020B0604030504040204" pitchFamily="34" charset="0"/>
                <a:cs typeface="Tahoma" panose="020B0604030504040204" pitchFamily="34" charset="0"/>
              </a:rPr>
              <a:t>Distribution de la niche de </a:t>
            </a:r>
            <a:r>
              <a:rPr lang="fr-FR" sz="1400" i="1" dirty="0">
                <a:latin typeface="Tahoma" panose="020B0604030504040204" pitchFamily="34" charset="0"/>
                <a:ea typeface="Tahoma" panose="020B0604030504040204" pitchFamily="34" charset="0"/>
                <a:cs typeface="Tahoma" panose="020B0604030504040204" pitchFamily="34" charset="0"/>
              </a:rPr>
              <a:t>Pterocarpus</a:t>
            </a: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i="1" dirty="0">
                <a:latin typeface="Tahoma" panose="020B0604030504040204" pitchFamily="34" charset="0"/>
                <a:ea typeface="Tahoma" panose="020B0604030504040204" pitchFamily="34" charset="0"/>
                <a:cs typeface="Tahoma" panose="020B0604030504040204" pitchFamily="34" charset="0"/>
              </a:rPr>
              <a:t>erinaceus</a:t>
            </a:r>
            <a:r>
              <a:rPr lang="fr-FR" sz="1400" dirty="0">
                <a:latin typeface="Tahoma" panose="020B0604030504040204" pitchFamily="34" charset="0"/>
                <a:ea typeface="Tahoma" panose="020B0604030504040204" pitchFamily="34" charset="0"/>
                <a:cs typeface="Tahoma" panose="020B0604030504040204" pitchFamily="34" charset="0"/>
              </a:rPr>
              <a:t> selon SIREC. 2021</a:t>
            </a:r>
          </a:p>
        </p:txBody>
      </p:sp>
      <p:pic>
        <p:nvPicPr>
          <p:cNvPr id="9" name="Image 8">
            <a:extLst>
              <a:ext uri="{FF2B5EF4-FFF2-40B4-BE49-F238E27FC236}">
                <a16:creationId xmlns:a16="http://schemas.microsoft.com/office/drawing/2014/main" id="{9313B4B5-3C0D-491B-801F-9630C02FE934}"/>
              </a:ext>
            </a:extLst>
          </p:cNvPr>
          <p:cNvPicPr/>
          <p:nvPr/>
        </p:nvPicPr>
        <p:blipFill>
          <a:blip r:embed="rId4" cstate="print">
            <a:extLst>
              <a:ext uri="{28A0092B-C50C-407E-A947-70E740481C1C}">
                <a14:useLocalDpi xmlns:a14="http://schemas.microsoft.com/office/drawing/2010/main"/>
              </a:ext>
            </a:extLst>
          </a:blip>
          <a:stretch>
            <a:fillRect/>
          </a:stretch>
        </p:blipFill>
        <p:spPr>
          <a:xfrm>
            <a:off x="394953" y="1647376"/>
            <a:ext cx="4486140" cy="3542809"/>
          </a:xfrm>
          <a:prstGeom prst="rect">
            <a:avLst/>
          </a:prstGeom>
        </p:spPr>
      </p:pic>
      <p:pic>
        <p:nvPicPr>
          <p:cNvPr id="10" name="Image 9"/>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6317" y="1643166"/>
            <a:ext cx="5213350" cy="3721100"/>
          </a:xfrm>
          <a:prstGeom prst="rect">
            <a:avLst/>
          </a:prstGeom>
          <a:noFill/>
          <a:ln>
            <a:noFill/>
          </a:ln>
        </p:spPr>
      </p:pic>
    </p:spTree>
    <p:extLst>
      <p:ext uri="{BB962C8B-B14F-4D97-AF65-F5344CB8AC3E}">
        <p14:creationId xmlns:p14="http://schemas.microsoft.com/office/powerpoint/2010/main" val="661397374"/>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8E4FB2-03EC-4F17-A19A-33660EEC2E8C}"/>
              </a:ext>
            </a:extLst>
          </p:cNvPr>
          <p:cNvSpPr>
            <a:spLocks noGrp="1"/>
          </p:cNvSpPr>
          <p:nvPr>
            <p:ph idx="1"/>
          </p:nvPr>
        </p:nvSpPr>
        <p:spPr>
          <a:xfrm>
            <a:off x="838200" y="552450"/>
            <a:ext cx="10515600" cy="5624513"/>
          </a:xfrm>
        </p:spPr>
        <p:txBody>
          <a:bodyPr>
            <a:normAutofit fontScale="25000" lnSpcReduction="20000"/>
          </a:bodyPr>
          <a:lstStyle/>
          <a:p>
            <a:pPr marL="0" indent="0">
              <a:buNone/>
            </a:pPr>
            <a:r>
              <a:rPr lang="fr-FR" sz="7200" b="1" dirty="0">
                <a:effectLst>
                  <a:outerShdw blurRad="38100" dist="38100" dir="2700000" algn="tl">
                    <a:srgbClr val="000000">
                      <a:alpha val="43137"/>
                    </a:srgbClr>
                  </a:outerShdw>
                </a:effectLst>
                <a:latin typeface="Palatino Linotype" panose="02040502050505030304" pitchFamily="18" charset="0"/>
              </a:rPr>
              <a:t>Conclusions des inventaires</a:t>
            </a:r>
          </a:p>
          <a:p>
            <a:pPr algn="just">
              <a:lnSpc>
                <a:spcPct val="170000"/>
              </a:lnSpc>
              <a:spcBef>
                <a:spcPts val="600"/>
              </a:spcBef>
            </a:pPr>
            <a:r>
              <a:rPr lang="fr-FR" sz="6400" dirty="0">
                <a:latin typeface="Palatino Linotype" panose="02040502050505030304" pitchFamily="18" charset="0"/>
              </a:rPr>
              <a:t>En Côte d’Ivoire, il existe très peu d’études réalisées sur l’espèce </a:t>
            </a:r>
            <a:r>
              <a:rPr lang="fr-FR" sz="6400" i="1" dirty="0">
                <a:latin typeface="Palatino Linotype" panose="02040502050505030304" pitchFamily="18" charset="0"/>
              </a:rPr>
              <a:t>Pericopsis elata.</a:t>
            </a:r>
            <a:r>
              <a:rPr lang="fr-FR" sz="6400" dirty="0">
                <a:latin typeface="Palatino Linotype" panose="02040502050505030304" pitchFamily="18" charset="0"/>
              </a:rPr>
              <a:t> La recherche bibliographie montre que l’aire de répartition de cette espèce est très réduite et est limitée à l’Est du pays. Il ressort également que l’espèce est héliophile et à une tendance agrégative. Cette étude a montré aussi que l’exploitation incontrôlée de l’Assamela a été préjudiciable à sa conservation dans les forêts, car l’espèce n’existe presque plus dans son habitat naturel. On peut même conclure que l’espèce est pratiquement éteinte en Côte d’Ivoire.</a:t>
            </a:r>
          </a:p>
          <a:p>
            <a:pPr algn="just">
              <a:lnSpc>
                <a:spcPct val="170000"/>
              </a:lnSpc>
              <a:spcBef>
                <a:spcPts val="600"/>
              </a:spcBef>
              <a:spcAft>
                <a:spcPts val="600"/>
              </a:spcAft>
            </a:pPr>
            <a:r>
              <a:rPr lang="fr-FR" sz="6400" dirty="0">
                <a:latin typeface="Palatino Linotype" panose="02040502050505030304" pitchFamily="18" charset="0"/>
              </a:rPr>
              <a:t>Quant à </a:t>
            </a:r>
            <a:r>
              <a:rPr lang="fr-FR" sz="6400" i="1" dirty="0">
                <a:latin typeface="Palatino Linotype" panose="02040502050505030304" pitchFamily="18" charset="0"/>
              </a:rPr>
              <a:t>Pterocarpus erinaceus</a:t>
            </a:r>
            <a:r>
              <a:rPr lang="fr-FR" sz="6400" dirty="0">
                <a:latin typeface="Palatino Linotype" panose="02040502050505030304" pitchFamily="18" charset="0"/>
              </a:rPr>
              <a:t>, très peu d’études existent également en Côte d’Ivoire sur la dynamique de croissance des peuplements. Selon la littérature, elle existe au-dessus du 8</a:t>
            </a:r>
            <a:r>
              <a:rPr lang="fr-FR" sz="6400" baseline="30000" dirty="0">
                <a:latin typeface="Palatino Linotype" panose="02040502050505030304" pitchFamily="18" charset="0"/>
              </a:rPr>
              <a:t>ème</a:t>
            </a:r>
            <a:r>
              <a:rPr lang="fr-FR" sz="6400" dirty="0">
                <a:latin typeface="Palatino Linotype" panose="02040502050505030304" pitchFamily="18" charset="0"/>
              </a:rPr>
              <a:t> parallèle, mais notre étude a montré qu’elle est disponible également en dessous du 8</a:t>
            </a:r>
            <a:r>
              <a:rPr lang="fr-FR" sz="6400" baseline="30000" dirty="0">
                <a:latin typeface="Palatino Linotype" panose="02040502050505030304" pitchFamily="18" charset="0"/>
              </a:rPr>
              <a:t>ème</a:t>
            </a:r>
            <a:r>
              <a:rPr lang="fr-FR" sz="6400" dirty="0">
                <a:latin typeface="Palatino Linotype" panose="02040502050505030304" pitchFamily="18" charset="0"/>
              </a:rPr>
              <a:t> parallèle pour s’étendre dans tout le Nord du pays. L’aire de répartition de cette espèce est très vaste. Il ressort également que l’espèce est héliophile et à une tendance agrégative. Il y a une bonne reconstitution de la population au centre et Nord-est du pays. Par contre, au nord, il y a une faible reconstitution de la population. Les individus de gros diamètre sont rares à cause de l’exploitation forestière abusive et de l’agriculture. Ces pratiques constituent une entrave au développement de l’espèce dans ces zones. Néanmoins, le vène peut être exploité en dessous du 8</a:t>
            </a:r>
            <a:r>
              <a:rPr lang="fr-FR" sz="6400" baseline="30000" dirty="0">
                <a:latin typeface="Palatino Linotype" panose="02040502050505030304" pitchFamily="18" charset="0"/>
              </a:rPr>
              <a:t>ème</a:t>
            </a:r>
            <a:r>
              <a:rPr lang="fr-FR" sz="6400" dirty="0">
                <a:latin typeface="Palatino Linotype" panose="02040502050505030304" pitchFamily="18" charset="0"/>
              </a:rPr>
              <a:t> parallèle. Mais cela devra intervenir après avoir mis en place un plan de gestion rigoureux et la modification des textes règlementaires interdisant l’exploitation forestière au-dessus du 8</a:t>
            </a:r>
            <a:r>
              <a:rPr lang="fr-FR" sz="6400" baseline="30000" dirty="0">
                <a:latin typeface="Palatino Linotype" panose="02040502050505030304" pitchFamily="18" charset="0"/>
              </a:rPr>
              <a:t>ème</a:t>
            </a:r>
            <a:r>
              <a:rPr lang="fr-FR" sz="6400" dirty="0">
                <a:latin typeface="Palatino Linotype" panose="02040502050505030304" pitchFamily="18" charset="0"/>
              </a:rPr>
              <a:t> parallèle.</a:t>
            </a:r>
          </a:p>
          <a:p>
            <a:endParaRPr lang="fr-FR" dirty="0"/>
          </a:p>
        </p:txBody>
      </p:sp>
    </p:spTree>
    <p:extLst>
      <p:ext uri="{BB962C8B-B14F-4D97-AF65-F5344CB8AC3E}">
        <p14:creationId xmlns:p14="http://schemas.microsoft.com/office/powerpoint/2010/main" val="291869065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a:extLst>
              <a:ext uri="{FF2B5EF4-FFF2-40B4-BE49-F238E27FC236}">
                <a16:creationId xmlns:a16="http://schemas.microsoft.com/office/drawing/2014/main" id="{5ED8B456-71CF-44DC-8184-A4A6E4C4D89B}"/>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ABA946B8-A8B0-4985-82BD-D1FB2A95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1FFEFAA5-622B-476A-8C41-F291C621EF05}"/>
              </a:ext>
            </a:extLst>
          </p:cNvPr>
          <p:cNvSpPr/>
          <p:nvPr/>
        </p:nvSpPr>
        <p:spPr>
          <a:xfrm>
            <a:off x="1385454" y="163068"/>
            <a:ext cx="9157855" cy="723623"/>
          </a:xfrm>
          <a:prstGeom prst="rect">
            <a:avLst/>
          </a:prstGeom>
          <a:solidFill>
            <a:srgbClr val="92D050"/>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fr-FR" sz="4000" dirty="0">
                <a:solidFill>
                  <a:schemeClr val="tx1"/>
                </a:solidFill>
                <a:latin typeface="Palatino Linotype" panose="02040502050505030304" pitchFamily="18" charset="0"/>
              </a:rPr>
              <a:t>RECOMMANDATIONS</a:t>
            </a:r>
            <a:endParaRPr lang="fr-FR" sz="4000" b="1" dirty="0">
              <a:solidFill>
                <a:schemeClr val="tx1"/>
              </a:solidFill>
              <a:effectLst>
                <a:outerShdw blurRad="38100" dist="38100" dir="2700000" algn="tl">
                  <a:srgbClr val="000000">
                    <a:alpha val="43137"/>
                  </a:srgbClr>
                </a:outerShdw>
              </a:effectLst>
              <a:latin typeface="Palatino Linotype" panose="02040502050505030304" pitchFamily="18" charset="0"/>
            </a:endParaRPr>
          </a:p>
        </p:txBody>
      </p:sp>
      <p:sp>
        <p:nvSpPr>
          <p:cNvPr id="3" name="Rectangle 2"/>
          <p:cNvSpPr/>
          <p:nvPr/>
        </p:nvSpPr>
        <p:spPr>
          <a:xfrm>
            <a:off x="399245" y="1324573"/>
            <a:ext cx="11307651" cy="5386090"/>
          </a:xfrm>
          <a:prstGeom prst="rect">
            <a:avLst/>
          </a:prstGeom>
        </p:spPr>
        <p:txBody>
          <a:bodyPr wrap="square">
            <a:spAutoFit/>
          </a:bodyPr>
          <a:lstStyle/>
          <a:p>
            <a:pPr algn="just">
              <a:lnSpc>
                <a:spcPct val="150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Sur la base de l'analyse des divers résultats atteints par ce projet, les principales recommandations pour une gestion efficace de l’</a:t>
            </a:r>
            <a:r>
              <a:rPr lang="fr-FR" dirty="0" err="1">
                <a:latin typeface="Arial" panose="020B0604020202020204" pitchFamily="34" charset="0"/>
                <a:ea typeface="Calibri" panose="020F0502020204030204" pitchFamily="34" charset="0"/>
                <a:cs typeface="Times New Roman" panose="02020603050405020304" pitchFamily="18" charset="0"/>
              </a:rPr>
              <a:t>Assamela</a:t>
            </a:r>
            <a:r>
              <a:rPr lang="fr-FR" dirty="0">
                <a:latin typeface="Arial" panose="020B0604020202020204" pitchFamily="34" charset="0"/>
                <a:ea typeface="Calibri" panose="020F0502020204030204" pitchFamily="34" charset="0"/>
                <a:cs typeface="Times New Roman" panose="02020603050405020304" pitchFamily="18" charset="0"/>
              </a:rPr>
              <a:t> et du Bois de </a:t>
            </a:r>
            <a:r>
              <a:rPr lang="fr-FR" dirty="0" err="1">
                <a:latin typeface="Arial" panose="020B0604020202020204" pitchFamily="34" charset="0"/>
                <a:ea typeface="Calibri" panose="020F0502020204030204" pitchFamily="34" charset="0"/>
                <a:cs typeface="Times New Roman" panose="02020603050405020304" pitchFamily="18" charset="0"/>
              </a:rPr>
              <a:t>vène</a:t>
            </a:r>
            <a:r>
              <a:rPr lang="fr-FR" dirty="0">
                <a:latin typeface="Arial" panose="020B0604020202020204" pitchFamily="34" charset="0"/>
                <a:ea typeface="Calibri" panose="020F0502020204030204" pitchFamily="34" charset="0"/>
                <a:cs typeface="Times New Roman" panose="02020603050405020304" pitchFamily="18" charset="0"/>
              </a:rPr>
              <a:t> sont les suivantes :</a:t>
            </a: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Mettre </a:t>
            </a:r>
            <a:r>
              <a:rPr lang="fr-CI" i="1" dirty="0">
                <a:latin typeface="Arial" panose="020B0604020202020204" pitchFamily="34" charset="0"/>
                <a:ea typeface="Times New Roman" panose="02020603050405020304" pitchFamily="18" charset="0"/>
                <a:cs typeface="Times New Roman" panose="02020603050405020304" pitchFamily="18" charset="0"/>
              </a:rPr>
              <a:t>Pericopsis elata </a:t>
            </a:r>
            <a:r>
              <a:rPr lang="fr-CI" dirty="0">
                <a:latin typeface="Arial" panose="020B0604020202020204" pitchFamily="34" charset="0"/>
                <a:ea typeface="Times New Roman" panose="02020603050405020304" pitchFamily="18" charset="0"/>
                <a:cs typeface="Times New Roman" panose="02020603050405020304" pitchFamily="18" charset="0"/>
              </a:rPr>
              <a:t>à un quota zéro ou éteint en Côte d’Ivoire, </a:t>
            </a:r>
            <a:r>
              <a:rPr lang="fr-FR" dirty="0">
                <a:latin typeface="Arial" panose="020B0604020202020204" pitchFamily="34" charset="0"/>
                <a:ea typeface="Times New Roman" panose="02020603050405020304" pitchFamily="18" charset="0"/>
                <a:cs typeface="Times New Roman" panose="02020603050405020304" pitchFamily="18" charset="0"/>
              </a:rPr>
              <a:t>vu la rareté de cette espèce </a:t>
            </a:r>
            <a:r>
              <a:rPr lang="fr-CI" dirty="0">
                <a:latin typeface="Arial" panose="020B0604020202020204" pitchFamily="34" charset="0"/>
                <a:ea typeface="Times New Roman" panose="02020603050405020304" pitchFamily="18" charset="0"/>
                <a:cs typeface="Times New Roman" panose="02020603050405020304" pitchFamily="18" charset="0"/>
              </a:rPr>
              <a:t>dans son habitat naturel ;</a:t>
            </a:r>
            <a:endParaRPr lang="fr-FR"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Mettre en place un plan de gestion de </a:t>
            </a:r>
            <a:r>
              <a:rPr lang="fr-CI" i="1" dirty="0">
                <a:latin typeface="Arial" panose="020B0604020202020204" pitchFamily="34" charset="0"/>
                <a:ea typeface="Times New Roman" panose="02020603050405020304" pitchFamily="18" charset="0"/>
                <a:cs typeface="Times New Roman" panose="02020603050405020304" pitchFamily="18" charset="0"/>
              </a:rPr>
              <a:t>Pericopsis elata, </a:t>
            </a:r>
            <a:r>
              <a:rPr lang="fr-FR" dirty="0">
                <a:latin typeface="Arial" panose="020B0604020202020204" pitchFamily="34" charset="0"/>
                <a:ea typeface="Times New Roman" panose="02020603050405020304" pitchFamily="18" charset="0"/>
                <a:cs typeface="Times New Roman" panose="02020603050405020304" pitchFamily="18" charset="0"/>
              </a:rPr>
              <a:t>pour permettre une reconstitution de la population</a:t>
            </a:r>
            <a:r>
              <a:rPr lang="fr-CI" dirty="0">
                <a:latin typeface="Arial" panose="020B0604020202020204" pitchFamily="34" charset="0"/>
                <a:ea typeface="Times New Roman" panose="02020603050405020304" pitchFamily="18" charset="0"/>
                <a:cs typeface="Times New Roman" panose="02020603050405020304" pitchFamily="18" charset="0"/>
              </a:rPr>
              <a:t> ;</a:t>
            </a:r>
            <a:endParaRPr lang="fr-FR"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Encourager l’utilisation de </a:t>
            </a:r>
            <a:r>
              <a:rPr lang="fr-FR" i="1" dirty="0">
                <a:latin typeface="Arial" panose="020B0604020202020204" pitchFamily="34" charset="0"/>
                <a:ea typeface="Times New Roman" panose="02020603050405020304" pitchFamily="18" charset="0"/>
                <a:cs typeface="Times New Roman" panose="02020603050405020304" pitchFamily="18" charset="0"/>
              </a:rPr>
              <a:t>Pericopsis elata</a:t>
            </a:r>
            <a:r>
              <a:rPr lang="fr-FR" dirty="0">
                <a:latin typeface="Arial" panose="020B0604020202020204" pitchFamily="34" charset="0"/>
                <a:ea typeface="Times New Roman" panose="02020603050405020304" pitchFamily="18" charset="0"/>
                <a:cs typeface="Times New Roman" panose="02020603050405020304" pitchFamily="18" charset="0"/>
              </a:rPr>
              <a:t> et </a:t>
            </a:r>
            <a:r>
              <a:rPr lang="fr-FR" i="1" dirty="0">
                <a:latin typeface="Arial" panose="020B0604020202020204" pitchFamily="34" charset="0"/>
                <a:ea typeface="Times New Roman" panose="02020603050405020304" pitchFamily="18" charset="0"/>
                <a:cs typeface="Times New Roman" panose="02020603050405020304" pitchFamily="18" charset="0"/>
              </a:rPr>
              <a:t>Pterocarpus erinaceus</a:t>
            </a:r>
            <a:r>
              <a:rPr lang="fr-FR" dirty="0">
                <a:latin typeface="Arial" panose="020B0604020202020204" pitchFamily="34" charset="0"/>
                <a:ea typeface="Times New Roman" panose="02020603050405020304" pitchFamily="18" charset="0"/>
                <a:cs typeface="Times New Roman" panose="02020603050405020304" pitchFamily="18" charset="0"/>
              </a:rPr>
              <a:t> en agroforesterie, puisque les légumineuses sont reconnues pour leur pouvoir d’enrichissement du sol</a:t>
            </a:r>
            <a:r>
              <a:rPr lang="fr-CI" dirty="0">
                <a:latin typeface="Arial" panose="020B0604020202020204" pitchFamily="34" charset="0"/>
                <a:ea typeface="Times New Roman" panose="02020603050405020304" pitchFamily="18" charset="0"/>
                <a:cs typeface="Times New Roman" panose="02020603050405020304" pitchFamily="18" charset="0"/>
              </a:rPr>
              <a:t> ;</a:t>
            </a:r>
            <a:endParaRPr lang="fr-FR"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Suivre la dynamique de croissance de </a:t>
            </a:r>
            <a:r>
              <a:rPr lang="fr-FR" i="1" dirty="0">
                <a:latin typeface="Arial" panose="020B0604020202020204" pitchFamily="34" charset="0"/>
                <a:ea typeface="Times New Roman" panose="02020603050405020304" pitchFamily="18" charset="0"/>
                <a:cs typeface="Times New Roman" panose="02020603050405020304" pitchFamily="18" charset="0"/>
              </a:rPr>
              <a:t>Pterocarpus erinaceus</a:t>
            </a:r>
            <a:r>
              <a:rPr lang="fr-FR" dirty="0">
                <a:latin typeface="Arial" panose="020B0604020202020204" pitchFamily="34" charset="0"/>
                <a:ea typeface="Times New Roman" panose="02020603050405020304" pitchFamily="18" charset="0"/>
                <a:cs typeface="Times New Roman" panose="02020603050405020304" pitchFamily="18" charset="0"/>
              </a:rPr>
              <a:t> afin de disposer de données complètes pouvant permettre de statuer sur les possibilités de ré-exploitation de l’espèce ; </a:t>
            </a:r>
            <a:endParaRPr lang="fr-FR"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Times New Roman" panose="02020603050405020304" pitchFamily="18" charset="0"/>
              <a:buChar char="-"/>
            </a:pPr>
            <a:r>
              <a:rPr lang="fr-FR" dirty="0">
                <a:latin typeface="Arial" panose="020B0604020202020204" pitchFamily="34" charset="0"/>
                <a:ea typeface="Times New Roman" panose="02020603050405020304" pitchFamily="18" charset="0"/>
                <a:cs typeface="Times New Roman" panose="02020603050405020304" pitchFamily="18" charset="0"/>
              </a:rPr>
              <a:t>Mettre en place un plan gestion de </a:t>
            </a:r>
            <a:r>
              <a:rPr lang="fr-FR" i="1" dirty="0">
                <a:latin typeface="Arial" panose="020B0604020202020204" pitchFamily="34" charset="0"/>
                <a:ea typeface="Times New Roman" panose="02020603050405020304" pitchFamily="18" charset="0"/>
                <a:cs typeface="Times New Roman" panose="02020603050405020304" pitchFamily="18" charset="0"/>
              </a:rPr>
              <a:t>Pterocarpus erinaceus</a:t>
            </a:r>
            <a:r>
              <a:rPr lang="fr-FR" dirty="0">
                <a:latin typeface="Arial" panose="020B0604020202020204" pitchFamily="34" charset="0"/>
                <a:ea typeface="Times New Roman" panose="02020603050405020304" pitchFamily="18" charset="0"/>
                <a:cs typeface="Times New Roman" panose="02020603050405020304" pitchFamily="18" charset="0"/>
              </a:rPr>
              <a:t> pour permettre une reconstitution de la population dans les régions perturbées.</a:t>
            </a:r>
            <a:endParaRPr lang="fr-FR"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6820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a:extLst>
              <a:ext uri="{FF2B5EF4-FFF2-40B4-BE49-F238E27FC236}">
                <a16:creationId xmlns:a16="http://schemas.microsoft.com/office/drawing/2014/main" id="{5ED8B456-71CF-44DC-8184-A4A6E4C4D89B}"/>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ABA946B8-A8B0-4985-82BD-D1FB2A95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pub">
            <a:extLst>
              <a:ext uri="{FF2B5EF4-FFF2-40B4-BE49-F238E27FC236}">
                <a16:creationId xmlns:a16="http://schemas.microsoft.com/office/drawing/2014/main" id="{3BF16791-0794-491C-A0F4-BE41EA9F2080}"/>
              </a:ext>
            </a:extLst>
          </p:cNvPr>
          <p:cNvSpPr txBox="1"/>
          <p:nvPr/>
        </p:nvSpPr>
        <p:spPr>
          <a:xfrm>
            <a:off x="1779627" y="148463"/>
            <a:ext cx="8442960" cy="1016000"/>
          </a:xfrm>
          <a:prstGeom prst="rect">
            <a:avLst/>
          </a:prstGeom>
          <a:noFill/>
        </p:spPr>
        <p:txBody>
          <a:bodyPr wrap="square">
            <a:spAutoFit/>
          </a:bodyPr>
          <a:lstStyle/>
          <a:p>
            <a:pPr algn="ctr" eaLnBrk="1" fontAlgn="auto" hangingPunct="1">
              <a:spcBef>
                <a:spcPts val="0"/>
              </a:spcBef>
              <a:spcAft>
                <a:spcPts val="0"/>
              </a:spcAft>
              <a:defRPr/>
            </a:pPr>
            <a:r>
              <a:rPr lang="fr-FR" sz="4000" b="1" dirty="0">
                <a:ln w="18000">
                  <a:noFill/>
                  <a:prstDash val="solid"/>
                  <a:miter lim="800000"/>
                </a:ln>
                <a:solidFill>
                  <a:srgbClr val="080808"/>
                </a:solidFill>
                <a:effectLst>
                  <a:outerShdw blurRad="50800" dist="38100" dir="2700000" algn="tl" rotWithShape="0">
                    <a:prstClr val="black">
                      <a:alpha val="40000"/>
                    </a:prstClr>
                  </a:outerShdw>
                </a:effectLst>
                <a:latin typeface="Edwardian Script ITC" pitchFamily="66" charset="0"/>
                <a:ea typeface="굴림" pitchFamily="34" charset="-127"/>
              </a:rPr>
              <a:t>République  de Côte D’Ivoire</a:t>
            </a:r>
          </a:p>
          <a:p>
            <a:pPr algn="ctr" eaLnBrk="1" fontAlgn="auto" hangingPunct="1">
              <a:spcBef>
                <a:spcPts val="0"/>
              </a:spcBef>
              <a:spcAft>
                <a:spcPts val="0"/>
              </a:spcAft>
              <a:defRPr/>
            </a:pPr>
            <a:r>
              <a:rPr lang="fr-FR" b="1" dirty="0">
                <a:ln w="18000">
                  <a:noFill/>
                  <a:prstDash val="solid"/>
                  <a:miter lim="800000"/>
                </a:ln>
                <a:solidFill>
                  <a:srgbClr val="080808"/>
                </a:solidFill>
                <a:effectLst>
                  <a:outerShdw blurRad="50800" dist="38100" dir="2700000" algn="tl" rotWithShape="0">
                    <a:prstClr val="black">
                      <a:alpha val="40000"/>
                    </a:prstClr>
                  </a:outerShdw>
                </a:effectLst>
                <a:latin typeface="Edwardian Script ITC" pitchFamily="66" charset="0"/>
                <a:ea typeface="굴림" pitchFamily="34" charset="-127"/>
              </a:rPr>
              <a:t>Union – Discipline - Travail</a:t>
            </a:r>
          </a:p>
        </p:txBody>
      </p:sp>
      <p:sp>
        <p:nvSpPr>
          <p:cNvPr id="16" name="Rectangle 15">
            <a:extLst>
              <a:ext uri="{FF2B5EF4-FFF2-40B4-BE49-F238E27FC236}">
                <a16:creationId xmlns:a16="http://schemas.microsoft.com/office/drawing/2014/main" id="{1FFEFAA5-622B-476A-8C41-F291C621EF05}"/>
              </a:ext>
            </a:extLst>
          </p:cNvPr>
          <p:cNvSpPr/>
          <p:nvPr/>
        </p:nvSpPr>
        <p:spPr>
          <a:xfrm>
            <a:off x="1197863" y="3100514"/>
            <a:ext cx="9973057" cy="1356360"/>
          </a:xfrm>
          <a:prstGeom prst="rect">
            <a:avLst/>
          </a:prstGeom>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effectLst>
                  <a:outerShdw blurRad="38100" dist="38100" dir="2700000" algn="tl">
                    <a:srgbClr val="000000">
                      <a:alpha val="43137"/>
                    </a:srgbClr>
                  </a:outerShdw>
                </a:effectLst>
                <a:latin typeface="Palatino Linotype" panose="02040502050505030304" pitchFamily="18" charset="0"/>
              </a:rPr>
              <a:t>V- PRINCIPALES ACTIVITES PRECONISEES POUR UN PLAN SIMPLE DE GESTION OU PLAN D’ACTIONS PRIORITAIRES</a:t>
            </a:r>
          </a:p>
        </p:txBody>
      </p:sp>
    </p:spTree>
    <p:extLst>
      <p:ext uri="{BB962C8B-B14F-4D97-AF65-F5344CB8AC3E}">
        <p14:creationId xmlns:p14="http://schemas.microsoft.com/office/powerpoint/2010/main" val="1903585482"/>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a:extLst>
              <a:ext uri="{FF2B5EF4-FFF2-40B4-BE49-F238E27FC236}">
                <a16:creationId xmlns:a16="http://schemas.microsoft.com/office/drawing/2014/main" id="{5ED8B456-71CF-44DC-8184-A4A6E4C4D89B}"/>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ABA946B8-A8B0-4985-82BD-D1FB2A95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au 14">
            <a:extLst>
              <a:ext uri="{FF2B5EF4-FFF2-40B4-BE49-F238E27FC236}">
                <a16:creationId xmlns:a16="http://schemas.microsoft.com/office/drawing/2014/main" id="{21874559-93DE-4709-9AD1-B2BB7648802C}"/>
              </a:ext>
            </a:extLst>
          </p:cNvPr>
          <p:cNvGraphicFramePr>
            <a:graphicFrameLocks noGrp="1"/>
          </p:cNvGraphicFramePr>
          <p:nvPr>
            <p:extLst>
              <p:ext uri="{D42A27DB-BD31-4B8C-83A1-F6EECF244321}">
                <p14:modId xmlns:p14="http://schemas.microsoft.com/office/powerpoint/2010/main" val="1882155861"/>
              </p:ext>
            </p:extLst>
          </p:nvPr>
        </p:nvGraphicFramePr>
        <p:xfrm>
          <a:off x="1558344" y="523875"/>
          <a:ext cx="9385460" cy="5486787"/>
        </p:xfrm>
        <a:graphic>
          <a:graphicData uri="http://schemas.openxmlformats.org/drawingml/2006/table">
            <a:tbl>
              <a:tblPr firstRow="1" bandRow="1">
                <a:effectLst>
                  <a:outerShdw blurRad="63500" sx="102000" sy="102000" algn="ctr" rotWithShape="0">
                    <a:prstClr val="black">
                      <a:alpha val="40000"/>
                    </a:prstClr>
                  </a:outerShdw>
                </a:effectLst>
                <a:tableStyleId>{F5AB1C69-6EDB-4FF4-983F-18BD219EF322}</a:tableStyleId>
              </a:tblPr>
              <a:tblGrid>
                <a:gridCol w="5750456">
                  <a:extLst>
                    <a:ext uri="{9D8B030D-6E8A-4147-A177-3AD203B41FA5}">
                      <a16:colId xmlns:a16="http://schemas.microsoft.com/office/drawing/2014/main" val="20000"/>
                    </a:ext>
                  </a:extLst>
                </a:gridCol>
                <a:gridCol w="3635004">
                  <a:extLst>
                    <a:ext uri="{9D8B030D-6E8A-4147-A177-3AD203B41FA5}">
                      <a16:colId xmlns:a16="http://schemas.microsoft.com/office/drawing/2014/main" val="20002"/>
                    </a:ext>
                  </a:extLst>
                </a:gridCol>
              </a:tblGrid>
              <a:tr h="470445">
                <a:tc gridSpan="2">
                  <a:txBody>
                    <a:bodyPr/>
                    <a:lstStyle/>
                    <a:p>
                      <a:pPr algn="ctr"/>
                      <a:r>
                        <a:rPr lang="fr-CI" sz="1600" b="1" dirty="0">
                          <a:solidFill>
                            <a:schemeClr val="tx1"/>
                          </a:solidFill>
                          <a:effectLst>
                            <a:outerShdw blurRad="38100" dist="38100" dir="2700000" algn="tl">
                              <a:srgbClr val="000000">
                                <a:alpha val="43137"/>
                              </a:srgbClr>
                            </a:outerShdw>
                          </a:effectLst>
                          <a:latin typeface="Palatino Linotype" panose="02040502050505030304" pitchFamily="18" charset="0"/>
                        </a:rPr>
                        <a:t>ACTIVITES PRIORITAIRES DE GESTION </a:t>
                      </a:r>
                      <a:endParaRPr lang="fr-FR" sz="1600" b="1" dirty="0">
                        <a:solidFill>
                          <a:schemeClr val="tx1"/>
                        </a:solidFill>
                        <a:effectLst>
                          <a:outerShdw blurRad="38100" dist="38100" dir="2700000" algn="tl">
                            <a:srgbClr val="000000">
                              <a:alpha val="43137"/>
                            </a:srgbClr>
                          </a:outerShdw>
                        </a:effectLst>
                        <a:latin typeface="Palatino Linotype" panose="02040502050505030304" pitchFamily="18" charset="0"/>
                      </a:endParaRPr>
                    </a:p>
                  </a:txBody>
                  <a:tcPr marL="68580" marR="68580">
                    <a:solidFill>
                      <a:srgbClr val="00B0F0"/>
                    </a:solidFill>
                  </a:tcPr>
                </a:tc>
                <a:tc hMerge="1">
                  <a:txBody>
                    <a:bodyPr/>
                    <a:lstStyle/>
                    <a:p>
                      <a:endParaRPr lang="fr-FR" sz="1600" b="1" dirty="0">
                        <a:solidFill>
                          <a:schemeClr val="tx1"/>
                        </a:solidFill>
                        <a:effectLst>
                          <a:outerShdw blurRad="38100" dist="38100" dir="2700000" algn="tl">
                            <a:srgbClr val="000000">
                              <a:alpha val="43137"/>
                            </a:srgbClr>
                          </a:outerShdw>
                        </a:effectLst>
                        <a:latin typeface="Palatino Linotype" panose="02040502050505030304" pitchFamily="18" charset="0"/>
                      </a:endParaRPr>
                    </a:p>
                  </a:txBody>
                  <a:tcPr marL="68580" marR="68580">
                    <a:solidFill>
                      <a:srgbClr val="00B0F0"/>
                    </a:solidFill>
                  </a:tcPr>
                </a:tc>
                <a:extLst>
                  <a:ext uri="{0D108BD9-81ED-4DB2-BD59-A6C34878D82A}">
                    <a16:rowId xmlns:a16="http://schemas.microsoft.com/office/drawing/2014/main" val="10000"/>
                  </a:ext>
                </a:extLst>
              </a:tr>
              <a:tr h="554413">
                <a:tc gridSpan="2">
                  <a:txBody>
                    <a:bodyPr/>
                    <a:lstStyle/>
                    <a:p>
                      <a:r>
                        <a:rPr lang="fr-FR" sz="1800" b="1" kern="1200" dirty="0">
                          <a:effectLst>
                            <a:glow rad="63500">
                              <a:schemeClr val="accent3">
                                <a:satMod val="175000"/>
                                <a:alpha val="40000"/>
                              </a:schemeClr>
                            </a:glow>
                          </a:effectLst>
                          <a:latin typeface="Palatino Linotype" panose="02040502050505030304" pitchFamily="18" charset="0"/>
                        </a:rPr>
                        <a:t>Renforcement des capacités institutionnelles et techniques des parties prenantes </a:t>
                      </a:r>
                      <a:endParaRPr lang="fr-FR" sz="1800" b="1" dirty="0">
                        <a:effectLst>
                          <a:glow rad="63500">
                            <a:schemeClr val="accent3">
                              <a:satMod val="175000"/>
                              <a:alpha val="40000"/>
                            </a:schemeClr>
                          </a:glow>
                        </a:effectLst>
                        <a:latin typeface="Palatino Linotype" panose="02040502050505030304" pitchFamily="18" charset="0"/>
                      </a:endParaRPr>
                    </a:p>
                  </a:txBody>
                  <a:tcPr marL="68580" marR="68580">
                    <a:solidFill>
                      <a:schemeClr val="accent4">
                        <a:lumMod val="20000"/>
                        <a:lumOff val="80000"/>
                      </a:schemeClr>
                    </a:solidFill>
                  </a:tcPr>
                </a:tc>
                <a:tc hMerge="1">
                  <a:txBody>
                    <a:bodyPr/>
                    <a:lstStyle/>
                    <a:p>
                      <a:pPr marL="31750" marR="60960" algn="r">
                        <a:lnSpc>
                          <a:spcPct val="115000"/>
                        </a:lnSpc>
                        <a:spcBef>
                          <a:spcPts val="685"/>
                        </a:spcBef>
                        <a:spcAft>
                          <a:spcPts val="0"/>
                        </a:spcAft>
                      </a:pPr>
                      <a:endParaRPr lang="fr-FR" sz="1800" b="1" kern="1200" dirty="0">
                        <a:solidFill>
                          <a:schemeClr val="dk1"/>
                        </a:solidFill>
                        <a:effectLst>
                          <a:glow rad="63500">
                            <a:schemeClr val="accent3">
                              <a:satMod val="175000"/>
                              <a:alpha val="40000"/>
                            </a:schemeClr>
                          </a:glow>
                        </a:effectLst>
                        <a:latin typeface="Palatino Linotype" panose="02040502050505030304" pitchFamily="18" charset="0"/>
                        <a:ea typeface="+mn-ea"/>
                        <a:cs typeface="+mn-cs"/>
                      </a:endParaRPr>
                    </a:p>
                  </a:txBody>
                  <a:tcPr marL="0" marR="0" marT="0" marB="0">
                    <a:solidFill>
                      <a:schemeClr val="accent4">
                        <a:lumMod val="20000"/>
                        <a:lumOff val="80000"/>
                      </a:schemeClr>
                    </a:solidFill>
                  </a:tcPr>
                </a:tc>
                <a:extLst>
                  <a:ext uri="{0D108BD9-81ED-4DB2-BD59-A6C34878D82A}">
                    <a16:rowId xmlns:a16="http://schemas.microsoft.com/office/drawing/2014/main" val="10001"/>
                  </a:ext>
                </a:extLst>
              </a:tr>
              <a:tr h="596728">
                <a:tc gridSpan="2">
                  <a:txBody>
                    <a:bodyPr/>
                    <a:lstStyle/>
                    <a:p>
                      <a:r>
                        <a:rPr lang="fr-FR" sz="1800" b="1" dirty="0">
                          <a:effectLst>
                            <a:glow rad="63500">
                              <a:schemeClr val="accent3">
                                <a:satMod val="175000"/>
                                <a:alpha val="40000"/>
                              </a:schemeClr>
                            </a:glow>
                          </a:effectLst>
                          <a:latin typeface="Palatino Linotype" panose="02040502050505030304" pitchFamily="18" charset="0"/>
                        </a:rPr>
                        <a:t>Production de matériel végétal nécessaire à la création de nouvelles plantations</a:t>
                      </a:r>
                    </a:p>
                  </a:txBody>
                  <a:tcPr marL="68580" marR="68580">
                    <a:solidFill>
                      <a:schemeClr val="accent4">
                        <a:lumMod val="60000"/>
                        <a:lumOff val="40000"/>
                      </a:schemeClr>
                    </a:solidFill>
                  </a:tcPr>
                </a:tc>
                <a:tc hMerge="1">
                  <a:txBody>
                    <a:bodyPr/>
                    <a:lstStyle/>
                    <a:p>
                      <a:pPr marL="31750" marR="62230" algn="r">
                        <a:lnSpc>
                          <a:spcPct val="115000"/>
                        </a:lnSpc>
                        <a:spcBef>
                          <a:spcPts val="685"/>
                        </a:spcBef>
                        <a:spcAft>
                          <a:spcPts val="0"/>
                        </a:spcAft>
                      </a:pPr>
                      <a:endParaRPr lang="fr-FR" sz="1800" b="1" kern="1200" dirty="0">
                        <a:solidFill>
                          <a:schemeClr val="dk1"/>
                        </a:solidFill>
                        <a:effectLst>
                          <a:glow rad="63500">
                            <a:schemeClr val="accent3">
                              <a:satMod val="175000"/>
                              <a:alpha val="40000"/>
                            </a:schemeClr>
                          </a:glow>
                        </a:effectLst>
                        <a:latin typeface="Palatino Linotype" panose="02040502050505030304" pitchFamily="18" charset="0"/>
                        <a:ea typeface="+mn-ea"/>
                        <a:cs typeface="+mn-cs"/>
                      </a:endParaRPr>
                    </a:p>
                  </a:txBody>
                  <a:tcPr marL="0" marR="0" marT="0" marB="0">
                    <a:solidFill>
                      <a:schemeClr val="accent4">
                        <a:lumMod val="60000"/>
                        <a:lumOff val="40000"/>
                      </a:schemeClr>
                    </a:solidFill>
                  </a:tcPr>
                </a:tc>
                <a:extLst>
                  <a:ext uri="{0D108BD9-81ED-4DB2-BD59-A6C34878D82A}">
                    <a16:rowId xmlns:a16="http://schemas.microsoft.com/office/drawing/2014/main" val="10002"/>
                  </a:ext>
                </a:extLst>
              </a:tr>
              <a:tr h="506343">
                <a:tc gridSpan="2">
                  <a:txBody>
                    <a:bodyPr/>
                    <a:lstStyle/>
                    <a:p>
                      <a:r>
                        <a:rPr lang="fr-FR" sz="1800" b="1" kern="1200" dirty="0">
                          <a:effectLst>
                            <a:glow rad="63500">
                              <a:schemeClr val="accent3">
                                <a:satMod val="175000"/>
                                <a:alpha val="40000"/>
                              </a:schemeClr>
                            </a:glow>
                          </a:effectLst>
                          <a:latin typeface="Palatino Linotype" panose="02040502050505030304" pitchFamily="18" charset="0"/>
                        </a:rPr>
                        <a:t>Protection des parcelles à créer </a:t>
                      </a:r>
                      <a:endParaRPr lang="fr-FR" sz="1800" b="1" dirty="0">
                        <a:effectLst>
                          <a:glow rad="63500">
                            <a:schemeClr val="accent3">
                              <a:satMod val="175000"/>
                              <a:alpha val="40000"/>
                            </a:schemeClr>
                          </a:glow>
                        </a:effectLst>
                        <a:latin typeface="Palatino Linotype" panose="02040502050505030304" pitchFamily="18" charset="0"/>
                      </a:endParaRPr>
                    </a:p>
                  </a:txBody>
                  <a:tcPr marL="68580" marR="68580">
                    <a:solidFill>
                      <a:schemeClr val="accent2">
                        <a:lumMod val="60000"/>
                        <a:lumOff val="40000"/>
                      </a:schemeClr>
                    </a:solidFill>
                  </a:tcPr>
                </a:tc>
                <a:tc hMerge="1">
                  <a:txBody>
                    <a:bodyPr/>
                    <a:lstStyle/>
                    <a:p>
                      <a:pPr marL="31750" marR="62230" algn="r">
                        <a:lnSpc>
                          <a:spcPct val="115000"/>
                        </a:lnSpc>
                        <a:spcBef>
                          <a:spcPts val="685"/>
                        </a:spcBef>
                        <a:spcAft>
                          <a:spcPts val="0"/>
                        </a:spcAft>
                      </a:pPr>
                      <a:endParaRPr lang="fr-FR" sz="1800" b="1" kern="1200" dirty="0">
                        <a:solidFill>
                          <a:schemeClr val="dk1"/>
                        </a:solidFill>
                        <a:effectLst>
                          <a:glow rad="63500">
                            <a:schemeClr val="accent3">
                              <a:satMod val="175000"/>
                              <a:alpha val="40000"/>
                            </a:schemeClr>
                          </a:glow>
                        </a:effectLst>
                        <a:latin typeface="Palatino Linotype" panose="02040502050505030304" pitchFamily="18" charset="0"/>
                        <a:ea typeface="+mn-ea"/>
                        <a:cs typeface="+mn-cs"/>
                      </a:endParaRPr>
                    </a:p>
                  </a:txBody>
                  <a:tcPr marL="0" marR="0" marT="0" marB="0">
                    <a:solidFill>
                      <a:schemeClr val="accent2">
                        <a:lumMod val="60000"/>
                        <a:lumOff val="40000"/>
                      </a:schemeClr>
                    </a:solidFill>
                  </a:tcPr>
                </a:tc>
                <a:extLst>
                  <a:ext uri="{0D108BD9-81ED-4DB2-BD59-A6C34878D82A}">
                    <a16:rowId xmlns:a16="http://schemas.microsoft.com/office/drawing/2014/main" val="10003"/>
                  </a:ext>
                </a:extLst>
              </a:tr>
              <a:tr h="506343">
                <a:tc gridSpan="2">
                  <a:txBody>
                    <a:bodyPr/>
                    <a:lstStyle/>
                    <a:p>
                      <a:r>
                        <a:rPr lang="fr-FR" sz="1800" b="1" kern="1200" dirty="0">
                          <a:effectLst>
                            <a:glow rad="63500">
                              <a:schemeClr val="accent3">
                                <a:satMod val="175000"/>
                                <a:alpha val="40000"/>
                              </a:schemeClr>
                            </a:glow>
                          </a:effectLst>
                          <a:latin typeface="Palatino Linotype" panose="02040502050505030304" pitchFamily="18" charset="0"/>
                        </a:rPr>
                        <a:t>Conservation de la biodiversité et stockage de carbone pour les forêts contenant de l’Assamela et le Vène</a:t>
                      </a:r>
                      <a:endParaRPr lang="fr-FR" sz="1800" b="1" dirty="0">
                        <a:effectLst>
                          <a:glow rad="63500">
                            <a:schemeClr val="accent3">
                              <a:satMod val="175000"/>
                              <a:alpha val="40000"/>
                            </a:schemeClr>
                          </a:glow>
                        </a:effectLst>
                        <a:latin typeface="Palatino Linotype" panose="02040502050505030304" pitchFamily="18" charset="0"/>
                      </a:endParaRPr>
                    </a:p>
                  </a:txBody>
                  <a:tcPr marL="68580" marR="68580">
                    <a:solidFill>
                      <a:schemeClr val="accent2">
                        <a:lumMod val="40000"/>
                        <a:lumOff val="60000"/>
                      </a:schemeClr>
                    </a:solidFill>
                  </a:tcPr>
                </a:tc>
                <a:tc hMerge="1">
                  <a:txBody>
                    <a:bodyPr/>
                    <a:lstStyle/>
                    <a:p>
                      <a:pPr marL="31750" marR="62230" algn="r">
                        <a:lnSpc>
                          <a:spcPct val="115000"/>
                        </a:lnSpc>
                        <a:spcBef>
                          <a:spcPts val="685"/>
                        </a:spcBef>
                        <a:spcAft>
                          <a:spcPts val="0"/>
                        </a:spcAft>
                      </a:pPr>
                      <a:endParaRPr lang="fr-FR" sz="1800" b="1" kern="1200" dirty="0">
                        <a:solidFill>
                          <a:schemeClr val="dk1"/>
                        </a:solidFill>
                        <a:effectLst>
                          <a:glow rad="63500">
                            <a:schemeClr val="accent3">
                              <a:satMod val="175000"/>
                              <a:alpha val="40000"/>
                            </a:schemeClr>
                          </a:glow>
                        </a:effectLst>
                        <a:latin typeface="Palatino Linotype" panose="02040502050505030304" pitchFamily="18" charset="0"/>
                        <a:ea typeface="+mn-ea"/>
                        <a:cs typeface="+mn-cs"/>
                      </a:endParaRPr>
                    </a:p>
                  </a:txBody>
                  <a:tcPr marL="0" marR="0" marT="0" marB="0">
                    <a:solidFill>
                      <a:schemeClr val="accent2">
                        <a:lumMod val="40000"/>
                        <a:lumOff val="60000"/>
                      </a:schemeClr>
                    </a:solidFill>
                  </a:tcPr>
                </a:tc>
                <a:extLst>
                  <a:ext uri="{0D108BD9-81ED-4DB2-BD59-A6C34878D82A}">
                    <a16:rowId xmlns:a16="http://schemas.microsoft.com/office/drawing/2014/main" val="10004"/>
                  </a:ext>
                </a:extLst>
              </a:tr>
              <a:tr h="506343">
                <a:tc gridSpan="2">
                  <a:txBody>
                    <a:bodyPr/>
                    <a:lstStyle/>
                    <a:p>
                      <a:r>
                        <a:rPr lang="fr-FR" sz="1800" b="1" kern="1200" dirty="0">
                          <a:effectLst>
                            <a:glow rad="63500">
                              <a:schemeClr val="accent3">
                                <a:satMod val="175000"/>
                                <a:alpha val="40000"/>
                              </a:schemeClr>
                            </a:glow>
                          </a:effectLst>
                          <a:latin typeface="Palatino Linotype" panose="02040502050505030304" pitchFamily="18" charset="0"/>
                        </a:rPr>
                        <a:t>Accompagnement de la recherche</a:t>
                      </a:r>
                      <a:endParaRPr lang="fr-FR" sz="1800" b="1" dirty="0">
                        <a:effectLst>
                          <a:glow rad="63500">
                            <a:schemeClr val="accent3">
                              <a:satMod val="175000"/>
                              <a:alpha val="40000"/>
                            </a:schemeClr>
                          </a:glow>
                        </a:effectLst>
                        <a:latin typeface="Palatino Linotype" panose="02040502050505030304" pitchFamily="18" charset="0"/>
                      </a:endParaRPr>
                    </a:p>
                  </a:txBody>
                  <a:tcPr marL="68580" marR="68580">
                    <a:solidFill>
                      <a:schemeClr val="tx2">
                        <a:lumMod val="40000"/>
                        <a:lumOff val="60000"/>
                      </a:schemeClr>
                    </a:solidFill>
                  </a:tcPr>
                </a:tc>
                <a:tc hMerge="1">
                  <a:txBody>
                    <a:bodyPr/>
                    <a:lstStyle/>
                    <a:p>
                      <a:pPr marL="31750" marR="62230" algn="r">
                        <a:lnSpc>
                          <a:spcPct val="115000"/>
                        </a:lnSpc>
                        <a:spcBef>
                          <a:spcPts val="685"/>
                        </a:spcBef>
                        <a:spcAft>
                          <a:spcPts val="0"/>
                        </a:spcAft>
                      </a:pPr>
                      <a:endParaRPr lang="fr-FR" sz="1800" b="1" kern="1200" dirty="0">
                        <a:solidFill>
                          <a:schemeClr val="dk1"/>
                        </a:solidFill>
                        <a:effectLst>
                          <a:glow rad="63500">
                            <a:schemeClr val="accent3">
                              <a:satMod val="175000"/>
                              <a:alpha val="40000"/>
                            </a:schemeClr>
                          </a:glow>
                        </a:effectLst>
                        <a:latin typeface="Palatino Linotype" panose="02040502050505030304" pitchFamily="18" charset="0"/>
                        <a:ea typeface="+mn-ea"/>
                        <a:cs typeface="+mn-cs"/>
                      </a:endParaRPr>
                    </a:p>
                  </a:txBody>
                  <a:tcPr marL="0" marR="0" marT="0" marB="0">
                    <a:solidFill>
                      <a:schemeClr val="tx2">
                        <a:lumMod val="40000"/>
                        <a:lumOff val="60000"/>
                      </a:schemeClr>
                    </a:solidFill>
                  </a:tcPr>
                </a:tc>
                <a:extLst>
                  <a:ext uri="{0D108BD9-81ED-4DB2-BD59-A6C34878D82A}">
                    <a16:rowId xmlns:a16="http://schemas.microsoft.com/office/drawing/2014/main" val="10005"/>
                  </a:ext>
                </a:extLst>
              </a:tr>
              <a:tr h="467463">
                <a:tc>
                  <a:txBody>
                    <a:bodyPr/>
                    <a:lstStyle/>
                    <a:p>
                      <a:r>
                        <a:rPr lang="fr-CI" sz="2400" b="1" dirty="0">
                          <a:effectLst>
                            <a:glow rad="63500">
                              <a:schemeClr val="accent3">
                                <a:satMod val="175000"/>
                                <a:alpha val="40000"/>
                              </a:schemeClr>
                            </a:glow>
                          </a:effectLst>
                          <a:latin typeface="Palatino Linotype" panose="02040502050505030304" pitchFamily="18" charset="0"/>
                        </a:rPr>
                        <a:t>DUREE</a:t>
                      </a:r>
                      <a:endParaRPr lang="fr-FR" sz="2400" b="1" dirty="0">
                        <a:effectLst>
                          <a:glow rad="63500">
                            <a:schemeClr val="accent3">
                              <a:satMod val="175000"/>
                              <a:alpha val="40000"/>
                            </a:schemeClr>
                          </a:glow>
                        </a:effectLst>
                        <a:latin typeface="Palatino Linotype" panose="02040502050505030304" pitchFamily="18" charset="0"/>
                      </a:endParaRPr>
                    </a:p>
                  </a:txBody>
                  <a:tcPr marL="68580" marR="68580"/>
                </a:tc>
                <a:tc>
                  <a:txBody>
                    <a:bodyPr/>
                    <a:lstStyle/>
                    <a:p>
                      <a:pPr marL="31750" marR="60960" algn="r">
                        <a:lnSpc>
                          <a:spcPct val="115000"/>
                        </a:lnSpc>
                        <a:spcBef>
                          <a:spcPts val="680"/>
                        </a:spcBef>
                        <a:spcAft>
                          <a:spcPts val="0"/>
                        </a:spcAft>
                      </a:pPr>
                      <a:r>
                        <a:rPr lang="fr-CI" sz="2400" b="1" kern="1200" dirty="0">
                          <a:solidFill>
                            <a:schemeClr val="dk1"/>
                          </a:solidFill>
                          <a:effectLst>
                            <a:glow rad="63500">
                              <a:schemeClr val="accent3">
                                <a:satMod val="175000"/>
                                <a:alpha val="40000"/>
                              </a:schemeClr>
                            </a:glow>
                          </a:effectLst>
                          <a:latin typeface="Palatino Linotype" panose="02040502050505030304" pitchFamily="18" charset="0"/>
                          <a:ea typeface="+mn-ea"/>
                          <a:cs typeface="+mn-cs"/>
                        </a:rPr>
                        <a:t>10 ANS</a:t>
                      </a:r>
                      <a:endParaRPr lang="fr-FR" sz="2400" b="1" kern="1200" dirty="0">
                        <a:solidFill>
                          <a:schemeClr val="dk1"/>
                        </a:solidFill>
                        <a:effectLst>
                          <a:glow rad="63500">
                            <a:schemeClr val="accent3">
                              <a:satMod val="175000"/>
                              <a:alpha val="40000"/>
                            </a:schemeClr>
                          </a:glow>
                        </a:effectLst>
                        <a:latin typeface="Palatino Linotype" panose="02040502050505030304" pitchFamily="18" charset="0"/>
                        <a:ea typeface="+mn-ea"/>
                        <a:cs typeface="+mn-cs"/>
                      </a:endParaRPr>
                    </a:p>
                  </a:txBody>
                  <a:tcPr marL="0" marR="0" marT="0" marB="0"/>
                </a:tc>
                <a:extLst>
                  <a:ext uri="{0D108BD9-81ED-4DB2-BD59-A6C34878D82A}">
                    <a16:rowId xmlns:a16="http://schemas.microsoft.com/office/drawing/2014/main" val="10007"/>
                  </a:ext>
                </a:extLst>
              </a:tr>
              <a:tr h="496450">
                <a:tc>
                  <a:txBody>
                    <a:bodyPr/>
                    <a:lstStyle/>
                    <a:p>
                      <a:r>
                        <a:rPr lang="fr-CI" sz="2400" b="1" dirty="0">
                          <a:effectLst>
                            <a:glow rad="63500">
                              <a:schemeClr val="accent3">
                                <a:satMod val="175000"/>
                                <a:alpha val="40000"/>
                              </a:schemeClr>
                            </a:glow>
                          </a:effectLst>
                          <a:latin typeface="Palatino Linotype" panose="02040502050505030304" pitchFamily="18" charset="0"/>
                        </a:rPr>
                        <a:t>REVISION</a:t>
                      </a:r>
                      <a:endParaRPr lang="fr-FR" sz="2400" b="1" dirty="0">
                        <a:effectLst>
                          <a:glow rad="63500">
                            <a:schemeClr val="accent3">
                              <a:satMod val="175000"/>
                              <a:alpha val="40000"/>
                            </a:schemeClr>
                          </a:glow>
                        </a:effectLst>
                        <a:latin typeface="Palatino Linotype" panose="02040502050505030304" pitchFamily="18" charset="0"/>
                      </a:endParaRPr>
                    </a:p>
                  </a:txBody>
                  <a:tcPr marL="68580" marR="68580"/>
                </a:tc>
                <a:tc>
                  <a:txBody>
                    <a:bodyPr/>
                    <a:lstStyle/>
                    <a:p>
                      <a:pPr marL="31750" marR="60960" algn="r">
                        <a:lnSpc>
                          <a:spcPct val="115000"/>
                        </a:lnSpc>
                        <a:spcBef>
                          <a:spcPts val="680"/>
                        </a:spcBef>
                        <a:spcAft>
                          <a:spcPts val="0"/>
                        </a:spcAft>
                      </a:pPr>
                      <a:r>
                        <a:rPr lang="fr-CI" sz="2400" b="1" kern="1200" dirty="0">
                          <a:solidFill>
                            <a:schemeClr val="dk1"/>
                          </a:solidFill>
                          <a:effectLst>
                            <a:glow rad="63500">
                              <a:schemeClr val="accent3">
                                <a:satMod val="175000"/>
                                <a:alpha val="40000"/>
                              </a:schemeClr>
                            </a:glow>
                          </a:effectLst>
                          <a:latin typeface="Palatino Linotype" panose="02040502050505030304" pitchFamily="18" charset="0"/>
                          <a:ea typeface="+mn-ea"/>
                          <a:cs typeface="+mn-cs"/>
                        </a:rPr>
                        <a:t>5 ANS</a:t>
                      </a:r>
                      <a:endParaRPr lang="fr-FR" sz="2400" b="1" kern="1200" dirty="0">
                        <a:solidFill>
                          <a:schemeClr val="dk1"/>
                        </a:solidFill>
                        <a:effectLst>
                          <a:glow rad="63500">
                            <a:schemeClr val="accent3">
                              <a:satMod val="175000"/>
                              <a:alpha val="40000"/>
                            </a:schemeClr>
                          </a:glow>
                        </a:effectLst>
                        <a:latin typeface="Palatino Linotype" panose="02040502050505030304" pitchFamily="18" charset="0"/>
                        <a:ea typeface="+mn-ea"/>
                        <a:cs typeface="+mn-cs"/>
                      </a:endParaRPr>
                    </a:p>
                  </a:txBody>
                  <a:tcPr marL="0" marR="0" marT="0" marB="0"/>
                </a:tc>
                <a:extLst>
                  <a:ext uri="{0D108BD9-81ED-4DB2-BD59-A6C34878D82A}">
                    <a16:rowId xmlns:a16="http://schemas.microsoft.com/office/drawing/2014/main" val="10008"/>
                  </a:ext>
                </a:extLst>
              </a:tr>
              <a:tr h="624261">
                <a:tc>
                  <a:txBody>
                    <a:bodyPr/>
                    <a:lstStyle/>
                    <a:p>
                      <a:r>
                        <a:rPr lang="fr-FR" sz="2400" b="1" kern="1200" dirty="0">
                          <a:effectLst>
                            <a:glow rad="63500">
                              <a:schemeClr val="accent3">
                                <a:satMod val="175000"/>
                                <a:alpha val="40000"/>
                              </a:schemeClr>
                            </a:glow>
                          </a:effectLst>
                          <a:latin typeface="Palatino Linotype" panose="02040502050505030304" pitchFamily="18" charset="0"/>
                        </a:rPr>
                        <a:t>BUDGET </a:t>
                      </a:r>
                      <a:r>
                        <a:rPr lang="fr-CI" sz="2400" b="1" i="1"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P. elata </a:t>
                      </a:r>
                      <a:endParaRPr lang="fr-FR" sz="2400" b="1" dirty="0">
                        <a:effectLst>
                          <a:glow rad="63500">
                            <a:schemeClr val="accent3">
                              <a:satMod val="175000"/>
                              <a:alpha val="40000"/>
                            </a:schemeClr>
                          </a:glow>
                        </a:effectLst>
                        <a:latin typeface="Palatino Linotype" panose="02040502050505030304" pitchFamily="18" charset="0"/>
                      </a:endParaRPr>
                    </a:p>
                  </a:txBody>
                  <a:tcPr marL="68580" marR="68580"/>
                </a:tc>
                <a:tc>
                  <a:txBody>
                    <a:bodyPr/>
                    <a:lstStyle/>
                    <a:p>
                      <a:pPr marL="31750" marR="60960" algn="r">
                        <a:lnSpc>
                          <a:spcPct val="115000"/>
                        </a:lnSpc>
                        <a:spcBef>
                          <a:spcPts val="680"/>
                        </a:spcBef>
                        <a:spcAft>
                          <a:spcPts val="0"/>
                        </a:spcAft>
                      </a:pPr>
                      <a:r>
                        <a:rPr lang="en-US" sz="2400" b="1" kern="1200" dirty="0">
                          <a:solidFill>
                            <a:schemeClr val="dk1"/>
                          </a:solidFill>
                          <a:effectLst>
                            <a:glow rad="63500">
                              <a:schemeClr val="accent3">
                                <a:satMod val="175000"/>
                                <a:alpha val="40000"/>
                              </a:schemeClr>
                            </a:glow>
                          </a:effectLst>
                          <a:latin typeface="Palatino Linotype" panose="02040502050505030304" pitchFamily="18" charset="0"/>
                          <a:ea typeface="+mn-ea"/>
                          <a:cs typeface="+mn-cs"/>
                        </a:rPr>
                        <a:t>1 242 000 000 F CFA</a:t>
                      </a:r>
                      <a:endParaRPr lang="fr-FR" sz="2400" b="1" kern="1200" dirty="0">
                        <a:solidFill>
                          <a:schemeClr val="dk1"/>
                        </a:solidFill>
                        <a:effectLst>
                          <a:glow rad="63500">
                            <a:schemeClr val="accent3">
                              <a:satMod val="175000"/>
                              <a:alpha val="40000"/>
                            </a:schemeClr>
                          </a:glow>
                        </a:effectLst>
                        <a:latin typeface="Palatino Linotype" panose="02040502050505030304" pitchFamily="18" charset="0"/>
                        <a:ea typeface="+mn-ea"/>
                        <a:cs typeface="+mn-cs"/>
                      </a:endParaRPr>
                    </a:p>
                  </a:txBody>
                  <a:tcPr marL="0" marR="0" marT="0" marB="0"/>
                </a:tc>
                <a:extLst>
                  <a:ext uri="{0D108BD9-81ED-4DB2-BD59-A6C34878D82A}">
                    <a16:rowId xmlns:a16="http://schemas.microsoft.com/office/drawing/2014/main" val="10006"/>
                  </a:ext>
                </a:extLst>
              </a:tr>
              <a:tr h="624261">
                <a:tc>
                  <a:txBody>
                    <a:bodyPr/>
                    <a:lstStyle/>
                    <a:p>
                      <a:r>
                        <a:rPr lang="fr-FR" sz="2400" b="1" kern="1200" dirty="0">
                          <a:effectLst>
                            <a:glow rad="63500">
                              <a:schemeClr val="accent3">
                                <a:satMod val="175000"/>
                                <a:alpha val="40000"/>
                              </a:schemeClr>
                            </a:glow>
                          </a:effectLst>
                          <a:latin typeface="Palatino Linotype" panose="02040502050505030304" pitchFamily="18" charset="0"/>
                        </a:rPr>
                        <a:t>BUDGET </a:t>
                      </a:r>
                      <a:r>
                        <a:rPr lang="fr-FR" sz="2400" b="1" i="1" dirty="0">
                          <a:effectLst>
                            <a:outerShdw blurRad="38100" dist="38100" dir="2700000" algn="tl">
                              <a:srgbClr val="000000">
                                <a:alpha val="43137"/>
                              </a:srgbClr>
                            </a:outerShdw>
                          </a:effectLst>
                          <a:latin typeface="Palatino Linotype" panose="02040502050505030304" pitchFamily="18" charset="0"/>
                        </a:rPr>
                        <a:t>P. erinaceus</a:t>
                      </a:r>
                      <a:r>
                        <a:rPr lang="fr-CI" sz="2400" b="1" i="1"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endParaRPr lang="fr-FR" sz="2400" b="1" dirty="0">
                        <a:effectLst>
                          <a:glow rad="63500">
                            <a:schemeClr val="accent3">
                              <a:satMod val="175000"/>
                              <a:alpha val="40000"/>
                            </a:schemeClr>
                          </a:glow>
                        </a:effectLst>
                        <a:latin typeface="Palatino Linotype" panose="02040502050505030304" pitchFamily="18" charset="0"/>
                      </a:endParaRPr>
                    </a:p>
                  </a:txBody>
                  <a:tcPr marL="68580" marR="68580"/>
                </a:tc>
                <a:tc>
                  <a:txBody>
                    <a:bodyPr/>
                    <a:lstStyle/>
                    <a:p>
                      <a:pPr marL="31750" marR="60960" algn="r">
                        <a:lnSpc>
                          <a:spcPct val="115000"/>
                        </a:lnSpc>
                        <a:spcBef>
                          <a:spcPts val="680"/>
                        </a:spcBef>
                        <a:spcAft>
                          <a:spcPts val="0"/>
                        </a:spcAft>
                      </a:pPr>
                      <a:r>
                        <a:rPr lang="en-US" sz="2400" b="1" kern="1200" dirty="0">
                          <a:solidFill>
                            <a:schemeClr val="dk1"/>
                          </a:solidFill>
                          <a:effectLst>
                            <a:glow rad="63500">
                              <a:schemeClr val="accent3">
                                <a:satMod val="175000"/>
                                <a:alpha val="40000"/>
                              </a:schemeClr>
                            </a:glow>
                          </a:effectLst>
                          <a:latin typeface="Palatino Linotype" panose="02040502050505030304" pitchFamily="18" charset="0"/>
                          <a:ea typeface="+mn-ea"/>
                          <a:cs typeface="+mn-cs"/>
                        </a:rPr>
                        <a:t>1 550 400 000 F CFA</a:t>
                      </a:r>
                      <a:endParaRPr lang="fr-FR" sz="2400" b="1" kern="1200" dirty="0">
                        <a:solidFill>
                          <a:schemeClr val="dk1"/>
                        </a:solidFill>
                        <a:effectLst>
                          <a:glow rad="63500">
                            <a:schemeClr val="accent3">
                              <a:satMod val="175000"/>
                              <a:alpha val="40000"/>
                            </a:schemeClr>
                          </a:glow>
                        </a:effectLst>
                        <a:latin typeface="Palatino Linotype" panose="02040502050505030304" pitchFamily="18" charset="0"/>
                        <a:ea typeface="+mn-ea"/>
                        <a:cs typeface="+mn-cs"/>
                      </a:endParaRPr>
                    </a:p>
                  </a:txBody>
                  <a:tcPr marL="0" marR="0" marT="0" marB="0"/>
                </a:tc>
                <a:extLst>
                  <a:ext uri="{0D108BD9-81ED-4DB2-BD59-A6C34878D82A}">
                    <a16:rowId xmlns:a16="http://schemas.microsoft.com/office/drawing/2014/main" val="2556731399"/>
                  </a:ext>
                </a:extLst>
              </a:tr>
            </a:tbl>
          </a:graphicData>
        </a:graphic>
      </p:graphicFrame>
    </p:spTree>
    <p:extLst>
      <p:ext uri="{BB962C8B-B14F-4D97-AF65-F5344CB8AC3E}">
        <p14:creationId xmlns:p14="http://schemas.microsoft.com/office/powerpoint/2010/main" val="1600931250"/>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80815" y="112776"/>
            <a:ext cx="5255514" cy="91211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974591" y="615695"/>
            <a:ext cx="1431798" cy="79933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927091" y="615695"/>
            <a:ext cx="656082" cy="7993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186171" y="615695"/>
            <a:ext cx="1943862" cy="7993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650735" y="615695"/>
            <a:ext cx="587501" cy="7993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841235" y="615695"/>
            <a:ext cx="1399794" cy="799338"/>
          </a:xfrm>
          <a:prstGeom prst="rect">
            <a:avLst/>
          </a:prstGeom>
          <a:blipFill>
            <a:blip r:embed="rId7"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3728084" y="210134"/>
            <a:ext cx="4733290" cy="942975"/>
          </a:xfrm>
          <a:prstGeom prst="rect">
            <a:avLst/>
          </a:prstGeom>
        </p:spPr>
        <p:txBody>
          <a:bodyPr vert="horz" wrap="square" lIns="0" tIns="13335" rIns="0" bIns="0" rtlCol="0">
            <a:spAutoFit/>
          </a:bodyPr>
          <a:lstStyle/>
          <a:p>
            <a:pPr algn="ctr">
              <a:lnSpc>
                <a:spcPct val="100000"/>
              </a:lnSpc>
              <a:spcBef>
                <a:spcPts val="105"/>
              </a:spcBef>
              <a:tabLst>
                <a:tab pos="2059305" algn="l"/>
              </a:tabLst>
            </a:pPr>
            <a:r>
              <a:rPr sz="3200" b="0" spc="-10" dirty="0">
                <a:solidFill>
                  <a:srgbClr val="080808"/>
                </a:solidFill>
                <a:latin typeface="Calibri"/>
                <a:cs typeface="Calibri"/>
              </a:rPr>
              <a:t>République	</a:t>
            </a:r>
            <a:r>
              <a:rPr sz="3200" b="0" dirty="0">
                <a:solidFill>
                  <a:srgbClr val="080808"/>
                </a:solidFill>
                <a:latin typeface="Calibri"/>
                <a:cs typeface="Calibri"/>
              </a:rPr>
              <a:t>de </a:t>
            </a:r>
            <a:r>
              <a:rPr sz="3200" b="0" spc="-15" dirty="0">
                <a:solidFill>
                  <a:srgbClr val="080808"/>
                </a:solidFill>
                <a:latin typeface="Calibri"/>
                <a:cs typeface="Calibri"/>
              </a:rPr>
              <a:t>Côte</a:t>
            </a:r>
            <a:r>
              <a:rPr sz="3200" b="0" spc="-75" dirty="0">
                <a:solidFill>
                  <a:srgbClr val="080808"/>
                </a:solidFill>
                <a:latin typeface="Calibri"/>
                <a:cs typeface="Calibri"/>
              </a:rPr>
              <a:t> </a:t>
            </a:r>
            <a:r>
              <a:rPr sz="3200" b="0" spc="-10" dirty="0">
                <a:solidFill>
                  <a:srgbClr val="080808"/>
                </a:solidFill>
                <a:latin typeface="Calibri"/>
                <a:cs typeface="Calibri"/>
              </a:rPr>
              <a:t>D’Ivoire</a:t>
            </a:r>
            <a:endParaRPr sz="3200" dirty="0">
              <a:latin typeface="Calibri"/>
              <a:cs typeface="Calibri"/>
            </a:endParaRPr>
          </a:p>
          <a:p>
            <a:pPr marL="4445" algn="ctr">
              <a:lnSpc>
                <a:spcPct val="100000"/>
              </a:lnSpc>
              <a:spcBef>
                <a:spcPts val="20"/>
              </a:spcBef>
            </a:pPr>
            <a:r>
              <a:rPr sz="2800" b="0" spc="-5" dirty="0">
                <a:solidFill>
                  <a:srgbClr val="080808"/>
                </a:solidFill>
                <a:latin typeface="Calibri"/>
                <a:cs typeface="Calibri"/>
              </a:rPr>
              <a:t>Union – </a:t>
            </a:r>
            <a:r>
              <a:rPr sz="2800" b="0" spc="-10" dirty="0">
                <a:solidFill>
                  <a:srgbClr val="080808"/>
                </a:solidFill>
                <a:latin typeface="Calibri"/>
                <a:cs typeface="Calibri"/>
              </a:rPr>
              <a:t>Discipline </a:t>
            </a:r>
            <a:r>
              <a:rPr sz="2800" b="0" spc="-5" dirty="0">
                <a:solidFill>
                  <a:srgbClr val="080808"/>
                </a:solidFill>
                <a:latin typeface="Calibri"/>
                <a:cs typeface="Calibri"/>
              </a:rPr>
              <a:t>-</a:t>
            </a:r>
            <a:r>
              <a:rPr sz="2800" b="0" spc="60" dirty="0">
                <a:solidFill>
                  <a:srgbClr val="080808"/>
                </a:solidFill>
                <a:latin typeface="Calibri"/>
                <a:cs typeface="Calibri"/>
              </a:rPr>
              <a:t> </a:t>
            </a:r>
            <a:r>
              <a:rPr sz="2800" b="0" spc="-50" dirty="0">
                <a:solidFill>
                  <a:srgbClr val="080808"/>
                </a:solidFill>
                <a:latin typeface="Calibri"/>
                <a:cs typeface="Calibri"/>
              </a:rPr>
              <a:t>Travail</a:t>
            </a:r>
            <a:endParaRPr sz="2800" dirty="0">
              <a:latin typeface="Calibri"/>
              <a:cs typeface="Calibri"/>
            </a:endParaRPr>
          </a:p>
        </p:txBody>
      </p:sp>
      <p:sp>
        <p:nvSpPr>
          <p:cNvPr id="10" name="object 10"/>
          <p:cNvSpPr/>
          <p:nvPr/>
        </p:nvSpPr>
        <p:spPr>
          <a:xfrm>
            <a:off x="1524000" y="2673095"/>
            <a:ext cx="9144000" cy="774700"/>
          </a:xfrm>
          <a:custGeom>
            <a:avLst/>
            <a:gdLst/>
            <a:ahLst/>
            <a:cxnLst/>
            <a:rect l="l" t="t" r="r" b="b"/>
            <a:pathLst>
              <a:path w="9144000" h="774700">
                <a:moveTo>
                  <a:pt x="9014968" y="0"/>
                </a:moveTo>
                <a:lnTo>
                  <a:pt x="129031" y="0"/>
                </a:lnTo>
                <a:lnTo>
                  <a:pt x="78813" y="10142"/>
                </a:lnTo>
                <a:lnTo>
                  <a:pt x="37798" y="37798"/>
                </a:lnTo>
                <a:lnTo>
                  <a:pt x="10142" y="78813"/>
                </a:lnTo>
                <a:lnTo>
                  <a:pt x="0" y="129031"/>
                </a:lnTo>
                <a:lnTo>
                  <a:pt x="0" y="645159"/>
                </a:lnTo>
                <a:lnTo>
                  <a:pt x="10142" y="695378"/>
                </a:lnTo>
                <a:lnTo>
                  <a:pt x="37798" y="736393"/>
                </a:lnTo>
                <a:lnTo>
                  <a:pt x="78813" y="764049"/>
                </a:lnTo>
                <a:lnTo>
                  <a:pt x="129031" y="774191"/>
                </a:lnTo>
                <a:lnTo>
                  <a:pt x="9014968" y="774191"/>
                </a:lnTo>
                <a:lnTo>
                  <a:pt x="9065186" y="764049"/>
                </a:lnTo>
                <a:lnTo>
                  <a:pt x="9106201" y="736393"/>
                </a:lnTo>
                <a:lnTo>
                  <a:pt x="9133857" y="695378"/>
                </a:lnTo>
                <a:lnTo>
                  <a:pt x="9144000" y="645159"/>
                </a:lnTo>
                <a:lnTo>
                  <a:pt x="9144000" y="129031"/>
                </a:lnTo>
                <a:lnTo>
                  <a:pt x="9133857" y="78813"/>
                </a:lnTo>
                <a:lnTo>
                  <a:pt x="9106201" y="37798"/>
                </a:lnTo>
                <a:lnTo>
                  <a:pt x="9065186" y="10142"/>
                </a:lnTo>
                <a:lnTo>
                  <a:pt x="9014968" y="0"/>
                </a:lnTo>
                <a:close/>
              </a:path>
            </a:pathLst>
          </a:custGeom>
          <a:solidFill>
            <a:srgbClr val="1D9A78"/>
          </a:solidFill>
        </p:spPr>
        <p:txBody>
          <a:bodyPr wrap="square" lIns="0" tIns="0" rIns="0" bIns="0" rtlCol="0"/>
          <a:lstStyle/>
          <a:p>
            <a:endParaRPr/>
          </a:p>
        </p:txBody>
      </p:sp>
      <p:sp>
        <p:nvSpPr>
          <p:cNvPr id="11" name="object 11"/>
          <p:cNvSpPr txBox="1"/>
          <p:nvPr/>
        </p:nvSpPr>
        <p:spPr>
          <a:xfrm>
            <a:off x="1754885" y="2555824"/>
            <a:ext cx="8294370" cy="848994"/>
          </a:xfrm>
          <a:prstGeom prst="rect">
            <a:avLst/>
          </a:prstGeom>
        </p:spPr>
        <p:txBody>
          <a:bodyPr vert="horz" wrap="square" lIns="0" tIns="12700" rIns="0" bIns="0" rtlCol="0">
            <a:spAutoFit/>
          </a:bodyPr>
          <a:lstStyle/>
          <a:p>
            <a:pPr marL="12700">
              <a:lnSpc>
                <a:spcPct val="100000"/>
              </a:lnSpc>
              <a:spcBef>
                <a:spcPts val="100"/>
              </a:spcBef>
            </a:pPr>
            <a:r>
              <a:rPr sz="5400" b="1" spc="-15" dirty="0">
                <a:solidFill>
                  <a:srgbClr val="FFFFFF"/>
                </a:solidFill>
                <a:latin typeface="Calibri"/>
                <a:cs typeface="Calibri"/>
              </a:rPr>
              <a:t>MERCI </a:t>
            </a:r>
            <a:r>
              <a:rPr sz="5400" b="1" dirty="0">
                <a:solidFill>
                  <a:srgbClr val="FFFFFF"/>
                </a:solidFill>
                <a:latin typeface="Calibri"/>
                <a:cs typeface="Calibri"/>
              </a:rPr>
              <a:t>DE </a:t>
            </a:r>
            <a:r>
              <a:rPr sz="5400" b="1" spc="-50" dirty="0">
                <a:solidFill>
                  <a:srgbClr val="FFFFFF"/>
                </a:solidFill>
                <a:latin typeface="Calibri"/>
                <a:cs typeface="Calibri"/>
              </a:rPr>
              <a:t>VOTRE</a:t>
            </a:r>
            <a:r>
              <a:rPr sz="5400" b="1" spc="-40" dirty="0">
                <a:solidFill>
                  <a:srgbClr val="FFFFFF"/>
                </a:solidFill>
                <a:latin typeface="Calibri"/>
                <a:cs typeface="Calibri"/>
              </a:rPr>
              <a:t> </a:t>
            </a:r>
            <a:r>
              <a:rPr sz="5400" b="1" spc="-45" dirty="0">
                <a:solidFill>
                  <a:srgbClr val="FFFFFF"/>
                </a:solidFill>
                <a:latin typeface="Calibri"/>
                <a:cs typeface="Calibri"/>
              </a:rPr>
              <a:t>ATTENTION</a:t>
            </a:r>
            <a:endParaRPr sz="5400" dirty="0">
              <a:latin typeface="Calibri"/>
              <a:cs typeface="Calibri"/>
            </a:endParaRPr>
          </a:p>
        </p:txBody>
      </p:sp>
      <p:sp>
        <p:nvSpPr>
          <p:cNvPr id="12" name="object 12"/>
          <p:cNvSpPr/>
          <p:nvPr/>
        </p:nvSpPr>
        <p:spPr>
          <a:xfrm>
            <a:off x="108968" y="112776"/>
            <a:ext cx="768856" cy="563840"/>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3555491" y="1636776"/>
            <a:ext cx="5206746" cy="912113"/>
          </a:xfrm>
          <a:prstGeom prst="rect">
            <a:avLst/>
          </a:prstGeom>
          <a:blipFill>
            <a:blip r:embed="rId9" cstate="print"/>
            <a:stretch>
              <a:fillRect/>
            </a:stretch>
          </a:blipFill>
        </p:spPr>
        <p:txBody>
          <a:bodyPr wrap="square" lIns="0" tIns="0" rIns="0" bIns="0" rtlCol="0"/>
          <a:lstStyle/>
          <a:p>
            <a:endParaRPr/>
          </a:p>
        </p:txBody>
      </p:sp>
      <p:sp>
        <p:nvSpPr>
          <p:cNvPr id="17" name="object 17"/>
          <p:cNvSpPr txBox="1"/>
          <p:nvPr/>
        </p:nvSpPr>
        <p:spPr>
          <a:xfrm>
            <a:off x="3802126" y="1734388"/>
            <a:ext cx="4686935" cy="514350"/>
          </a:xfrm>
          <a:prstGeom prst="rect">
            <a:avLst/>
          </a:prstGeom>
        </p:spPr>
        <p:txBody>
          <a:bodyPr vert="horz" wrap="square" lIns="0" tIns="13335" rIns="0" bIns="0" rtlCol="0">
            <a:spAutoFit/>
          </a:bodyPr>
          <a:lstStyle/>
          <a:p>
            <a:pPr marL="12700">
              <a:lnSpc>
                <a:spcPct val="100000"/>
              </a:lnSpc>
              <a:spcBef>
                <a:spcPts val="105"/>
              </a:spcBef>
            </a:pPr>
            <a:r>
              <a:rPr sz="3200" spc="-15" dirty="0">
                <a:solidFill>
                  <a:srgbClr val="080808"/>
                </a:solidFill>
                <a:latin typeface="Calibri"/>
                <a:cs typeface="Calibri"/>
              </a:rPr>
              <a:t>Ministère </a:t>
            </a:r>
            <a:r>
              <a:rPr sz="3200" spc="-5" dirty="0">
                <a:solidFill>
                  <a:srgbClr val="080808"/>
                </a:solidFill>
                <a:latin typeface="Calibri"/>
                <a:cs typeface="Calibri"/>
              </a:rPr>
              <a:t>des </a:t>
            </a:r>
            <a:r>
              <a:rPr sz="3200" spc="-20" dirty="0">
                <a:solidFill>
                  <a:srgbClr val="080808"/>
                </a:solidFill>
                <a:latin typeface="Calibri"/>
                <a:cs typeface="Calibri"/>
              </a:rPr>
              <a:t>Eaux </a:t>
            </a:r>
            <a:r>
              <a:rPr sz="3200" dirty="0">
                <a:solidFill>
                  <a:srgbClr val="080808"/>
                </a:solidFill>
                <a:latin typeface="Calibri"/>
                <a:cs typeface="Calibri"/>
              </a:rPr>
              <a:t>et</a:t>
            </a:r>
            <a:r>
              <a:rPr sz="3200" spc="-10" dirty="0">
                <a:solidFill>
                  <a:srgbClr val="080808"/>
                </a:solidFill>
                <a:latin typeface="Calibri"/>
                <a:cs typeface="Calibri"/>
              </a:rPr>
              <a:t> </a:t>
            </a:r>
            <a:r>
              <a:rPr sz="3200" spc="-20" dirty="0">
                <a:solidFill>
                  <a:srgbClr val="080808"/>
                </a:solidFill>
                <a:latin typeface="Calibri"/>
                <a:cs typeface="Calibri"/>
              </a:rPr>
              <a:t>Forêts</a:t>
            </a:r>
            <a:endParaRPr sz="3200">
              <a:latin typeface="Calibri"/>
              <a:cs typeface="Calibri"/>
            </a:endParaRPr>
          </a:p>
        </p:txBody>
      </p:sp>
      <p:pic>
        <p:nvPicPr>
          <p:cNvPr id="26" name="Image 3">
            <a:extLst>
              <a:ext uri="{FF2B5EF4-FFF2-40B4-BE49-F238E27FC236}">
                <a16:creationId xmlns:a16="http://schemas.microsoft.com/office/drawing/2014/main" id="{AC776139-6ECA-4637-B8EB-35DD91DAC9F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51216" y="112776"/>
            <a:ext cx="774634" cy="56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8E900-A286-4A4B-A286-EEAD0CD41416}"/>
              </a:ext>
            </a:extLst>
          </p:cNvPr>
          <p:cNvSpPr>
            <a:spLocks noGrp="1"/>
          </p:cNvSpPr>
          <p:nvPr>
            <p:ph type="title"/>
          </p:nvPr>
        </p:nvSpPr>
        <p:spPr>
          <a:xfrm>
            <a:off x="105155" y="1420881"/>
            <a:ext cx="11989863" cy="4979921"/>
          </a:xfrm>
        </p:spPr>
        <p:txBody>
          <a:bodyPr>
            <a:noAutofit/>
          </a:bodyPr>
          <a:lstStyle/>
          <a:p>
            <a:pPr defTabSz="1200150">
              <a:lnSpc>
                <a:spcPct val="150000"/>
              </a:lnSpc>
              <a:spcAft>
                <a:spcPts val="300"/>
              </a:spcAft>
            </a:pPr>
            <a:r>
              <a:rPr lang="fr-FR" sz="2000" b="1" dirty="0">
                <a:effectLst>
                  <a:outerShdw blurRad="38100" dist="38100" dir="2700000" algn="tl">
                    <a:srgbClr val="000000">
                      <a:alpha val="43137"/>
                    </a:srgbClr>
                  </a:outerShdw>
                </a:effectLst>
                <a:latin typeface="Palatino Linotype" panose="02040502050505030304" pitchFamily="18" charset="0"/>
              </a:rPr>
              <a:t>                                                     PLAN DE LA PRESENTATION</a:t>
            </a:r>
            <a:br>
              <a:rPr lang="fr-FR" sz="2000" b="1" dirty="0">
                <a:effectLst>
                  <a:outerShdw blurRad="38100" dist="38100" dir="2700000" algn="tl">
                    <a:srgbClr val="000000">
                      <a:alpha val="43137"/>
                    </a:srgbClr>
                  </a:outerShdw>
                </a:effectLst>
                <a:latin typeface="Palatino Linotype" panose="02040502050505030304" pitchFamily="18" charset="0"/>
              </a:rPr>
            </a:br>
            <a:br>
              <a:rPr lang="fr-FR" sz="2000" b="1" dirty="0">
                <a:effectLst>
                  <a:outerShdw blurRad="38100" dist="38100" dir="2700000" algn="tl">
                    <a:srgbClr val="000000">
                      <a:alpha val="43137"/>
                    </a:srgbClr>
                  </a:outerShdw>
                </a:effectLst>
                <a:latin typeface="Palatino Linotype" panose="02040502050505030304" pitchFamily="18" charset="0"/>
              </a:rPr>
            </a:br>
            <a:r>
              <a:rPr lang="fr-FR" sz="2000" b="1" dirty="0">
                <a:effectLst>
                  <a:outerShdw blurRad="38100" dist="38100" dir="2700000" algn="tl">
                    <a:srgbClr val="000000">
                      <a:alpha val="43137"/>
                    </a:srgbClr>
                  </a:outerShdw>
                </a:effectLst>
                <a:latin typeface="Palatino Linotype" panose="02040502050505030304" pitchFamily="18" charset="0"/>
              </a:rPr>
              <a:t>I. Contexte et justification</a:t>
            </a:r>
            <a:br>
              <a:rPr lang="fr-FR" sz="2000" b="1" dirty="0">
                <a:effectLst>
                  <a:outerShdw blurRad="38100" dist="38100" dir="2700000" algn="tl">
                    <a:srgbClr val="000000">
                      <a:alpha val="43137"/>
                    </a:srgbClr>
                  </a:outerShdw>
                </a:effectLst>
                <a:latin typeface="Palatino Linotype" panose="02040502050505030304" pitchFamily="18" charset="0"/>
              </a:rPr>
            </a:br>
            <a:r>
              <a:rPr lang="fr-FR" sz="2000" b="1" dirty="0">
                <a:effectLst>
                  <a:outerShdw blurRad="38100" dist="38100" dir="2700000" algn="tl">
                    <a:srgbClr val="000000">
                      <a:alpha val="43137"/>
                    </a:srgbClr>
                  </a:outerShdw>
                </a:effectLst>
                <a:latin typeface="Palatino Linotype" panose="02040502050505030304" pitchFamily="18" charset="0"/>
              </a:rPr>
              <a:t>II. Objectifs</a:t>
            </a:r>
            <a:br>
              <a:rPr lang="fr-FR" sz="2000" b="1" dirty="0">
                <a:effectLst>
                  <a:outerShdw blurRad="38100" dist="38100" dir="2700000" algn="tl">
                    <a:srgbClr val="000000">
                      <a:alpha val="43137"/>
                    </a:srgbClr>
                  </a:outerShdw>
                </a:effectLst>
                <a:latin typeface="Palatino Linotype" panose="02040502050505030304" pitchFamily="18" charset="0"/>
              </a:rPr>
            </a:br>
            <a:r>
              <a:rPr lang="fr-FR" sz="2000" b="1" dirty="0">
                <a:effectLst>
                  <a:outerShdw blurRad="38100" dist="38100" dir="2700000" algn="tl">
                    <a:srgbClr val="000000">
                      <a:alpha val="43137"/>
                    </a:srgbClr>
                  </a:outerShdw>
                </a:effectLst>
                <a:latin typeface="Palatino Linotype" panose="02040502050505030304" pitchFamily="18" charset="0"/>
              </a:rPr>
              <a:t>III. Bilans des activités</a:t>
            </a:r>
            <a:br>
              <a:rPr lang="fr-FR" sz="1600" i="1" dirty="0">
                <a:effectLst>
                  <a:outerShdw blurRad="38100" dist="38100" dir="2700000" algn="tl">
                    <a:srgbClr val="000000">
                      <a:alpha val="43137"/>
                    </a:srgbClr>
                  </a:outerShdw>
                </a:effectLst>
                <a:latin typeface="Palatino Linotype" panose="02040502050505030304" pitchFamily="18" charset="0"/>
              </a:rPr>
            </a:br>
            <a:r>
              <a:rPr lang="fr-FR" sz="2000" b="1" dirty="0">
                <a:effectLst>
                  <a:outerShdw blurRad="38100" dist="38100" dir="2700000" algn="tl">
                    <a:srgbClr val="000000">
                      <a:alpha val="43137"/>
                    </a:srgbClr>
                  </a:outerShdw>
                </a:effectLst>
                <a:latin typeface="Palatino Linotype" panose="02040502050505030304" pitchFamily="18" charset="0"/>
              </a:rPr>
              <a:t>IV. Principaux résultats de l’inventaires cartographique</a:t>
            </a:r>
            <a:br>
              <a:rPr lang="fr-FR" sz="2000" b="1" dirty="0">
                <a:effectLst>
                  <a:outerShdw blurRad="38100" dist="38100" dir="2700000" algn="tl">
                    <a:srgbClr val="000000">
                      <a:alpha val="43137"/>
                    </a:srgbClr>
                  </a:outerShdw>
                </a:effectLst>
                <a:latin typeface="Palatino Linotype" panose="02040502050505030304" pitchFamily="18" charset="0"/>
              </a:rPr>
            </a:br>
            <a:r>
              <a:rPr lang="fr-FR" sz="2000" b="1" dirty="0">
                <a:effectLst>
                  <a:outerShdw blurRad="38100" dist="38100" dir="2700000" algn="tl">
                    <a:srgbClr val="000000">
                      <a:alpha val="43137"/>
                    </a:srgbClr>
                  </a:outerShdw>
                </a:effectLst>
                <a:latin typeface="Palatino Linotype" panose="02040502050505030304" pitchFamily="18" charset="0"/>
              </a:rPr>
              <a:t>V. Principaux résultats pour un plan simple de gestion</a:t>
            </a:r>
            <a:br>
              <a:rPr lang="fr-FR" sz="2000" b="1" dirty="0">
                <a:effectLst>
                  <a:outerShdw blurRad="38100" dist="38100" dir="2700000" algn="tl">
                    <a:srgbClr val="000000">
                      <a:alpha val="43137"/>
                    </a:srgbClr>
                  </a:outerShdw>
                </a:effectLst>
                <a:latin typeface="Palatino Linotype" panose="02040502050505030304" pitchFamily="18" charset="0"/>
              </a:rPr>
            </a:br>
            <a:r>
              <a:rPr lang="fr-FR" sz="1600" i="1" dirty="0">
                <a:effectLst>
                  <a:outerShdw blurRad="38100" dist="38100" dir="2700000" algn="tl">
                    <a:srgbClr val="000000">
                      <a:alpha val="43137"/>
                    </a:srgbClr>
                  </a:outerShdw>
                </a:effectLst>
                <a:latin typeface="Palatino Linotype" panose="02040502050505030304" pitchFamily="18" charset="0"/>
              </a:rPr>
              <a:t> </a:t>
            </a:r>
            <a:endParaRPr lang="fr-FR" sz="1600" dirty="0">
              <a:effectLst>
                <a:outerShdw blurRad="38100" dist="38100" dir="2700000" algn="tl">
                  <a:srgbClr val="000000">
                    <a:alpha val="43137"/>
                  </a:srgbClr>
                </a:outerShdw>
              </a:effectLst>
              <a:latin typeface="Palatino Linotype" panose="02040502050505030304" pitchFamily="18" charset="0"/>
            </a:endParaRPr>
          </a:p>
        </p:txBody>
      </p:sp>
      <p:sp>
        <p:nvSpPr>
          <p:cNvPr id="4" name="object 10">
            <a:extLst>
              <a:ext uri="{FF2B5EF4-FFF2-40B4-BE49-F238E27FC236}">
                <a16:creationId xmlns:a16="http://schemas.microsoft.com/office/drawing/2014/main" id="{5ED8B456-71CF-44DC-8184-A4A6E4C4D89B}"/>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ABA946B8-A8B0-4985-82BD-D1FB2A95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pub">
            <a:extLst>
              <a:ext uri="{FF2B5EF4-FFF2-40B4-BE49-F238E27FC236}">
                <a16:creationId xmlns:a16="http://schemas.microsoft.com/office/drawing/2014/main" id="{3BF16791-0794-491C-A0F4-BE41EA9F2080}"/>
              </a:ext>
            </a:extLst>
          </p:cNvPr>
          <p:cNvSpPr txBox="1"/>
          <p:nvPr/>
        </p:nvSpPr>
        <p:spPr>
          <a:xfrm>
            <a:off x="1813560" y="134715"/>
            <a:ext cx="8442960" cy="1016000"/>
          </a:xfrm>
          <a:prstGeom prst="rect">
            <a:avLst/>
          </a:prstGeom>
          <a:noFill/>
        </p:spPr>
        <p:txBody>
          <a:bodyPr wrap="square">
            <a:spAutoFit/>
          </a:bodyPr>
          <a:lstStyle/>
          <a:p>
            <a:pPr algn="ctr" eaLnBrk="1" fontAlgn="auto" hangingPunct="1">
              <a:spcBef>
                <a:spcPts val="0"/>
              </a:spcBef>
              <a:spcAft>
                <a:spcPts val="0"/>
              </a:spcAft>
              <a:defRPr/>
            </a:pPr>
            <a:r>
              <a:rPr lang="fr-FR" sz="4000" b="1" dirty="0">
                <a:ln w="18000">
                  <a:noFill/>
                  <a:prstDash val="solid"/>
                  <a:miter lim="800000"/>
                </a:ln>
                <a:solidFill>
                  <a:srgbClr val="080808"/>
                </a:solidFill>
                <a:effectLst>
                  <a:outerShdw blurRad="50800" dist="38100" dir="2700000" algn="tl" rotWithShape="0">
                    <a:prstClr val="black">
                      <a:alpha val="40000"/>
                    </a:prstClr>
                  </a:outerShdw>
                </a:effectLst>
                <a:latin typeface="Edwardian Script ITC" pitchFamily="66" charset="0"/>
                <a:ea typeface="굴림" pitchFamily="34" charset="-127"/>
              </a:rPr>
              <a:t>République  de Côte D’Ivoire</a:t>
            </a:r>
          </a:p>
          <a:p>
            <a:pPr algn="ctr" eaLnBrk="1" fontAlgn="auto" hangingPunct="1">
              <a:spcBef>
                <a:spcPts val="0"/>
              </a:spcBef>
              <a:spcAft>
                <a:spcPts val="0"/>
              </a:spcAft>
              <a:defRPr/>
            </a:pPr>
            <a:r>
              <a:rPr lang="fr-FR" b="1" dirty="0">
                <a:ln w="18000">
                  <a:noFill/>
                  <a:prstDash val="solid"/>
                  <a:miter lim="800000"/>
                </a:ln>
                <a:solidFill>
                  <a:srgbClr val="080808"/>
                </a:solidFill>
                <a:effectLst>
                  <a:outerShdw blurRad="50800" dist="38100" dir="2700000" algn="tl" rotWithShape="0">
                    <a:prstClr val="black">
                      <a:alpha val="40000"/>
                    </a:prstClr>
                  </a:outerShdw>
                </a:effectLst>
                <a:latin typeface="Edwardian Script ITC" pitchFamily="66" charset="0"/>
                <a:ea typeface="굴림" pitchFamily="34" charset="-127"/>
              </a:rPr>
              <a:t>Union – Discipline - Travail</a:t>
            </a:r>
          </a:p>
        </p:txBody>
      </p:sp>
    </p:spTree>
    <p:extLst>
      <p:ext uri="{BB962C8B-B14F-4D97-AF65-F5344CB8AC3E}">
        <p14:creationId xmlns:p14="http://schemas.microsoft.com/office/powerpoint/2010/main" val="940615685"/>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8E900-A286-4A4B-A286-EEAD0CD41416}"/>
              </a:ext>
            </a:extLst>
          </p:cNvPr>
          <p:cNvSpPr>
            <a:spLocks noGrp="1"/>
          </p:cNvSpPr>
          <p:nvPr>
            <p:ph type="title"/>
          </p:nvPr>
        </p:nvSpPr>
        <p:spPr>
          <a:xfrm>
            <a:off x="1813560" y="2766218"/>
            <a:ext cx="8442960" cy="1325563"/>
          </a:xfrm>
        </p:spPr>
        <p:txBody>
          <a:bodyPr>
            <a:normAutofit/>
          </a:bodyPr>
          <a:lstStyle/>
          <a:p>
            <a:pPr algn="ctr"/>
            <a:r>
              <a:rPr lang="fr-FR" sz="4000" dirty="0">
                <a:effectLst>
                  <a:outerShdw blurRad="38100" dist="38100" dir="2700000" algn="tl">
                    <a:srgbClr val="000000">
                      <a:alpha val="43137"/>
                    </a:srgbClr>
                  </a:outerShdw>
                </a:effectLst>
                <a:latin typeface="Palatino Linotype" panose="02040502050505030304" pitchFamily="18" charset="0"/>
              </a:rPr>
              <a:t>I- CONTEXTE ET JUSTIFICATION</a:t>
            </a:r>
          </a:p>
        </p:txBody>
      </p:sp>
      <p:sp>
        <p:nvSpPr>
          <p:cNvPr id="4" name="object 10">
            <a:extLst>
              <a:ext uri="{FF2B5EF4-FFF2-40B4-BE49-F238E27FC236}">
                <a16:creationId xmlns:a16="http://schemas.microsoft.com/office/drawing/2014/main" id="{5ED8B456-71CF-44DC-8184-A4A6E4C4D89B}"/>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ABA946B8-A8B0-4985-82BD-D1FB2A95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pub">
            <a:extLst>
              <a:ext uri="{FF2B5EF4-FFF2-40B4-BE49-F238E27FC236}">
                <a16:creationId xmlns:a16="http://schemas.microsoft.com/office/drawing/2014/main" id="{3BF16791-0794-491C-A0F4-BE41EA9F2080}"/>
              </a:ext>
            </a:extLst>
          </p:cNvPr>
          <p:cNvSpPr txBox="1"/>
          <p:nvPr/>
        </p:nvSpPr>
        <p:spPr>
          <a:xfrm>
            <a:off x="1813560" y="134715"/>
            <a:ext cx="8442960" cy="1016000"/>
          </a:xfrm>
          <a:prstGeom prst="rect">
            <a:avLst/>
          </a:prstGeom>
          <a:noFill/>
        </p:spPr>
        <p:txBody>
          <a:bodyPr wrap="square">
            <a:spAutoFit/>
          </a:bodyPr>
          <a:lstStyle/>
          <a:p>
            <a:pPr algn="ctr" eaLnBrk="1" fontAlgn="auto" hangingPunct="1">
              <a:spcBef>
                <a:spcPts val="0"/>
              </a:spcBef>
              <a:spcAft>
                <a:spcPts val="0"/>
              </a:spcAft>
              <a:defRPr/>
            </a:pPr>
            <a:r>
              <a:rPr lang="fr-FR" sz="4000" b="1" dirty="0">
                <a:ln w="18000">
                  <a:noFill/>
                  <a:prstDash val="solid"/>
                  <a:miter lim="800000"/>
                </a:ln>
                <a:solidFill>
                  <a:srgbClr val="080808"/>
                </a:solidFill>
                <a:effectLst>
                  <a:outerShdw blurRad="50800" dist="38100" dir="2700000" algn="tl" rotWithShape="0">
                    <a:prstClr val="black">
                      <a:alpha val="40000"/>
                    </a:prstClr>
                  </a:outerShdw>
                </a:effectLst>
                <a:latin typeface="Edwardian Script ITC" pitchFamily="66" charset="0"/>
                <a:ea typeface="굴림" pitchFamily="34" charset="-127"/>
              </a:rPr>
              <a:t>République  de Côte D’Ivoire</a:t>
            </a:r>
          </a:p>
          <a:p>
            <a:pPr algn="ctr" eaLnBrk="1" fontAlgn="auto" hangingPunct="1">
              <a:spcBef>
                <a:spcPts val="0"/>
              </a:spcBef>
              <a:spcAft>
                <a:spcPts val="0"/>
              </a:spcAft>
              <a:defRPr/>
            </a:pPr>
            <a:r>
              <a:rPr lang="fr-FR" b="1" dirty="0">
                <a:ln w="18000">
                  <a:noFill/>
                  <a:prstDash val="solid"/>
                  <a:miter lim="800000"/>
                </a:ln>
                <a:solidFill>
                  <a:srgbClr val="080808"/>
                </a:solidFill>
                <a:effectLst>
                  <a:outerShdw blurRad="50800" dist="38100" dir="2700000" algn="tl" rotWithShape="0">
                    <a:prstClr val="black">
                      <a:alpha val="40000"/>
                    </a:prstClr>
                  </a:outerShdw>
                </a:effectLst>
                <a:latin typeface="Edwardian Script ITC" pitchFamily="66" charset="0"/>
                <a:ea typeface="굴림" pitchFamily="34" charset="-127"/>
              </a:rPr>
              <a:t>Union – Discipline - Travail</a:t>
            </a:r>
          </a:p>
        </p:txBody>
      </p:sp>
    </p:spTree>
    <p:extLst>
      <p:ext uri="{BB962C8B-B14F-4D97-AF65-F5344CB8AC3E}">
        <p14:creationId xmlns:p14="http://schemas.microsoft.com/office/powerpoint/2010/main" val="3295008039"/>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203736" y="8245"/>
            <a:ext cx="8016175" cy="658514"/>
          </a:xfrm>
          <a:prstGeom prst="rect">
            <a:avLst/>
          </a:prstGeom>
          <a:solidFill>
            <a:srgbClr val="92D050"/>
          </a:solidFill>
          <a:scene3d>
            <a:camera prst="orthographicFront"/>
            <a:lightRig rig="threePt" dir="t"/>
          </a:scene3d>
          <a:sp3d>
            <a:bevelT w="139700" h="139700" prst="divot"/>
          </a:sp3d>
        </p:spPr>
        <p:txBody>
          <a:bodyPr vert="horz" wrap="square" lIns="0" tIns="12065" rIns="0" bIns="0" rtlCol="0">
            <a:spAutoFit/>
          </a:bodyPr>
          <a:lstStyle/>
          <a:p>
            <a:pPr marL="12700" algn="ctr">
              <a:lnSpc>
                <a:spcPct val="150000"/>
              </a:lnSpc>
              <a:spcBef>
                <a:spcPts val="95"/>
              </a:spcBef>
            </a:pPr>
            <a:r>
              <a:rPr lang="fr-FR" sz="2800" spc="-5" dirty="0">
                <a:solidFill>
                  <a:srgbClr val="000000"/>
                </a:solidFill>
                <a:effectLst>
                  <a:outerShdw blurRad="38100" dist="38100" dir="2700000" algn="tl">
                    <a:srgbClr val="000000">
                      <a:alpha val="43137"/>
                    </a:srgbClr>
                  </a:outerShdw>
                </a:effectLst>
              </a:rPr>
              <a:t>DEGRADATION DU PATRIMOINE FORESTIER IVOIRIEN</a:t>
            </a:r>
            <a:endParaRPr sz="2800" dirty="0">
              <a:effectLst>
                <a:outerShdw blurRad="38100" dist="38100" dir="2700000" algn="tl">
                  <a:srgbClr val="000000">
                    <a:alpha val="43137"/>
                  </a:srgbClr>
                </a:outerShdw>
              </a:effectLst>
            </a:endParaRPr>
          </a:p>
        </p:txBody>
      </p:sp>
      <p:sp>
        <p:nvSpPr>
          <p:cNvPr id="40" name="object 10">
            <a:extLst>
              <a:ext uri="{FF2B5EF4-FFF2-40B4-BE49-F238E27FC236}">
                <a16:creationId xmlns:a16="http://schemas.microsoft.com/office/drawing/2014/main" id="{5FC70E54-87E7-44BE-BDEA-42ECD8C65CC6}"/>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41" name="Image 3">
            <a:extLst>
              <a:ext uri="{FF2B5EF4-FFF2-40B4-BE49-F238E27FC236}">
                <a16:creationId xmlns:a16="http://schemas.microsoft.com/office/drawing/2014/main" id="{77002D9E-6BC8-4F62-8B78-D0228C74AB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4" name="Groupe 93">
            <a:extLst>
              <a:ext uri="{FF2B5EF4-FFF2-40B4-BE49-F238E27FC236}">
                <a16:creationId xmlns:a16="http://schemas.microsoft.com/office/drawing/2014/main" id="{E76E92A2-2D86-4C9D-8541-088F1171C034}"/>
              </a:ext>
            </a:extLst>
          </p:cNvPr>
          <p:cNvGrpSpPr/>
          <p:nvPr/>
        </p:nvGrpSpPr>
        <p:grpSpPr>
          <a:xfrm>
            <a:off x="105805" y="2702284"/>
            <a:ext cx="9315451" cy="1876403"/>
            <a:chOff x="854090" y="2820686"/>
            <a:chExt cx="9315451" cy="1876403"/>
          </a:xfrm>
        </p:grpSpPr>
        <p:sp>
          <p:nvSpPr>
            <p:cNvPr id="86" name="Rectangle 85">
              <a:extLst>
                <a:ext uri="{FF2B5EF4-FFF2-40B4-BE49-F238E27FC236}">
                  <a16:creationId xmlns:a16="http://schemas.microsoft.com/office/drawing/2014/main" id="{393AFEC5-6D14-42B0-BF31-A6456B1DC6BA}"/>
                </a:ext>
              </a:extLst>
            </p:cNvPr>
            <p:cNvSpPr/>
            <p:nvPr/>
          </p:nvSpPr>
          <p:spPr>
            <a:xfrm>
              <a:off x="854090" y="3004812"/>
              <a:ext cx="8564230" cy="1638931"/>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nvGrpSpPr>
            <p:cNvPr id="47" name="Groupe 46">
              <a:extLst>
                <a:ext uri="{FF2B5EF4-FFF2-40B4-BE49-F238E27FC236}">
                  <a16:creationId xmlns:a16="http://schemas.microsoft.com/office/drawing/2014/main" id="{B75B4661-9929-426C-970F-3327BC7E6E8E}"/>
                </a:ext>
              </a:extLst>
            </p:cNvPr>
            <p:cNvGrpSpPr/>
            <p:nvPr/>
          </p:nvGrpSpPr>
          <p:grpSpPr>
            <a:xfrm>
              <a:off x="854092" y="2820686"/>
              <a:ext cx="9315449" cy="1876403"/>
              <a:chOff x="618808" y="1328027"/>
              <a:chExt cx="9350564" cy="2789091"/>
            </a:xfrm>
          </p:grpSpPr>
          <p:sp>
            <p:nvSpPr>
              <p:cNvPr id="7" name="object 7"/>
              <p:cNvSpPr txBox="1"/>
              <p:nvPr/>
            </p:nvSpPr>
            <p:spPr>
              <a:xfrm>
                <a:off x="1475770" y="3388009"/>
                <a:ext cx="1492885" cy="285115"/>
              </a:xfrm>
              <a:prstGeom prst="rect">
                <a:avLst/>
              </a:prstGeom>
            </p:spPr>
            <p:txBody>
              <a:bodyPr vert="horz" wrap="square" lIns="0" tIns="13335" rIns="0" bIns="0" rtlCol="0">
                <a:spAutoFit/>
              </a:bodyPr>
              <a:lstStyle/>
              <a:p>
                <a:pPr marL="12700">
                  <a:lnSpc>
                    <a:spcPct val="100000"/>
                  </a:lnSpc>
                  <a:spcBef>
                    <a:spcPts val="105"/>
                  </a:spcBef>
                </a:pPr>
                <a:r>
                  <a:rPr sz="1700" b="1" dirty="0">
                    <a:solidFill>
                      <a:srgbClr val="185B12"/>
                    </a:solidFill>
                    <a:latin typeface="Palatino Linotype"/>
                    <a:cs typeface="Palatino Linotype"/>
                  </a:rPr>
                  <a:t>7,9 </a:t>
                </a:r>
                <a:r>
                  <a:rPr sz="1700" b="1" spc="-5" dirty="0">
                    <a:solidFill>
                      <a:srgbClr val="185B12"/>
                    </a:solidFill>
                    <a:latin typeface="Palatino Linotype"/>
                    <a:cs typeface="Palatino Linotype"/>
                  </a:rPr>
                  <a:t>Millions</a:t>
                </a:r>
                <a:r>
                  <a:rPr sz="1700" b="1" spc="-95" dirty="0">
                    <a:solidFill>
                      <a:srgbClr val="185B12"/>
                    </a:solidFill>
                    <a:latin typeface="Palatino Linotype"/>
                    <a:cs typeface="Palatino Linotype"/>
                  </a:rPr>
                  <a:t> </a:t>
                </a:r>
                <a:r>
                  <a:rPr sz="1700" b="1" dirty="0">
                    <a:solidFill>
                      <a:srgbClr val="185B12"/>
                    </a:solidFill>
                    <a:latin typeface="Palatino Linotype"/>
                    <a:cs typeface="Palatino Linotype"/>
                  </a:rPr>
                  <a:t>ha</a:t>
                </a:r>
                <a:endParaRPr sz="1700" dirty="0">
                  <a:latin typeface="Palatino Linotype"/>
                  <a:cs typeface="Palatino Linotype"/>
                </a:endParaRPr>
              </a:p>
            </p:txBody>
          </p:sp>
          <p:sp>
            <p:nvSpPr>
              <p:cNvPr id="8" name="object 8"/>
              <p:cNvSpPr txBox="1"/>
              <p:nvPr/>
            </p:nvSpPr>
            <p:spPr>
              <a:xfrm>
                <a:off x="3763757" y="3367570"/>
                <a:ext cx="1601470" cy="285750"/>
              </a:xfrm>
              <a:prstGeom prst="rect">
                <a:avLst/>
              </a:prstGeom>
            </p:spPr>
            <p:txBody>
              <a:bodyPr vert="horz" wrap="square" lIns="0" tIns="13335" rIns="0" bIns="0" rtlCol="0">
                <a:spAutoFit/>
              </a:bodyPr>
              <a:lstStyle/>
              <a:p>
                <a:pPr marL="12700">
                  <a:lnSpc>
                    <a:spcPct val="100000"/>
                  </a:lnSpc>
                  <a:spcBef>
                    <a:spcPts val="105"/>
                  </a:spcBef>
                </a:pPr>
                <a:r>
                  <a:rPr sz="1700" b="1" dirty="0">
                    <a:solidFill>
                      <a:srgbClr val="185B12"/>
                    </a:solidFill>
                    <a:latin typeface="Palatino Linotype"/>
                    <a:cs typeface="Palatino Linotype"/>
                  </a:rPr>
                  <a:t>5,09 </a:t>
                </a:r>
                <a:r>
                  <a:rPr sz="1700" b="1" spc="-5" dirty="0">
                    <a:solidFill>
                      <a:srgbClr val="185B12"/>
                    </a:solidFill>
                    <a:latin typeface="Palatino Linotype"/>
                    <a:cs typeface="Palatino Linotype"/>
                  </a:rPr>
                  <a:t>Millions</a:t>
                </a:r>
                <a:r>
                  <a:rPr sz="1700" b="1" spc="-95" dirty="0">
                    <a:solidFill>
                      <a:srgbClr val="185B12"/>
                    </a:solidFill>
                    <a:latin typeface="Palatino Linotype"/>
                    <a:cs typeface="Palatino Linotype"/>
                  </a:rPr>
                  <a:t> </a:t>
                </a:r>
                <a:r>
                  <a:rPr sz="1700" b="1" dirty="0">
                    <a:solidFill>
                      <a:srgbClr val="185B12"/>
                    </a:solidFill>
                    <a:latin typeface="Palatino Linotype"/>
                    <a:cs typeface="Palatino Linotype"/>
                  </a:rPr>
                  <a:t>ha</a:t>
                </a:r>
                <a:endParaRPr sz="1700" dirty="0">
                  <a:latin typeface="Palatino Linotype"/>
                  <a:cs typeface="Palatino Linotype"/>
                </a:endParaRPr>
              </a:p>
            </p:txBody>
          </p:sp>
          <p:sp>
            <p:nvSpPr>
              <p:cNvPr id="9" name="object 9"/>
              <p:cNvSpPr txBox="1"/>
              <p:nvPr/>
            </p:nvSpPr>
            <p:spPr>
              <a:xfrm>
                <a:off x="1242888" y="1538603"/>
                <a:ext cx="458470" cy="285115"/>
              </a:xfrm>
              <a:prstGeom prst="rect">
                <a:avLst/>
              </a:prstGeom>
            </p:spPr>
            <p:txBody>
              <a:bodyPr vert="horz" wrap="square" lIns="0" tIns="13335" rIns="0" bIns="0" rtlCol="0">
                <a:spAutoFit/>
              </a:bodyPr>
              <a:lstStyle/>
              <a:p>
                <a:pPr marL="12700">
                  <a:lnSpc>
                    <a:spcPct val="100000"/>
                  </a:lnSpc>
                  <a:spcBef>
                    <a:spcPts val="105"/>
                  </a:spcBef>
                </a:pPr>
                <a:r>
                  <a:rPr sz="1700" b="1" dirty="0">
                    <a:solidFill>
                      <a:srgbClr val="185B12"/>
                    </a:solidFill>
                    <a:latin typeface="Palatino Linotype"/>
                    <a:cs typeface="Palatino Linotype"/>
                  </a:rPr>
                  <a:t>1990</a:t>
                </a:r>
                <a:endParaRPr sz="1700" dirty="0">
                  <a:latin typeface="Palatino Linotype"/>
                  <a:cs typeface="Palatino Linotype"/>
                </a:endParaRPr>
              </a:p>
            </p:txBody>
          </p:sp>
          <p:sp>
            <p:nvSpPr>
              <p:cNvPr id="10" name="object 10"/>
              <p:cNvSpPr txBox="1"/>
              <p:nvPr/>
            </p:nvSpPr>
            <p:spPr>
              <a:xfrm>
                <a:off x="2969898" y="1408712"/>
                <a:ext cx="1158240" cy="386003"/>
              </a:xfrm>
              <a:prstGeom prst="rect">
                <a:avLst/>
              </a:prstGeom>
            </p:spPr>
            <p:txBody>
              <a:bodyPr vert="horz" wrap="square" lIns="0" tIns="123189" rIns="0" bIns="0" rtlCol="0">
                <a:spAutoFit/>
              </a:bodyPr>
              <a:lstStyle/>
              <a:p>
                <a:pPr marL="631825">
                  <a:lnSpc>
                    <a:spcPct val="100000"/>
                  </a:lnSpc>
                  <a:spcBef>
                    <a:spcPts val="969"/>
                  </a:spcBef>
                </a:pPr>
                <a:r>
                  <a:rPr sz="1700" b="1" dirty="0">
                    <a:solidFill>
                      <a:srgbClr val="185B12"/>
                    </a:solidFill>
                    <a:latin typeface="Palatino Linotype"/>
                    <a:cs typeface="Palatino Linotype"/>
                  </a:rPr>
                  <a:t>2000</a:t>
                </a:r>
                <a:endParaRPr sz="1700" dirty="0">
                  <a:latin typeface="Palatino Linotype"/>
                  <a:cs typeface="Palatino Linotype"/>
                </a:endParaRPr>
              </a:p>
            </p:txBody>
          </p:sp>
          <p:sp>
            <p:nvSpPr>
              <p:cNvPr id="11" name="object 11"/>
              <p:cNvSpPr txBox="1"/>
              <p:nvPr/>
            </p:nvSpPr>
            <p:spPr>
              <a:xfrm>
                <a:off x="5175575" y="1328027"/>
                <a:ext cx="1503680" cy="396904"/>
              </a:xfrm>
              <a:prstGeom prst="rect">
                <a:avLst/>
              </a:prstGeom>
            </p:spPr>
            <p:txBody>
              <a:bodyPr vert="horz" wrap="square" lIns="0" tIns="133985" rIns="0" bIns="0" rtlCol="0">
                <a:spAutoFit/>
              </a:bodyPr>
              <a:lstStyle/>
              <a:p>
                <a:pPr marL="13970" algn="ctr">
                  <a:lnSpc>
                    <a:spcPct val="100000"/>
                  </a:lnSpc>
                  <a:spcBef>
                    <a:spcPts val="1055"/>
                  </a:spcBef>
                </a:pPr>
                <a:r>
                  <a:rPr sz="1700" b="1" dirty="0">
                    <a:solidFill>
                      <a:srgbClr val="185B12"/>
                    </a:solidFill>
                    <a:latin typeface="Palatino Linotype"/>
                    <a:cs typeface="Palatino Linotype"/>
                  </a:rPr>
                  <a:t>2015</a:t>
                </a:r>
                <a:endParaRPr sz="1700" dirty="0">
                  <a:latin typeface="Palatino Linotype"/>
                  <a:cs typeface="Palatino Linotype"/>
                </a:endParaRPr>
              </a:p>
            </p:txBody>
          </p:sp>
          <p:grpSp>
            <p:nvGrpSpPr>
              <p:cNvPr id="35" name="Groupe 34">
                <a:extLst>
                  <a:ext uri="{FF2B5EF4-FFF2-40B4-BE49-F238E27FC236}">
                    <a16:creationId xmlns:a16="http://schemas.microsoft.com/office/drawing/2014/main" id="{76EC8F51-9833-4B08-B670-D3183086FFEC}"/>
                  </a:ext>
                </a:extLst>
              </p:cNvPr>
              <p:cNvGrpSpPr/>
              <p:nvPr/>
            </p:nvGrpSpPr>
            <p:grpSpPr>
              <a:xfrm>
                <a:off x="618808" y="3374930"/>
                <a:ext cx="843366" cy="742188"/>
                <a:chOff x="1214628" y="3968496"/>
                <a:chExt cx="801843" cy="900684"/>
              </a:xfrm>
            </p:grpSpPr>
            <p:sp>
              <p:nvSpPr>
                <p:cNvPr id="14" name="object 14"/>
                <p:cNvSpPr/>
                <p:nvPr/>
              </p:nvSpPr>
              <p:spPr>
                <a:xfrm>
                  <a:off x="1214628" y="3968496"/>
                  <a:ext cx="801843" cy="900684"/>
                </a:xfrm>
                <a:prstGeom prst="rect">
                  <a:avLst/>
                </a:prstGeom>
                <a:blipFill>
                  <a:blip r:embed="rId4" cstate="print"/>
                  <a:stretch>
                    <a:fillRect/>
                  </a:stretch>
                </a:blipFill>
              </p:spPr>
              <p:txBody>
                <a:bodyPr wrap="square" lIns="0" tIns="0" rIns="0" bIns="0" rtlCol="0"/>
                <a:lstStyle/>
                <a:p>
                  <a:endParaRPr/>
                </a:p>
              </p:txBody>
            </p:sp>
            <p:sp>
              <p:nvSpPr>
                <p:cNvPr id="15" name="object 15"/>
                <p:cNvSpPr txBox="1"/>
                <p:nvPr/>
              </p:nvSpPr>
              <p:spPr>
                <a:xfrm>
                  <a:off x="1473453" y="4068571"/>
                  <a:ext cx="434340" cy="285115"/>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Palatino Linotype"/>
                      <a:cs typeface="Palatino Linotype"/>
                    </a:rPr>
                    <a:t>24%</a:t>
                  </a:r>
                  <a:endParaRPr sz="1700" dirty="0">
                    <a:latin typeface="Palatino Linotype"/>
                    <a:cs typeface="Palatino Linotype"/>
                  </a:endParaRPr>
                </a:p>
              </p:txBody>
            </p:sp>
          </p:grpSp>
          <p:grpSp>
            <p:nvGrpSpPr>
              <p:cNvPr id="34" name="Groupe 33">
                <a:extLst>
                  <a:ext uri="{FF2B5EF4-FFF2-40B4-BE49-F238E27FC236}">
                    <a16:creationId xmlns:a16="http://schemas.microsoft.com/office/drawing/2014/main" id="{D6B9A735-8115-4016-92E4-FECB34209A5A}"/>
                  </a:ext>
                </a:extLst>
              </p:cNvPr>
              <p:cNvGrpSpPr/>
              <p:nvPr/>
            </p:nvGrpSpPr>
            <p:grpSpPr>
              <a:xfrm>
                <a:off x="3011943" y="3286101"/>
                <a:ext cx="743712" cy="742188"/>
                <a:chOff x="4171582" y="4609489"/>
                <a:chExt cx="743712" cy="742188"/>
              </a:xfrm>
            </p:grpSpPr>
            <p:sp>
              <p:nvSpPr>
                <p:cNvPr id="16" name="object 16"/>
                <p:cNvSpPr/>
                <p:nvPr/>
              </p:nvSpPr>
              <p:spPr>
                <a:xfrm>
                  <a:off x="4171582" y="4609489"/>
                  <a:ext cx="743712" cy="742188"/>
                </a:xfrm>
                <a:prstGeom prst="rect">
                  <a:avLst/>
                </a:prstGeom>
                <a:blipFill>
                  <a:blip r:embed="rId5" cstate="print"/>
                  <a:stretch>
                    <a:fillRect/>
                  </a:stretch>
                </a:blipFill>
              </p:spPr>
              <p:txBody>
                <a:bodyPr wrap="square" lIns="0" tIns="0" rIns="0" bIns="0" rtlCol="0"/>
                <a:lstStyle/>
                <a:p>
                  <a:endParaRPr/>
                </a:p>
              </p:txBody>
            </p:sp>
            <p:sp>
              <p:nvSpPr>
                <p:cNvPr id="17" name="object 17"/>
                <p:cNvSpPr txBox="1"/>
                <p:nvPr/>
              </p:nvSpPr>
              <p:spPr>
                <a:xfrm>
                  <a:off x="4364228" y="4681473"/>
                  <a:ext cx="434340" cy="285115"/>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Palatino Linotype"/>
                      <a:cs typeface="Palatino Linotype"/>
                    </a:rPr>
                    <a:t>16%</a:t>
                  </a:r>
                  <a:endParaRPr sz="1700" dirty="0">
                    <a:latin typeface="Palatino Linotype"/>
                    <a:cs typeface="Palatino Linotype"/>
                  </a:endParaRPr>
                </a:p>
              </p:txBody>
            </p:sp>
          </p:grpSp>
          <p:sp>
            <p:nvSpPr>
              <p:cNvPr id="19" name="object 19"/>
              <p:cNvSpPr txBox="1"/>
              <p:nvPr/>
            </p:nvSpPr>
            <p:spPr>
              <a:xfrm>
                <a:off x="6009085" y="3263111"/>
                <a:ext cx="1801831" cy="388568"/>
              </a:xfrm>
              <a:prstGeom prst="rect">
                <a:avLst/>
              </a:prstGeom>
            </p:spPr>
            <p:txBody>
              <a:bodyPr vert="horz" wrap="square" lIns="0" tIns="125730" rIns="0" bIns="0" rtlCol="0">
                <a:spAutoFit/>
              </a:bodyPr>
              <a:lstStyle/>
              <a:p>
                <a:pPr algn="ctr">
                  <a:lnSpc>
                    <a:spcPct val="100000"/>
                  </a:lnSpc>
                  <a:spcBef>
                    <a:spcPts val="990"/>
                  </a:spcBef>
                </a:pPr>
                <a:r>
                  <a:rPr sz="1700" b="1" dirty="0">
                    <a:solidFill>
                      <a:srgbClr val="185B12"/>
                    </a:solidFill>
                    <a:latin typeface="Palatino Linotype"/>
                    <a:cs typeface="Palatino Linotype"/>
                  </a:rPr>
                  <a:t>3,4 </a:t>
                </a:r>
                <a:r>
                  <a:rPr sz="1700" b="1" spc="-5" dirty="0">
                    <a:solidFill>
                      <a:srgbClr val="185B12"/>
                    </a:solidFill>
                    <a:latin typeface="Palatino Linotype"/>
                    <a:cs typeface="Palatino Linotype"/>
                  </a:rPr>
                  <a:t>Millions</a:t>
                </a:r>
                <a:r>
                  <a:rPr sz="1700" b="1" spc="-95" dirty="0">
                    <a:solidFill>
                      <a:srgbClr val="185B12"/>
                    </a:solidFill>
                    <a:latin typeface="Palatino Linotype"/>
                    <a:cs typeface="Palatino Linotype"/>
                  </a:rPr>
                  <a:t> </a:t>
                </a:r>
                <a:r>
                  <a:rPr sz="1700" b="1" dirty="0">
                    <a:solidFill>
                      <a:srgbClr val="185B12"/>
                    </a:solidFill>
                    <a:latin typeface="Palatino Linotype"/>
                    <a:cs typeface="Palatino Linotype"/>
                  </a:rPr>
                  <a:t>ha</a:t>
                </a:r>
                <a:r>
                  <a:rPr sz="1700" b="1" spc="-5" dirty="0">
                    <a:solidFill>
                      <a:srgbClr val="FFFFFF"/>
                    </a:solidFill>
                    <a:latin typeface="Palatino Linotype"/>
                    <a:cs typeface="Palatino Linotype"/>
                  </a:rPr>
                  <a:t>1%</a:t>
                </a:r>
                <a:endParaRPr sz="1700" dirty="0">
                  <a:latin typeface="Palatino Linotype"/>
                  <a:cs typeface="Palatino Linotype"/>
                </a:endParaRPr>
              </a:p>
            </p:txBody>
          </p:sp>
          <p:sp>
            <p:nvSpPr>
              <p:cNvPr id="20" name="object 20"/>
              <p:cNvSpPr/>
              <p:nvPr/>
            </p:nvSpPr>
            <p:spPr>
              <a:xfrm>
                <a:off x="769619" y="1823718"/>
                <a:ext cx="1734877" cy="1516890"/>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2930718" y="1852706"/>
                <a:ext cx="1691789" cy="1487902"/>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5114962" y="1803800"/>
                <a:ext cx="1801831" cy="1538478"/>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7300274" y="1812924"/>
                <a:ext cx="1801831" cy="1538478"/>
              </a:xfrm>
              <a:prstGeom prst="rect">
                <a:avLst/>
              </a:prstGeom>
              <a:blipFill>
                <a:blip r:embed="rId8" cstate="print"/>
                <a:stretch>
                  <a:fillRect/>
                </a:stretch>
              </a:blipFill>
            </p:spPr>
            <p:txBody>
              <a:bodyPr wrap="square" lIns="0" tIns="0" rIns="0" bIns="0" rtlCol="0"/>
              <a:lstStyle/>
              <a:p>
                <a:endParaRPr/>
              </a:p>
            </p:txBody>
          </p:sp>
          <p:sp>
            <p:nvSpPr>
              <p:cNvPr id="30" name="object 30"/>
              <p:cNvSpPr txBox="1"/>
              <p:nvPr/>
            </p:nvSpPr>
            <p:spPr>
              <a:xfrm>
                <a:off x="8180845" y="3362012"/>
                <a:ext cx="1788527" cy="298158"/>
              </a:xfrm>
              <a:prstGeom prst="rect">
                <a:avLst/>
              </a:prstGeom>
            </p:spPr>
            <p:txBody>
              <a:bodyPr vert="horz" wrap="square" lIns="0" tIns="36194" rIns="0" bIns="0" rtlCol="0">
                <a:spAutoFit/>
              </a:bodyPr>
              <a:lstStyle/>
              <a:p>
                <a:pPr marL="12700">
                  <a:lnSpc>
                    <a:spcPct val="100000"/>
                  </a:lnSpc>
                  <a:spcBef>
                    <a:spcPts val="284"/>
                  </a:spcBef>
                </a:pPr>
                <a:r>
                  <a:rPr sz="1700" b="1" dirty="0">
                    <a:solidFill>
                      <a:srgbClr val="185B12"/>
                    </a:solidFill>
                    <a:latin typeface="Palatino Linotype"/>
                    <a:cs typeface="Palatino Linotype"/>
                  </a:rPr>
                  <a:t>2,97 </a:t>
                </a:r>
                <a:r>
                  <a:rPr sz="1700" b="1" spc="-5" dirty="0">
                    <a:solidFill>
                      <a:srgbClr val="185B12"/>
                    </a:solidFill>
                    <a:latin typeface="Palatino Linotype"/>
                    <a:cs typeface="Palatino Linotype"/>
                  </a:rPr>
                  <a:t>Millions</a:t>
                </a:r>
                <a:r>
                  <a:rPr sz="1700" b="1" spc="-90" dirty="0">
                    <a:solidFill>
                      <a:srgbClr val="185B12"/>
                    </a:solidFill>
                    <a:latin typeface="Palatino Linotype"/>
                    <a:cs typeface="Palatino Linotype"/>
                  </a:rPr>
                  <a:t> </a:t>
                </a:r>
                <a:r>
                  <a:rPr sz="1700" b="1" dirty="0">
                    <a:solidFill>
                      <a:srgbClr val="185B12"/>
                    </a:solidFill>
                    <a:latin typeface="Palatino Linotype"/>
                    <a:cs typeface="Palatino Linotype"/>
                  </a:rPr>
                  <a:t>ha</a:t>
                </a:r>
                <a:endParaRPr sz="1700" dirty="0">
                  <a:latin typeface="Palatino Linotype"/>
                  <a:cs typeface="Palatino Linotype"/>
                </a:endParaRPr>
              </a:p>
            </p:txBody>
          </p:sp>
          <p:sp>
            <p:nvSpPr>
              <p:cNvPr id="31" name="object 31"/>
              <p:cNvSpPr txBox="1"/>
              <p:nvPr/>
            </p:nvSpPr>
            <p:spPr>
              <a:xfrm>
                <a:off x="7449349" y="1477576"/>
                <a:ext cx="1503680" cy="334707"/>
              </a:xfrm>
              <a:prstGeom prst="rect">
                <a:avLst/>
              </a:prstGeom>
            </p:spPr>
            <p:txBody>
              <a:bodyPr vert="horz" wrap="square" lIns="0" tIns="72390" rIns="0" bIns="0" rtlCol="0">
                <a:spAutoFit/>
              </a:bodyPr>
              <a:lstStyle/>
              <a:p>
                <a:pPr marL="447040">
                  <a:lnSpc>
                    <a:spcPct val="100000"/>
                  </a:lnSpc>
                  <a:spcBef>
                    <a:spcPts val="570"/>
                  </a:spcBef>
                </a:pPr>
                <a:r>
                  <a:rPr sz="1700" b="1" dirty="0">
                    <a:solidFill>
                      <a:srgbClr val="185B12"/>
                    </a:solidFill>
                    <a:latin typeface="Palatino Linotype"/>
                    <a:cs typeface="Palatino Linotype"/>
                  </a:rPr>
                  <a:t>2020</a:t>
                </a:r>
                <a:endParaRPr sz="1700" dirty="0">
                  <a:latin typeface="Palatino Linotype"/>
                  <a:cs typeface="Palatino Linotype"/>
                </a:endParaRPr>
              </a:p>
            </p:txBody>
          </p:sp>
          <p:grpSp>
            <p:nvGrpSpPr>
              <p:cNvPr id="37" name="Groupe 36">
                <a:extLst>
                  <a:ext uri="{FF2B5EF4-FFF2-40B4-BE49-F238E27FC236}">
                    <a16:creationId xmlns:a16="http://schemas.microsoft.com/office/drawing/2014/main" id="{3E0FC11D-A550-4542-BF40-06455D9CFAC4}"/>
                  </a:ext>
                </a:extLst>
              </p:cNvPr>
              <p:cNvGrpSpPr/>
              <p:nvPr/>
            </p:nvGrpSpPr>
            <p:grpSpPr>
              <a:xfrm>
                <a:off x="5300429" y="3354821"/>
                <a:ext cx="743712" cy="742188"/>
                <a:chOff x="4171582" y="4609489"/>
                <a:chExt cx="743712" cy="742188"/>
              </a:xfrm>
            </p:grpSpPr>
            <p:sp>
              <p:nvSpPr>
                <p:cNvPr id="38" name="object 16">
                  <a:extLst>
                    <a:ext uri="{FF2B5EF4-FFF2-40B4-BE49-F238E27FC236}">
                      <a16:creationId xmlns:a16="http://schemas.microsoft.com/office/drawing/2014/main" id="{28ACD598-368A-49AB-B492-A014AA211916}"/>
                    </a:ext>
                  </a:extLst>
                </p:cNvPr>
                <p:cNvSpPr/>
                <p:nvPr/>
              </p:nvSpPr>
              <p:spPr>
                <a:xfrm>
                  <a:off x="4171582" y="4609489"/>
                  <a:ext cx="743712" cy="742188"/>
                </a:xfrm>
                <a:prstGeom prst="rect">
                  <a:avLst/>
                </a:prstGeom>
                <a:blipFill>
                  <a:blip r:embed="rId5" cstate="print"/>
                  <a:stretch>
                    <a:fillRect/>
                  </a:stretch>
                </a:blipFill>
              </p:spPr>
              <p:txBody>
                <a:bodyPr wrap="square" lIns="0" tIns="0" rIns="0" bIns="0" rtlCol="0"/>
                <a:lstStyle/>
                <a:p>
                  <a:endParaRPr/>
                </a:p>
              </p:txBody>
            </p:sp>
            <p:sp>
              <p:nvSpPr>
                <p:cNvPr id="39" name="object 17">
                  <a:extLst>
                    <a:ext uri="{FF2B5EF4-FFF2-40B4-BE49-F238E27FC236}">
                      <a16:creationId xmlns:a16="http://schemas.microsoft.com/office/drawing/2014/main" id="{66344D00-CE20-49B9-81AB-3CCDA39A1F3C}"/>
                    </a:ext>
                  </a:extLst>
                </p:cNvPr>
                <p:cNvSpPr txBox="1"/>
                <p:nvPr/>
              </p:nvSpPr>
              <p:spPr>
                <a:xfrm>
                  <a:off x="4364228" y="4681473"/>
                  <a:ext cx="434340" cy="285115"/>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Palatino Linotype"/>
                      <a:cs typeface="Palatino Linotype"/>
                    </a:rPr>
                    <a:t>1</a:t>
                  </a:r>
                  <a:r>
                    <a:rPr lang="fr-FR" sz="1700" b="1" dirty="0">
                      <a:solidFill>
                        <a:srgbClr val="FFFFFF"/>
                      </a:solidFill>
                      <a:latin typeface="Palatino Linotype"/>
                      <a:cs typeface="Palatino Linotype"/>
                    </a:rPr>
                    <a:t>1</a:t>
                  </a:r>
                  <a:r>
                    <a:rPr sz="1700" b="1" dirty="0">
                      <a:solidFill>
                        <a:srgbClr val="FFFFFF"/>
                      </a:solidFill>
                      <a:latin typeface="Palatino Linotype"/>
                      <a:cs typeface="Palatino Linotype"/>
                    </a:rPr>
                    <a:t>%</a:t>
                  </a:r>
                  <a:endParaRPr sz="1700" dirty="0">
                    <a:latin typeface="Palatino Linotype"/>
                    <a:cs typeface="Palatino Linotype"/>
                  </a:endParaRPr>
                </a:p>
              </p:txBody>
            </p:sp>
          </p:grpSp>
          <p:grpSp>
            <p:nvGrpSpPr>
              <p:cNvPr id="43" name="Groupe 42">
                <a:extLst>
                  <a:ext uri="{FF2B5EF4-FFF2-40B4-BE49-F238E27FC236}">
                    <a16:creationId xmlns:a16="http://schemas.microsoft.com/office/drawing/2014/main" id="{8498F5FE-16BC-441D-A409-C63127646F48}"/>
                  </a:ext>
                </a:extLst>
              </p:cNvPr>
              <p:cNvGrpSpPr/>
              <p:nvPr/>
            </p:nvGrpSpPr>
            <p:grpSpPr>
              <a:xfrm>
                <a:off x="7489581" y="3354821"/>
                <a:ext cx="743712" cy="742188"/>
                <a:chOff x="4171582" y="4609489"/>
                <a:chExt cx="743712" cy="742188"/>
              </a:xfrm>
            </p:grpSpPr>
            <p:sp>
              <p:nvSpPr>
                <p:cNvPr id="44" name="object 16">
                  <a:extLst>
                    <a:ext uri="{FF2B5EF4-FFF2-40B4-BE49-F238E27FC236}">
                      <a16:creationId xmlns:a16="http://schemas.microsoft.com/office/drawing/2014/main" id="{08245D0D-510B-4C3C-A91C-CB2BB13DF176}"/>
                    </a:ext>
                  </a:extLst>
                </p:cNvPr>
                <p:cNvSpPr/>
                <p:nvPr/>
              </p:nvSpPr>
              <p:spPr>
                <a:xfrm>
                  <a:off x="4171582" y="4609489"/>
                  <a:ext cx="743712" cy="742188"/>
                </a:xfrm>
                <a:prstGeom prst="rect">
                  <a:avLst/>
                </a:prstGeom>
                <a:blipFill>
                  <a:blip r:embed="rId5" cstate="print"/>
                  <a:stretch>
                    <a:fillRect/>
                  </a:stretch>
                </a:blipFill>
              </p:spPr>
              <p:txBody>
                <a:bodyPr wrap="square" lIns="0" tIns="0" rIns="0" bIns="0" rtlCol="0"/>
                <a:lstStyle/>
                <a:p>
                  <a:endParaRPr/>
                </a:p>
              </p:txBody>
            </p:sp>
            <p:sp>
              <p:nvSpPr>
                <p:cNvPr id="45" name="object 17">
                  <a:extLst>
                    <a:ext uri="{FF2B5EF4-FFF2-40B4-BE49-F238E27FC236}">
                      <a16:creationId xmlns:a16="http://schemas.microsoft.com/office/drawing/2014/main" id="{C101A765-18BA-4D3C-8595-D12BC7D8211B}"/>
                    </a:ext>
                  </a:extLst>
                </p:cNvPr>
                <p:cNvSpPr txBox="1"/>
                <p:nvPr/>
              </p:nvSpPr>
              <p:spPr>
                <a:xfrm>
                  <a:off x="4364227" y="4690419"/>
                  <a:ext cx="537467" cy="274434"/>
                </a:xfrm>
                <a:prstGeom prst="rect">
                  <a:avLst/>
                </a:prstGeom>
              </p:spPr>
              <p:txBody>
                <a:bodyPr vert="horz" wrap="square" lIns="0" tIns="12700" rIns="0" bIns="0" rtlCol="0">
                  <a:spAutoFit/>
                </a:bodyPr>
                <a:lstStyle/>
                <a:p>
                  <a:pPr marL="12700">
                    <a:lnSpc>
                      <a:spcPct val="100000"/>
                    </a:lnSpc>
                    <a:spcBef>
                      <a:spcPts val="100"/>
                    </a:spcBef>
                  </a:pPr>
                  <a:r>
                    <a:rPr lang="fr-FR" sz="1700" b="1" dirty="0">
                      <a:solidFill>
                        <a:srgbClr val="FFFFFF"/>
                      </a:solidFill>
                      <a:latin typeface="Palatino Linotype"/>
                      <a:cs typeface="Palatino Linotype"/>
                    </a:rPr>
                    <a:t>9,8</a:t>
                  </a:r>
                  <a:r>
                    <a:rPr sz="1700" b="1" dirty="0">
                      <a:solidFill>
                        <a:srgbClr val="FFFFFF"/>
                      </a:solidFill>
                      <a:latin typeface="Palatino Linotype"/>
                      <a:cs typeface="Palatino Linotype"/>
                    </a:rPr>
                    <a:t>%</a:t>
                  </a:r>
                  <a:endParaRPr sz="1700" dirty="0">
                    <a:latin typeface="Palatino Linotype"/>
                    <a:cs typeface="Palatino Linotype"/>
                  </a:endParaRPr>
                </a:p>
              </p:txBody>
            </p:sp>
          </p:grpSp>
        </p:grpSp>
      </p:grpSp>
      <p:pic>
        <p:nvPicPr>
          <p:cNvPr id="56" name="Image 55">
            <a:extLst>
              <a:ext uri="{FF2B5EF4-FFF2-40B4-BE49-F238E27FC236}">
                <a16:creationId xmlns:a16="http://schemas.microsoft.com/office/drawing/2014/main" id="{4465EF11-7B01-4355-AA5E-509FBE2C8B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5139" y="1412866"/>
            <a:ext cx="1685436" cy="1197998"/>
          </a:xfrm>
          <a:prstGeom prst="rect">
            <a:avLst/>
          </a:prstGeom>
        </p:spPr>
      </p:pic>
      <p:pic>
        <p:nvPicPr>
          <p:cNvPr id="58" name="Image 57">
            <a:extLst>
              <a:ext uri="{FF2B5EF4-FFF2-40B4-BE49-F238E27FC236}">
                <a16:creationId xmlns:a16="http://schemas.microsoft.com/office/drawing/2014/main" id="{5503480D-B3B8-46E0-95A1-80F9B9E91EE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5162" r="2464"/>
          <a:stretch/>
        </p:blipFill>
        <p:spPr>
          <a:xfrm>
            <a:off x="854090" y="4995233"/>
            <a:ext cx="1682978" cy="1250121"/>
          </a:xfrm>
          <a:prstGeom prst="rect">
            <a:avLst/>
          </a:prstGeom>
        </p:spPr>
      </p:pic>
      <p:pic>
        <p:nvPicPr>
          <p:cNvPr id="60" name="Image 59">
            <a:extLst>
              <a:ext uri="{FF2B5EF4-FFF2-40B4-BE49-F238E27FC236}">
                <a16:creationId xmlns:a16="http://schemas.microsoft.com/office/drawing/2014/main" id="{10A35946-B1E9-4257-8C81-AF68881AC2C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08873" y="4995233"/>
            <a:ext cx="1795065" cy="1220020"/>
          </a:xfrm>
          <a:prstGeom prst="rect">
            <a:avLst/>
          </a:prstGeom>
        </p:spPr>
      </p:pic>
      <p:pic>
        <p:nvPicPr>
          <p:cNvPr id="62" name="Image 61">
            <a:extLst>
              <a:ext uri="{FF2B5EF4-FFF2-40B4-BE49-F238E27FC236}">
                <a16:creationId xmlns:a16="http://schemas.microsoft.com/office/drawing/2014/main" id="{E2BAF0B5-F8AD-4B27-B50D-207C971ADB5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03223" y="1479996"/>
            <a:ext cx="1658199" cy="1197998"/>
          </a:xfrm>
          <a:prstGeom prst="rect">
            <a:avLst/>
          </a:prstGeom>
        </p:spPr>
      </p:pic>
      <p:pic>
        <p:nvPicPr>
          <p:cNvPr id="64" name="Image 63">
            <a:extLst>
              <a:ext uri="{FF2B5EF4-FFF2-40B4-BE49-F238E27FC236}">
                <a16:creationId xmlns:a16="http://schemas.microsoft.com/office/drawing/2014/main" id="{C8E14AB3-1F43-45D3-9927-A8AEA70C6F4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74496" y="4995233"/>
            <a:ext cx="1880927" cy="1227269"/>
          </a:xfrm>
          <a:prstGeom prst="rect">
            <a:avLst/>
          </a:prstGeom>
        </p:spPr>
      </p:pic>
      <p:pic>
        <p:nvPicPr>
          <p:cNvPr id="66" name="Image 65">
            <a:extLst>
              <a:ext uri="{FF2B5EF4-FFF2-40B4-BE49-F238E27FC236}">
                <a16:creationId xmlns:a16="http://schemas.microsoft.com/office/drawing/2014/main" id="{63AFC5F9-78AD-47A6-8E7B-C16843532E4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57906" y="1432938"/>
            <a:ext cx="1781810" cy="1199597"/>
          </a:xfrm>
          <a:prstGeom prst="rect">
            <a:avLst/>
          </a:prstGeom>
        </p:spPr>
      </p:pic>
      <p:sp>
        <p:nvSpPr>
          <p:cNvPr id="87" name="Rectangle 86">
            <a:extLst>
              <a:ext uri="{FF2B5EF4-FFF2-40B4-BE49-F238E27FC236}">
                <a16:creationId xmlns:a16="http://schemas.microsoft.com/office/drawing/2014/main" id="{5AF7DB3C-7FC4-46BE-B0BC-DC369CDB678B}"/>
              </a:ext>
            </a:extLst>
          </p:cNvPr>
          <p:cNvSpPr/>
          <p:nvPr/>
        </p:nvSpPr>
        <p:spPr>
          <a:xfrm>
            <a:off x="3452710" y="6313253"/>
            <a:ext cx="1795065" cy="26073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Feux de brousse</a:t>
            </a:r>
          </a:p>
        </p:txBody>
      </p:sp>
      <p:sp>
        <p:nvSpPr>
          <p:cNvPr id="88" name="Rectangle 87">
            <a:extLst>
              <a:ext uri="{FF2B5EF4-FFF2-40B4-BE49-F238E27FC236}">
                <a16:creationId xmlns:a16="http://schemas.microsoft.com/office/drawing/2014/main" id="{81EBAB4C-684B-4E79-92A1-5BEDDAC87620}"/>
              </a:ext>
            </a:extLst>
          </p:cNvPr>
          <p:cNvSpPr/>
          <p:nvPr/>
        </p:nvSpPr>
        <p:spPr>
          <a:xfrm>
            <a:off x="6096000" y="6284432"/>
            <a:ext cx="2204522" cy="2895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Orpaillage clandestin</a:t>
            </a:r>
          </a:p>
        </p:txBody>
      </p:sp>
      <p:sp>
        <p:nvSpPr>
          <p:cNvPr id="89" name="Rectangle 88">
            <a:extLst>
              <a:ext uri="{FF2B5EF4-FFF2-40B4-BE49-F238E27FC236}">
                <a16:creationId xmlns:a16="http://schemas.microsoft.com/office/drawing/2014/main" id="{FA4D41C6-C785-4ED2-8AA1-9BFA6E1CC7F8}"/>
              </a:ext>
            </a:extLst>
          </p:cNvPr>
          <p:cNvSpPr/>
          <p:nvPr/>
        </p:nvSpPr>
        <p:spPr>
          <a:xfrm>
            <a:off x="3341140" y="1146778"/>
            <a:ext cx="2176992" cy="25968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Agriculture extensive</a:t>
            </a:r>
          </a:p>
        </p:txBody>
      </p:sp>
      <p:sp>
        <p:nvSpPr>
          <p:cNvPr id="90" name="Rectangle 89">
            <a:extLst>
              <a:ext uri="{FF2B5EF4-FFF2-40B4-BE49-F238E27FC236}">
                <a16:creationId xmlns:a16="http://schemas.microsoft.com/office/drawing/2014/main" id="{C0A51020-7B7A-4EC2-B9E5-FBBC2334DEE7}"/>
              </a:ext>
            </a:extLst>
          </p:cNvPr>
          <p:cNvSpPr/>
          <p:nvPr/>
        </p:nvSpPr>
        <p:spPr>
          <a:xfrm>
            <a:off x="6224125" y="1114487"/>
            <a:ext cx="1795065" cy="25968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Urbanisme</a:t>
            </a:r>
          </a:p>
        </p:txBody>
      </p:sp>
      <p:sp>
        <p:nvSpPr>
          <p:cNvPr id="91" name="Rectangle 90">
            <a:extLst>
              <a:ext uri="{FF2B5EF4-FFF2-40B4-BE49-F238E27FC236}">
                <a16:creationId xmlns:a16="http://schemas.microsoft.com/office/drawing/2014/main" id="{A555BF3C-3FBC-4EBA-83DC-EE943449B412}"/>
              </a:ext>
            </a:extLst>
          </p:cNvPr>
          <p:cNvSpPr/>
          <p:nvPr/>
        </p:nvSpPr>
        <p:spPr>
          <a:xfrm>
            <a:off x="949711" y="1096652"/>
            <a:ext cx="1685436" cy="2596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Loi inadaptée </a:t>
            </a:r>
          </a:p>
        </p:txBody>
      </p:sp>
      <p:sp>
        <p:nvSpPr>
          <p:cNvPr id="92" name="Rectangle 91">
            <a:extLst>
              <a:ext uri="{FF2B5EF4-FFF2-40B4-BE49-F238E27FC236}">
                <a16:creationId xmlns:a16="http://schemas.microsoft.com/office/drawing/2014/main" id="{AC315CA4-D2AE-4DCA-9A6C-B97C6578A61F}"/>
              </a:ext>
            </a:extLst>
          </p:cNvPr>
          <p:cNvSpPr/>
          <p:nvPr/>
        </p:nvSpPr>
        <p:spPr>
          <a:xfrm>
            <a:off x="587050" y="6301878"/>
            <a:ext cx="2333752" cy="26073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Exploitation forestière</a:t>
            </a:r>
          </a:p>
        </p:txBody>
      </p:sp>
      <p:sp>
        <p:nvSpPr>
          <p:cNvPr id="93" name="Rectangle : coins arrondis 92">
            <a:extLst>
              <a:ext uri="{FF2B5EF4-FFF2-40B4-BE49-F238E27FC236}">
                <a16:creationId xmlns:a16="http://schemas.microsoft.com/office/drawing/2014/main" id="{4E711104-7C06-41DD-8292-6EF9568CDB4B}"/>
              </a:ext>
            </a:extLst>
          </p:cNvPr>
          <p:cNvSpPr/>
          <p:nvPr/>
        </p:nvSpPr>
        <p:spPr>
          <a:xfrm>
            <a:off x="8985203" y="4995233"/>
            <a:ext cx="3084877" cy="15787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fr-FR" dirty="0">
                <a:effectLst>
                  <a:outerShdw blurRad="38100" dist="38100" dir="2700000" algn="tl">
                    <a:srgbClr val="000000">
                      <a:alpha val="43137"/>
                    </a:srgbClr>
                  </a:outerShdw>
                </a:effectLst>
                <a:latin typeface="Palatino Linotype" panose="02040502050505030304" pitchFamily="18" charset="0"/>
              </a:rPr>
              <a:t>la raréfaction de certaines espèces d’arbres dont </a:t>
            </a:r>
            <a:r>
              <a:rPr lang="fr-FR" i="1" dirty="0">
                <a:effectLst>
                  <a:outerShdw blurRad="38100" dist="38100" dir="2700000" algn="tl">
                    <a:srgbClr val="000000">
                      <a:alpha val="43137"/>
                    </a:srgbClr>
                  </a:outerShdw>
                </a:effectLst>
                <a:latin typeface="Palatino Linotype" panose="02040502050505030304" pitchFamily="18" charset="0"/>
              </a:rPr>
              <a:t>Pericopsis elata </a:t>
            </a:r>
            <a:r>
              <a:rPr lang="fr-FR" dirty="0">
                <a:effectLst>
                  <a:outerShdw blurRad="38100" dist="38100" dir="2700000" algn="tl">
                    <a:srgbClr val="000000">
                      <a:alpha val="43137"/>
                    </a:srgbClr>
                  </a:outerShdw>
                </a:effectLst>
                <a:latin typeface="Palatino Linotype" panose="02040502050505030304" pitchFamily="18" charset="0"/>
              </a:rPr>
              <a:t>(Assamela) et </a:t>
            </a:r>
            <a:r>
              <a:rPr lang="fr-FR" i="1" dirty="0">
                <a:effectLst>
                  <a:outerShdw blurRad="38100" dist="38100" dir="2700000" algn="tl">
                    <a:srgbClr val="000000">
                      <a:alpha val="43137"/>
                    </a:srgbClr>
                  </a:outerShdw>
                </a:effectLst>
                <a:latin typeface="Palatino Linotype" panose="02040502050505030304" pitchFamily="18" charset="0"/>
              </a:rPr>
              <a:t>Pterocarpus erinaceus </a:t>
            </a:r>
            <a:r>
              <a:rPr lang="fr-FR" dirty="0">
                <a:effectLst>
                  <a:outerShdw blurRad="38100" dist="38100" dir="2700000" algn="tl">
                    <a:srgbClr val="000000">
                      <a:alpha val="43137"/>
                    </a:srgbClr>
                  </a:outerShdw>
                </a:effectLst>
                <a:latin typeface="Palatino Linotype" panose="02040502050505030304" pitchFamily="18" charset="0"/>
              </a:rPr>
              <a:t>(Bois de vène)</a:t>
            </a:r>
          </a:p>
        </p:txBody>
      </p:sp>
      <p:sp>
        <p:nvSpPr>
          <p:cNvPr id="95" name="Flèche : droite 94">
            <a:extLst>
              <a:ext uri="{FF2B5EF4-FFF2-40B4-BE49-F238E27FC236}">
                <a16:creationId xmlns:a16="http://schemas.microsoft.com/office/drawing/2014/main" id="{F4E785AA-8370-41F4-8D10-34B4209FF619}"/>
              </a:ext>
            </a:extLst>
          </p:cNvPr>
          <p:cNvSpPr/>
          <p:nvPr/>
        </p:nvSpPr>
        <p:spPr>
          <a:xfrm>
            <a:off x="8746103" y="3596246"/>
            <a:ext cx="806596" cy="4271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15"/>
          <a:stretch>
            <a:fillRect/>
          </a:stretch>
        </p:blipFill>
        <p:spPr>
          <a:xfrm>
            <a:off x="9713540" y="2094235"/>
            <a:ext cx="2045984" cy="27124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a:extLst>
              <a:ext uri="{FF2B5EF4-FFF2-40B4-BE49-F238E27FC236}">
                <a16:creationId xmlns:a16="http://schemas.microsoft.com/office/drawing/2014/main" id="{5ED8B456-71CF-44DC-8184-A4A6E4C4D89B}"/>
              </a:ext>
            </a:extLst>
          </p:cNvPr>
          <p:cNvSpPr/>
          <p:nvPr/>
        </p:nvSpPr>
        <p:spPr>
          <a:xfrm>
            <a:off x="105154" y="86080"/>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ABA946B8-A8B0-4985-82BD-D1FB2A95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86080"/>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pub">
            <a:extLst>
              <a:ext uri="{FF2B5EF4-FFF2-40B4-BE49-F238E27FC236}">
                <a16:creationId xmlns:a16="http://schemas.microsoft.com/office/drawing/2014/main" id="{3BF16791-0794-491C-A0F4-BE41EA9F2080}"/>
              </a:ext>
            </a:extLst>
          </p:cNvPr>
          <p:cNvSpPr txBox="1"/>
          <p:nvPr/>
        </p:nvSpPr>
        <p:spPr>
          <a:xfrm>
            <a:off x="1197862" y="211784"/>
            <a:ext cx="9485378" cy="954107"/>
          </a:xfrm>
          <a:prstGeom prst="rect">
            <a:avLst/>
          </a:prstGeom>
          <a:solidFill>
            <a:srgbClr val="92D050"/>
          </a:solidFill>
        </p:spPr>
        <p:txBody>
          <a:bodyPr wrap="square">
            <a:spAutoFit/>
          </a:bodyPr>
          <a:lstStyle/>
          <a:p>
            <a:pPr algn="ctr" eaLnBrk="1" fontAlgn="auto" hangingPunct="1">
              <a:spcBef>
                <a:spcPts val="0"/>
              </a:spcBef>
              <a:spcAft>
                <a:spcPts val="0"/>
              </a:spcAft>
              <a:defRPr/>
            </a:pPr>
            <a:r>
              <a:rPr lang="fr-FR" sz="2800" dirty="0">
                <a:ln w="18000">
                  <a:noFill/>
                  <a:prstDash val="solid"/>
                  <a:miter lim="800000"/>
                </a:ln>
                <a:solidFill>
                  <a:srgbClr val="080808"/>
                </a:solidFill>
                <a:latin typeface="Palatino Linotype" panose="02040502050505030304" pitchFamily="18" charset="0"/>
                <a:ea typeface="굴림" pitchFamily="34" charset="-127"/>
              </a:rPr>
              <a:t>CONSEQUENCES DES EFFETS SUR L’EXPLOIATION DES DEUX ESPECES</a:t>
            </a:r>
          </a:p>
        </p:txBody>
      </p:sp>
      <p:sp>
        <p:nvSpPr>
          <p:cNvPr id="8" name="Parchemin : vertical 7">
            <a:extLst>
              <a:ext uri="{FF2B5EF4-FFF2-40B4-BE49-F238E27FC236}">
                <a16:creationId xmlns:a16="http://schemas.microsoft.com/office/drawing/2014/main" id="{3A6805EB-1E84-4F32-AB91-B4E8FABA26A9}"/>
              </a:ext>
            </a:extLst>
          </p:cNvPr>
          <p:cNvSpPr/>
          <p:nvPr/>
        </p:nvSpPr>
        <p:spPr>
          <a:xfrm>
            <a:off x="553791" y="1800510"/>
            <a:ext cx="4481192" cy="3840437"/>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q"/>
            </a:pPr>
            <a:r>
              <a:rPr lang="fr-FR" sz="4000" dirty="0">
                <a:solidFill>
                  <a:srgbClr val="FF0000"/>
                </a:solidFill>
                <a:latin typeface="Freestyle Script" panose="030804020302050B0404" pitchFamily="66" charset="0"/>
              </a:rPr>
              <a:t>la CITES a prononcé des mesures de suspension de la commercialisation de ces deux espèces</a:t>
            </a:r>
          </a:p>
        </p:txBody>
      </p:sp>
      <p:sp>
        <p:nvSpPr>
          <p:cNvPr id="10" name="Parchemin : vertical 7">
            <a:extLst>
              <a:ext uri="{FF2B5EF4-FFF2-40B4-BE49-F238E27FC236}">
                <a16:creationId xmlns:a16="http://schemas.microsoft.com/office/drawing/2014/main" id="{3A6805EB-1E84-4F32-AB91-B4E8FABA26A9}"/>
              </a:ext>
            </a:extLst>
          </p:cNvPr>
          <p:cNvSpPr/>
          <p:nvPr/>
        </p:nvSpPr>
        <p:spPr>
          <a:xfrm>
            <a:off x="6202048" y="1800509"/>
            <a:ext cx="4481192" cy="3840437"/>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just"/>
            <a:r>
              <a:rPr lang="fr-FR" sz="2000" dirty="0">
                <a:solidFill>
                  <a:schemeClr val="accent6">
                    <a:lumMod val="75000"/>
                  </a:schemeClr>
                </a:solidFill>
                <a:effectLst>
                  <a:outerShdw blurRad="38100" dist="38100" dir="2700000" algn="tl">
                    <a:srgbClr val="000000">
                      <a:alpha val="43137"/>
                    </a:srgbClr>
                  </a:outerShdw>
                </a:effectLst>
                <a:latin typeface="Palatino Linotype" panose="02040502050505030304" pitchFamily="18" charset="0"/>
              </a:rPr>
              <a:t>Pour inverser cette tendance, le Secrétariat de la CITES et le Ministère des Eaux et Forêts ont signé un accord en avril 2019 pour le Projet dénommé « Sauvegarde de </a:t>
            </a:r>
            <a:r>
              <a:rPr lang="fr-FR" sz="2000" i="1" dirty="0">
                <a:solidFill>
                  <a:schemeClr val="accent6">
                    <a:lumMod val="75000"/>
                  </a:schemeClr>
                </a:solidFill>
                <a:effectLst>
                  <a:outerShdw blurRad="38100" dist="38100" dir="2700000" algn="tl">
                    <a:srgbClr val="000000">
                      <a:alpha val="43137"/>
                    </a:srgbClr>
                  </a:outerShdw>
                </a:effectLst>
                <a:latin typeface="Palatino Linotype" panose="02040502050505030304" pitchFamily="18" charset="0"/>
              </a:rPr>
              <a:t>Pericopsis elata </a:t>
            </a:r>
            <a:r>
              <a:rPr lang="fr-FR" sz="2000" dirty="0">
                <a:solidFill>
                  <a:schemeClr val="accent6">
                    <a:lumMod val="75000"/>
                  </a:schemeClr>
                </a:solidFill>
                <a:effectLst>
                  <a:outerShdw blurRad="38100" dist="38100" dir="2700000" algn="tl">
                    <a:srgbClr val="000000">
                      <a:alpha val="43137"/>
                    </a:srgbClr>
                  </a:outerShdw>
                </a:effectLst>
                <a:latin typeface="Palatino Linotype" panose="02040502050505030304" pitchFamily="18" charset="0"/>
              </a:rPr>
              <a:t>(ASSAMELA) et de </a:t>
            </a:r>
            <a:r>
              <a:rPr lang="fr-FR" sz="2000" i="1" dirty="0">
                <a:solidFill>
                  <a:schemeClr val="accent6">
                    <a:lumMod val="75000"/>
                  </a:schemeClr>
                </a:solidFill>
                <a:effectLst>
                  <a:outerShdw blurRad="38100" dist="38100" dir="2700000" algn="tl">
                    <a:srgbClr val="000000">
                      <a:alpha val="43137"/>
                    </a:srgbClr>
                  </a:outerShdw>
                </a:effectLst>
                <a:latin typeface="Palatino Linotype" panose="02040502050505030304" pitchFamily="18" charset="0"/>
              </a:rPr>
              <a:t>Pterocarpus erinaceus </a:t>
            </a:r>
            <a:r>
              <a:rPr lang="fr-FR" sz="2000" dirty="0">
                <a:solidFill>
                  <a:schemeClr val="accent6">
                    <a:lumMod val="75000"/>
                  </a:schemeClr>
                </a:solidFill>
                <a:effectLst>
                  <a:outerShdw blurRad="38100" dist="38100" dir="2700000" algn="tl">
                    <a:srgbClr val="000000">
                      <a:alpha val="43137"/>
                    </a:srgbClr>
                  </a:outerShdw>
                </a:effectLst>
                <a:latin typeface="Palatino Linotype" panose="02040502050505030304" pitchFamily="18" charset="0"/>
              </a:rPr>
              <a:t>(BOIS DE VENE) en Côte d’Ivoire ».</a:t>
            </a:r>
          </a:p>
        </p:txBody>
      </p:sp>
      <p:sp>
        <p:nvSpPr>
          <p:cNvPr id="7" name="Flèche droite 6"/>
          <p:cNvSpPr/>
          <p:nvPr/>
        </p:nvSpPr>
        <p:spPr>
          <a:xfrm>
            <a:off x="4859255" y="3307337"/>
            <a:ext cx="1342793" cy="413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530651" y="5952398"/>
            <a:ext cx="5601213" cy="646331"/>
          </a:xfrm>
          <a:prstGeom prst="rect">
            <a:avLst/>
          </a:prstGeom>
        </p:spPr>
        <p:txBody>
          <a:bodyPr wrap="none">
            <a:spAutoFit/>
          </a:bodyPr>
          <a:lstStyle/>
          <a:p>
            <a:r>
              <a:rPr lang="fr-FR" b="1" dirty="0">
                <a:latin typeface="Palatino Linotype" panose="02040502050505030304" pitchFamily="18" charset="0"/>
                <a:ea typeface="Times New Roman" panose="02020603050405020304" pitchFamily="18" charset="0"/>
              </a:rPr>
              <a:t>Projet de 24 mois. Le projet a pris fin le 30 juin 2022</a:t>
            </a:r>
          </a:p>
          <a:p>
            <a:r>
              <a:rPr lang="fr-FR" b="1" dirty="0">
                <a:latin typeface="Palatino Linotype" panose="02040502050505030304" pitchFamily="18" charset="0"/>
              </a:rPr>
              <a:t>Budget: 203 232 $ US soit 113 131 125 FCFA</a:t>
            </a:r>
            <a:r>
              <a:rPr lang="fr-FR" b="1" dirty="0">
                <a:latin typeface="Palatino Linotype" panose="02040502050505030304" pitchFamily="18" charset="0"/>
                <a:ea typeface="Times New Roman" panose="02020603050405020304" pitchFamily="18" charset="0"/>
              </a:rPr>
              <a:t> </a:t>
            </a:r>
            <a:endParaRPr lang="fr-FR" b="1" dirty="0">
              <a:latin typeface="Palatino Linotype" panose="02040502050505030304" pitchFamily="18" charset="0"/>
            </a:endParaRPr>
          </a:p>
        </p:txBody>
      </p:sp>
    </p:spTree>
    <p:extLst>
      <p:ext uri="{BB962C8B-B14F-4D97-AF65-F5344CB8AC3E}">
        <p14:creationId xmlns:p14="http://schemas.microsoft.com/office/powerpoint/2010/main" val="3510918555"/>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8E900-A286-4A4B-A286-EEAD0CD41416}"/>
              </a:ext>
            </a:extLst>
          </p:cNvPr>
          <p:cNvSpPr>
            <a:spLocks noGrp="1"/>
          </p:cNvSpPr>
          <p:nvPr>
            <p:ph type="title"/>
          </p:nvPr>
        </p:nvSpPr>
        <p:spPr>
          <a:xfrm>
            <a:off x="975360" y="2651761"/>
            <a:ext cx="10515600" cy="1503682"/>
          </a:xfrm>
          <a:ln w="38100">
            <a:noFill/>
          </a:ln>
        </p:spPr>
        <p:txBody>
          <a:bodyPr>
            <a:normAutofit/>
          </a:bodyPr>
          <a:lstStyle/>
          <a:p>
            <a:pPr algn="ctr">
              <a:lnSpc>
                <a:spcPct val="100000"/>
              </a:lnSpc>
            </a:pPr>
            <a:r>
              <a:rPr lang="fr-FR" sz="4000" b="1" dirty="0">
                <a:latin typeface="Palatino Linotype" panose="02040502050505030304" pitchFamily="18" charset="0"/>
                <a:ea typeface="Tahoma" panose="020B0604030504040204" pitchFamily="34" charset="0"/>
                <a:cs typeface="Tahoma" panose="020B0604030504040204" pitchFamily="34" charset="0"/>
              </a:rPr>
              <a:t>II- OBJECTIFS</a:t>
            </a:r>
            <a:endParaRPr lang="fr-FR" sz="4000" b="1" dirty="0"/>
          </a:p>
        </p:txBody>
      </p:sp>
      <p:sp>
        <p:nvSpPr>
          <p:cNvPr id="4" name="object 10">
            <a:extLst>
              <a:ext uri="{FF2B5EF4-FFF2-40B4-BE49-F238E27FC236}">
                <a16:creationId xmlns:a16="http://schemas.microsoft.com/office/drawing/2014/main" id="{5ED8B456-71CF-44DC-8184-A4A6E4C4D89B}"/>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ABA946B8-A8B0-4985-82BD-D1FB2A95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pub">
            <a:extLst>
              <a:ext uri="{FF2B5EF4-FFF2-40B4-BE49-F238E27FC236}">
                <a16:creationId xmlns:a16="http://schemas.microsoft.com/office/drawing/2014/main" id="{3BF16791-0794-491C-A0F4-BE41EA9F2080}"/>
              </a:ext>
            </a:extLst>
          </p:cNvPr>
          <p:cNvSpPr txBox="1"/>
          <p:nvPr/>
        </p:nvSpPr>
        <p:spPr>
          <a:xfrm>
            <a:off x="1813560" y="134715"/>
            <a:ext cx="8442960" cy="1016000"/>
          </a:xfrm>
          <a:prstGeom prst="rect">
            <a:avLst/>
          </a:prstGeom>
          <a:noFill/>
        </p:spPr>
        <p:txBody>
          <a:bodyPr wrap="square">
            <a:spAutoFit/>
          </a:bodyPr>
          <a:lstStyle/>
          <a:p>
            <a:pPr algn="ctr" eaLnBrk="1" fontAlgn="auto" hangingPunct="1">
              <a:spcBef>
                <a:spcPts val="0"/>
              </a:spcBef>
              <a:spcAft>
                <a:spcPts val="0"/>
              </a:spcAft>
              <a:defRPr/>
            </a:pPr>
            <a:r>
              <a:rPr lang="fr-FR" sz="4000" b="1" dirty="0">
                <a:ln w="18000">
                  <a:noFill/>
                  <a:prstDash val="solid"/>
                  <a:miter lim="800000"/>
                </a:ln>
                <a:solidFill>
                  <a:srgbClr val="080808"/>
                </a:solidFill>
                <a:effectLst>
                  <a:outerShdw blurRad="50800" dist="38100" dir="2700000" algn="tl" rotWithShape="0">
                    <a:prstClr val="black">
                      <a:alpha val="40000"/>
                    </a:prstClr>
                  </a:outerShdw>
                </a:effectLst>
                <a:latin typeface="Edwardian Script ITC" pitchFamily="66" charset="0"/>
                <a:ea typeface="굴림" pitchFamily="34" charset="-127"/>
              </a:rPr>
              <a:t>République  de Côte D’Ivoire</a:t>
            </a:r>
          </a:p>
          <a:p>
            <a:pPr algn="ctr" eaLnBrk="1" fontAlgn="auto" hangingPunct="1">
              <a:spcBef>
                <a:spcPts val="0"/>
              </a:spcBef>
              <a:spcAft>
                <a:spcPts val="0"/>
              </a:spcAft>
              <a:defRPr/>
            </a:pPr>
            <a:r>
              <a:rPr lang="fr-FR" b="1" dirty="0">
                <a:ln w="18000">
                  <a:noFill/>
                  <a:prstDash val="solid"/>
                  <a:miter lim="800000"/>
                </a:ln>
                <a:solidFill>
                  <a:srgbClr val="080808"/>
                </a:solidFill>
                <a:effectLst>
                  <a:outerShdw blurRad="50800" dist="38100" dir="2700000" algn="tl" rotWithShape="0">
                    <a:prstClr val="black">
                      <a:alpha val="40000"/>
                    </a:prstClr>
                  </a:outerShdw>
                </a:effectLst>
                <a:latin typeface="Edwardian Script ITC" pitchFamily="66" charset="0"/>
                <a:ea typeface="굴림" pitchFamily="34" charset="-127"/>
              </a:rPr>
              <a:t>Union – Discipline - Travail</a:t>
            </a:r>
          </a:p>
        </p:txBody>
      </p:sp>
    </p:spTree>
    <p:extLst>
      <p:ext uri="{BB962C8B-B14F-4D97-AF65-F5344CB8AC3E}">
        <p14:creationId xmlns:p14="http://schemas.microsoft.com/office/powerpoint/2010/main" val="1509627829"/>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a:extLst>
              <a:ext uri="{FF2B5EF4-FFF2-40B4-BE49-F238E27FC236}">
                <a16:creationId xmlns:a16="http://schemas.microsoft.com/office/drawing/2014/main" id="{5ED8B456-71CF-44DC-8184-A4A6E4C4D89B}"/>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ABA946B8-A8B0-4985-82BD-D1FB2A95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pub">
            <a:extLst>
              <a:ext uri="{FF2B5EF4-FFF2-40B4-BE49-F238E27FC236}">
                <a16:creationId xmlns:a16="http://schemas.microsoft.com/office/drawing/2014/main" id="{3BF16791-0794-491C-A0F4-BE41EA9F2080}"/>
              </a:ext>
            </a:extLst>
          </p:cNvPr>
          <p:cNvSpPr txBox="1"/>
          <p:nvPr/>
        </p:nvSpPr>
        <p:spPr>
          <a:xfrm>
            <a:off x="3535680" y="304012"/>
            <a:ext cx="5364480" cy="707886"/>
          </a:xfrm>
          <a:prstGeom prst="rect">
            <a:avLst/>
          </a:prstGeom>
          <a:solidFill>
            <a:srgbClr val="92D050"/>
          </a:solidFill>
        </p:spPr>
        <p:txBody>
          <a:bodyPr wrap="square">
            <a:spAutoFit/>
          </a:bodyPr>
          <a:lstStyle/>
          <a:p>
            <a:pPr algn="ctr" eaLnBrk="1" fontAlgn="auto" hangingPunct="1">
              <a:spcBef>
                <a:spcPts val="0"/>
              </a:spcBef>
              <a:spcAft>
                <a:spcPts val="0"/>
              </a:spcAft>
              <a:defRPr/>
            </a:pPr>
            <a:r>
              <a:rPr lang="fr-FR" sz="4000" dirty="0">
                <a:ln w="18000">
                  <a:noFill/>
                  <a:prstDash val="solid"/>
                  <a:miter lim="800000"/>
                </a:ln>
                <a:solidFill>
                  <a:srgbClr val="080808"/>
                </a:solidFill>
                <a:effectLst>
                  <a:outerShdw blurRad="50800" dist="38100" dir="2700000" algn="tl" rotWithShape="0">
                    <a:prstClr val="black">
                      <a:alpha val="40000"/>
                    </a:prstClr>
                  </a:outerShdw>
                </a:effectLst>
                <a:latin typeface="Palatino Linotype" panose="02040502050505030304" pitchFamily="18" charset="0"/>
                <a:ea typeface="굴림" pitchFamily="34" charset="-127"/>
              </a:rPr>
              <a:t>OBJECTIFS</a:t>
            </a:r>
            <a:endParaRPr lang="fr-FR" dirty="0">
              <a:ln w="18000">
                <a:noFill/>
                <a:prstDash val="solid"/>
                <a:miter lim="800000"/>
              </a:ln>
              <a:solidFill>
                <a:srgbClr val="080808"/>
              </a:solidFill>
              <a:effectLst>
                <a:outerShdw blurRad="50800" dist="38100" dir="2700000" algn="tl" rotWithShape="0">
                  <a:prstClr val="black">
                    <a:alpha val="40000"/>
                  </a:prstClr>
                </a:outerShdw>
              </a:effectLst>
              <a:latin typeface="Palatino Linotype" panose="02040502050505030304" pitchFamily="18" charset="0"/>
              <a:ea typeface="굴림" pitchFamily="34" charset="-127"/>
            </a:endParaRPr>
          </a:p>
        </p:txBody>
      </p:sp>
      <p:sp>
        <p:nvSpPr>
          <p:cNvPr id="16" name="Rectangle 15">
            <a:extLst>
              <a:ext uri="{FF2B5EF4-FFF2-40B4-BE49-F238E27FC236}">
                <a16:creationId xmlns:a16="http://schemas.microsoft.com/office/drawing/2014/main" id="{4E20A0C9-FDD8-456B-A4F2-F28424EE1658}"/>
              </a:ext>
            </a:extLst>
          </p:cNvPr>
          <p:cNvSpPr/>
          <p:nvPr/>
        </p:nvSpPr>
        <p:spPr>
          <a:xfrm>
            <a:off x="8074371" y="1453471"/>
            <a:ext cx="2900274" cy="12493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r>
              <a:rPr lang="fr-FR" i="1" dirty="0"/>
              <a:t>Améliorer les connaissances et l’état des peuplements des deux espèces</a:t>
            </a:r>
          </a:p>
        </p:txBody>
      </p:sp>
      <p:sp>
        <p:nvSpPr>
          <p:cNvPr id="19" name="Rectangle 18">
            <a:extLst>
              <a:ext uri="{FF2B5EF4-FFF2-40B4-BE49-F238E27FC236}">
                <a16:creationId xmlns:a16="http://schemas.microsoft.com/office/drawing/2014/main" id="{ECE68B49-73D4-4A77-8C60-19524C3499B5}"/>
              </a:ext>
            </a:extLst>
          </p:cNvPr>
          <p:cNvSpPr/>
          <p:nvPr/>
        </p:nvSpPr>
        <p:spPr>
          <a:xfrm>
            <a:off x="8074371" y="3342662"/>
            <a:ext cx="3510717" cy="6473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fr-FR" i="1" dirty="0"/>
              <a:t>Établir les outils de gestion durable des deux espèces d’arbres ;</a:t>
            </a:r>
          </a:p>
        </p:txBody>
      </p:sp>
      <p:sp>
        <p:nvSpPr>
          <p:cNvPr id="11" name="object 2">
            <a:extLst>
              <a:ext uri="{FF2B5EF4-FFF2-40B4-BE49-F238E27FC236}">
                <a16:creationId xmlns:a16="http://schemas.microsoft.com/office/drawing/2014/main" id="{52A5A7A3-1F31-4F71-B68C-A174B1AC4543}"/>
              </a:ext>
            </a:extLst>
          </p:cNvPr>
          <p:cNvSpPr/>
          <p:nvPr/>
        </p:nvSpPr>
        <p:spPr>
          <a:xfrm>
            <a:off x="69733" y="2187412"/>
            <a:ext cx="2922874" cy="2674792"/>
          </a:xfrm>
          <a:prstGeom prst="rect">
            <a:avLst/>
          </a:prstGeom>
          <a:blipFill>
            <a:blip r:embed="rId4" cstate="print"/>
            <a:stretch>
              <a:fillRect/>
            </a:stretch>
          </a:blipFill>
        </p:spPr>
        <p:txBody>
          <a:bodyPr wrap="square" lIns="0" tIns="0" rIns="0" bIns="0" rtlCol="0"/>
          <a:lstStyle/>
          <a:p>
            <a:endParaRPr/>
          </a:p>
        </p:txBody>
      </p:sp>
      <p:grpSp>
        <p:nvGrpSpPr>
          <p:cNvPr id="20" name="Groupe 19">
            <a:extLst>
              <a:ext uri="{FF2B5EF4-FFF2-40B4-BE49-F238E27FC236}">
                <a16:creationId xmlns:a16="http://schemas.microsoft.com/office/drawing/2014/main" id="{6B11D5C2-D335-4AD4-960C-93FA5E3D920B}"/>
              </a:ext>
            </a:extLst>
          </p:cNvPr>
          <p:cNvGrpSpPr/>
          <p:nvPr/>
        </p:nvGrpSpPr>
        <p:grpSpPr>
          <a:xfrm>
            <a:off x="5849377" y="4809028"/>
            <a:ext cx="5903818" cy="1821166"/>
            <a:chOff x="451552" y="4525347"/>
            <a:chExt cx="6271334" cy="1821166"/>
          </a:xfrm>
        </p:grpSpPr>
        <p:sp>
          <p:nvSpPr>
            <p:cNvPr id="18" name="Rectangle 17">
              <a:extLst>
                <a:ext uri="{FF2B5EF4-FFF2-40B4-BE49-F238E27FC236}">
                  <a16:creationId xmlns:a16="http://schemas.microsoft.com/office/drawing/2014/main" id="{496CFC87-342D-48E8-9687-D2C418656ACF}"/>
                </a:ext>
              </a:extLst>
            </p:cNvPr>
            <p:cNvSpPr/>
            <p:nvPr/>
          </p:nvSpPr>
          <p:spPr>
            <a:xfrm>
              <a:off x="2815053" y="4798538"/>
              <a:ext cx="3907833" cy="11280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fr-FR" i="1" dirty="0"/>
                <a:t>Impliquer les acteurs majeurs à la conservation et la gestion durable des deux espèces</a:t>
              </a:r>
            </a:p>
          </p:txBody>
        </p:sp>
        <p:pic>
          <p:nvPicPr>
            <p:cNvPr id="21" name="Image 20">
              <a:extLst>
                <a:ext uri="{FF2B5EF4-FFF2-40B4-BE49-F238E27FC236}">
                  <a16:creationId xmlns:a16="http://schemas.microsoft.com/office/drawing/2014/main" id="{E921CC1E-A9F4-46D5-A98E-9A8CD85B03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902" t="15799" r="17611" b="12131"/>
            <a:stretch/>
          </p:blipFill>
          <p:spPr>
            <a:xfrm>
              <a:off x="451552" y="4525347"/>
              <a:ext cx="2077388" cy="1821166"/>
            </a:xfrm>
            <a:prstGeom prst="rect">
              <a:avLst/>
            </a:prstGeom>
          </p:spPr>
        </p:pic>
      </p:grpSp>
      <p:pic>
        <p:nvPicPr>
          <p:cNvPr id="2" name="Image 1"/>
          <p:cNvPicPr>
            <a:picLocks noChangeAspect="1"/>
          </p:cNvPicPr>
          <p:nvPr/>
        </p:nvPicPr>
        <p:blipFill>
          <a:blip r:embed="rId6"/>
          <a:stretch>
            <a:fillRect/>
          </a:stretch>
        </p:blipFill>
        <p:spPr>
          <a:xfrm>
            <a:off x="5849377" y="3052293"/>
            <a:ext cx="1955648" cy="1450722"/>
          </a:xfrm>
          <a:prstGeom prst="rect">
            <a:avLst/>
          </a:prstGeom>
        </p:spPr>
      </p:pic>
      <p:pic>
        <p:nvPicPr>
          <p:cNvPr id="8" name="Image 7"/>
          <p:cNvPicPr>
            <a:picLocks noChangeAspect="1"/>
          </p:cNvPicPr>
          <p:nvPr/>
        </p:nvPicPr>
        <p:blipFill>
          <a:blip r:embed="rId7"/>
          <a:stretch>
            <a:fillRect/>
          </a:stretch>
        </p:blipFill>
        <p:spPr>
          <a:xfrm>
            <a:off x="5882928" y="1453471"/>
            <a:ext cx="1922097" cy="1157249"/>
          </a:xfrm>
          <a:prstGeom prst="rect">
            <a:avLst/>
          </a:prstGeom>
        </p:spPr>
      </p:pic>
      <p:sp>
        <p:nvSpPr>
          <p:cNvPr id="10" name="Rectangle 9"/>
          <p:cNvSpPr/>
          <p:nvPr/>
        </p:nvSpPr>
        <p:spPr>
          <a:xfrm>
            <a:off x="259702" y="4811999"/>
            <a:ext cx="2799009" cy="1477328"/>
          </a:xfrm>
          <a:prstGeom prst="rect">
            <a:avLst/>
          </a:prstGeom>
        </p:spPr>
        <p:txBody>
          <a:bodyPr wrap="square">
            <a:spAutoFit/>
          </a:bodyPr>
          <a:lstStyle/>
          <a:p>
            <a:r>
              <a:rPr lang="fr-FR" b="1" i="1" dirty="0">
                <a:solidFill>
                  <a:schemeClr val="dk1"/>
                </a:solidFill>
              </a:rPr>
              <a:t>Renforcer la mise en œuvre des dispositions de la CITES portant sur Pericopsis elata et Pterocarpus erinaceus en Côte d'Ivoire.</a:t>
            </a:r>
          </a:p>
        </p:txBody>
      </p:sp>
      <p:sp>
        <p:nvSpPr>
          <p:cNvPr id="24" name="Accolade ouvrante 23"/>
          <p:cNvSpPr/>
          <p:nvPr/>
        </p:nvSpPr>
        <p:spPr>
          <a:xfrm>
            <a:off x="3889277" y="1607858"/>
            <a:ext cx="1803185" cy="4342181"/>
          </a:xfrm>
          <a:prstGeom prst="leftBrace">
            <a:avLst/>
          </a:prstGeom>
          <a:ln>
            <a:solidFill>
              <a:schemeClr val="tx1"/>
            </a:solidFill>
          </a:ln>
        </p:spPr>
        <p:style>
          <a:lnRef idx="1">
            <a:schemeClr val="accent1"/>
          </a:lnRef>
          <a:fillRef idx="1001">
            <a:schemeClr val="lt2"/>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01500135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8E900-A286-4A4B-A286-EEAD0CD41416}"/>
              </a:ext>
            </a:extLst>
          </p:cNvPr>
          <p:cNvSpPr>
            <a:spLocks noGrp="1"/>
          </p:cNvSpPr>
          <p:nvPr>
            <p:ph type="title"/>
          </p:nvPr>
        </p:nvSpPr>
        <p:spPr>
          <a:xfrm>
            <a:off x="975360" y="2651761"/>
            <a:ext cx="10515600" cy="1503682"/>
          </a:xfrm>
          <a:ln w="38100">
            <a:noFill/>
          </a:ln>
        </p:spPr>
        <p:txBody>
          <a:bodyPr>
            <a:normAutofit/>
          </a:bodyPr>
          <a:lstStyle/>
          <a:p>
            <a:pPr algn="ctr">
              <a:lnSpc>
                <a:spcPct val="100000"/>
              </a:lnSpc>
            </a:pPr>
            <a:r>
              <a:rPr lang="fr-FR" sz="4000" b="1" dirty="0">
                <a:latin typeface="Palatino Linotype" panose="02040502050505030304" pitchFamily="18" charset="0"/>
                <a:ea typeface="Tahoma" panose="020B0604030504040204" pitchFamily="34" charset="0"/>
                <a:cs typeface="Tahoma" panose="020B0604030504040204" pitchFamily="34" charset="0"/>
              </a:rPr>
              <a:t>III- BILANS DES ACTIVITES</a:t>
            </a:r>
            <a:endParaRPr lang="fr-FR" sz="4000" b="1" dirty="0"/>
          </a:p>
        </p:txBody>
      </p:sp>
      <p:sp>
        <p:nvSpPr>
          <p:cNvPr id="4" name="object 10">
            <a:extLst>
              <a:ext uri="{FF2B5EF4-FFF2-40B4-BE49-F238E27FC236}">
                <a16:creationId xmlns:a16="http://schemas.microsoft.com/office/drawing/2014/main" id="{5ED8B456-71CF-44DC-8184-A4A6E4C4D89B}"/>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ABA946B8-A8B0-4985-82BD-D1FB2A95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pub">
            <a:extLst>
              <a:ext uri="{FF2B5EF4-FFF2-40B4-BE49-F238E27FC236}">
                <a16:creationId xmlns:a16="http://schemas.microsoft.com/office/drawing/2014/main" id="{3BF16791-0794-491C-A0F4-BE41EA9F2080}"/>
              </a:ext>
            </a:extLst>
          </p:cNvPr>
          <p:cNvSpPr txBox="1"/>
          <p:nvPr/>
        </p:nvSpPr>
        <p:spPr>
          <a:xfrm>
            <a:off x="1813560" y="134715"/>
            <a:ext cx="8442960" cy="1016000"/>
          </a:xfrm>
          <a:prstGeom prst="rect">
            <a:avLst/>
          </a:prstGeom>
          <a:noFill/>
        </p:spPr>
        <p:txBody>
          <a:bodyPr wrap="square">
            <a:spAutoFit/>
          </a:bodyPr>
          <a:lstStyle/>
          <a:p>
            <a:pPr algn="ctr" eaLnBrk="1" fontAlgn="auto" hangingPunct="1">
              <a:spcBef>
                <a:spcPts val="0"/>
              </a:spcBef>
              <a:spcAft>
                <a:spcPts val="0"/>
              </a:spcAft>
              <a:defRPr/>
            </a:pPr>
            <a:r>
              <a:rPr lang="fr-FR" sz="4000" b="1" dirty="0">
                <a:ln w="18000">
                  <a:noFill/>
                  <a:prstDash val="solid"/>
                  <a:miter lim="800000"/>
                </a:ln>
                <a:solidFill>
                  <a:srgbClr val="080808"/>
                </a:solidFill>
                <a:effectLst>
                  <a:outerShdw blurRad="50800" dist="38100" dir="2700000" algn="tl" rotWithShape="0">
                    <a:prstClr val="black">
                      <a:alpha val="40000"/>
                    </a:prstClr>
                  </a:outerShdw>
                </a:effectLst>
                <a:latin typeface="Edwardian Script ITC" pitchFamily="66" charset="0"/>
                <a:ea typeface="굴림" pitchFamily="34" charset="-127"/>
              </a:rPr>
              <a:t>République  de Côte D’Ivoire</a:t>
            </a:r>
          </a:p>
          <a:p>
            <a:pPr algn="ctr" eaLnBrk="1" fontAlgn="auto" hangingPunct="1">
              <a:spcBef>
                <a:spcPts val="0"/>
              </a:spcBef>
              <a:spcAft>
                <a:spcPts val="0"/>
              </a:spcAft>
              <a:defRPr/>
            </a:pPr>
            <a:r>
              <a:rPr lang="fr-FR" b="1" dirty="0">
                <a:ln w="18000">
                  <a:noFill/>
                  <a:prstDash val="solid"/>
                  <a:miter lim="800000"/>
                </a:ln>
                <a:solidFill>
                  <a:srgbClr val="080808"/>
                </a:solidFill>
                <a:effectLst>
                  <a:outerShdw blurRad="50800" dist="38100" dir="2700000" algn="tl" rotWithShape="0">
                    <a:prstClr val="black">
                      <a:alpha val="40000"/>
                    </a:prstClr>
                  </a:outerShdw>
                </a:effectLst>
                <a:latin typeface="Edwardian Script ITC" pitchFamily="66" charset="0"/>
                <a:ea typeface="굴림" pitchFamily="34" charset="-127"/>
              </a:rPr>
              <a:t>Union – Discipline - Travail</a:t>
            </a:r>
          </a:p>
        </p:txBody>
      </p:sp>
    </p:spTree>
    <p:extLst>
      <p:ext uri="{BB962C8B-B14F-4D97-AF65-F5344CB8AC3E}">
        <p14:creationId xmlns:p14="http://schemas.microsoft.com/office/powerpoint/2010/main" val="3907478306"/>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a:extLst>
              <a:ext uri="{FF2B5EF4-FFF2-40B4-BE49-F238E27FC236}">
                <a16:creationId xmlns:a16="http://schemas.microsoft.com/office/drawing/2014/main" id="{5ED8B456-71CF-44DC-8184-A4A6E4C4D89B}"/>
              </a:ext>
            </a:extLst>
          </p:cNvPr>
          <p:cNvSpPr/>
          <p:nvPr/>
        </p:nvSpPr>
        <p:spPr>
          <a:xfrm>
            <a:off x="105155" y="163069"/>
            <a:ext cx="1092708" cy="959294"/>
          </a:xfrm>
          <a:prstGeom prst="rect">
            <a:avLst/>
          </a:prstGeom>
          <a:blipFill>
            <a:blip r:embed="rId2" cstate="print"/>
            <a:stretch>
              <a:fillRect/>
            </a:stretch>
          </a:blipFill>
        </p:spPr>
        <p:txBody>
          <a:bodyPr wrap="square" lIns="0" tIns="0" rIns="0" bIns="0" rtlCol="0"/>
          <a:lstStyle/>
          <a:p>
            <a:endParaRPr/>
          </a:p>
        </p:txBody>
      </p:sp>
      <p:pic>
        <p:nvPicPr>
          <p:cNvPr id="5" name="Image 3">
            <a:extLst>
              <a:ext uri="{FF2B5EF4-FFF2-40B4-BE49-F238E27FC236}">
                <a16:creationId xmlns:a16="http://schemas.microsoft.com/office/drawing/2014/main" id="{ABA946B8-A8B0-4985-82BD-D1FB2A956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352" y="163068"/>
            <a:ext cx="1092708" cy="9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6">
            <a:extLst>
              <a:ext uri="{FF2B5EF4-FFF2-40B4-BE49-F238E27FC236}">
                <a16:creationId xmlns:a16="http://schemas.microsoft.com/office/drawing/2014/main" id="{FAFF1EBA-2F29-4096-8A71-9979E7B8293F}"/>
              </a:ext>
            </a:extLst>
          </p:cNvPr>
          <p:cNvSpPr>
            <a:spLocks noGrp="1"/>
          </p:cNvSpPr>
          <p:nvPr>
            <p:ph type="title"/>
          </p:nvPr>
        </p:nvSpPr>
        <p:spPr>
          <a:xfrm>
            <a:off x="2396847" y="236569"/>
            <a:ext cx="7208520" cy="812292"/>
          </a:xfrm>
          <a:solidFill>
            <a:srgbClr val="92D050"/>
          </a:solidFill>
        </p:spPr>
        <p:txBody>
          <a:bodyPr>
            <a:noAutofit/>
          </a:bodyPr>
          <a:lstStyle/>
          <a:p>
            <a:pPr algn="ctr"/>
            <a:r>
              <a:rPr lang="fr-FR" sz="2800" dirty="0">
                <a:latin typeface="Palatino Linotype" panose="02040502050505030304" pitchFamily="18" charset="0"/>
              </a:rPr>
              <a:t>BILAN DES ACTIVITES TECHNIQUES</a:t>
            </a:r>
          </a:p>
        </p:txBody>
      </p:sp>
      <p:sp>
        <p:nvSpPr>
          <p:cNvPr id="2" name="Rectangle 1"/>
          <p:cNvSpPr/>
          <p:nvPr/>
        </p:nvSpPr>
        <p:spPr>
          <a:xfrm>
            <a:off x="430994" y="2079608"/>
            <a:ext cx="11140226" cy="3728713"/>
          </a:xfrm>
          <a:prstGeom prst="rect">
            <a:avLst/>
          </a:prstGeom>
        </p:spPr>
        <p:txBody>
          <a:bodyPr wrap="square">
            <a:spAutoFit/>
          </a:bodyPr>
          <a:lstStyle/>
          <a:p>
            <a:pPr marL="342900" lvl="0" indent="-342900" algn="just">
              <a:lnSpc>
                <a:spcPct val="115000"/>
              </a:lnSpc>
              <a:spcBef>
                <a:spcPts val="600"/>
              </a:spcBef>
              <a:spcAft>
                <a:spcPts val="600"/>
              </a:spcAft>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L’inventaire et la cartographie des peuplements des deux espèces sont réalisés ;</a:t>
            </a:r>
            <a:endParaRPr lang="fr-FR" sz="16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Bef>
                <a:spcPts val="600"/>
              </a:spcBef>
              <a:spcAft>
                <a:spcPts val="600"/>
              </a:spcAft>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La banque de semences de l’</a:t>
            </a:r>
            <a:r>
              <a:rPr lang="fr-FR" dirty="0" err="1">
                <a:solidFill>
                  <a:srgbClr val="000000"/>
                </a:solidFill>
                <a:latin typeface="Tahoma" panose="020B0604030504040204" pitchFamily="34" charset="0"/>
                <a:ea typeface="Tahoma" panose="020B0604030504040204" pitchFamily="34" charset="0"/>
                <a:cs typeface="Tahoma" panose="020B0604030504040204" pitchFamily="34" charset="0"/>
              </a:rPr>
              <a:t>Assamela</a:t>
            </a:r>
            <a:r>
              <a:rPr lang="fr-FR" dirty="0">
                <a:solidFill>
                  <a:srgbClr val="000000"/>
                </a:solidFill>
                <a:latin typeface="Tahoma" panose="020B0604030504040204" pitchFamily="34" charset="0"/>
                <a:ea typeface="Tahoma" panose="020B0604030504040204" pitchFamily="34" charset="0"/>
                <a:cs typeface="Tahoma" panose="020B0604030504040204" pitchFamily="34" charset="0"/>
              </a:rPr>
              <a:t> a été mise en place au Centre semencier de </a:t>
            </a:r>
            <a:r>
              <a:rPr lang="fr-FR" dirty="0">
                <a:latin typeface="Tahoma" panose="020B0604030504040204" pitchFamily="34" charset="0"/>
                <a:ea typeface="Tahoma" panose="020B0604030504040204" pitchFamily="34" charset="0"/>
                <a:cs typeface="Tahoma" panose="020B0604030504040204" pitchFamily="34" charset="0"/>
              </a:rPr>
              <a:t>la SODEFOR. Une quantité de 50kg de semences est disponible ;</a:t>
            </a:r>
            <a:endParaRPr lang="fr-FR" sz="16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Bef>
                <a:spcPts val="600"/>
              </a:spcBef>
              <a:spcAft>
                <a:spcPts val="600"/>
              </a:spcAft>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3000 plants d’</a:t>
            </a:r>
            <a:r>
              <a:rPr lang="fr-FR" dirty="0" err="1">
                <a:latin typeface="Tahoma" panose="020B0604030504040204" pitchFamily="34" charset="0"/>
                <a:ea typeface="Tahoma" panose="020B0604030504040204" pitchFamily="34" charset="0"/>
                <a:cs typeface="Tahoma" panose="020B0604030504040204" pitchFamily="34" charset="0"/>
              </a:rPr>
              <a:t>Assamela</a:t>
            </a:r>
            <a:r>
              <a:rPr lang="fr-FR" dirty="0">
                <a:latin typeface="Tahoma" panose="020B0604030504040204" pitchFamily="34" charset="0"/>
                <a:ea typeface="Tahoma" panose="020B0604030504040204" pitchFamily="34" charset="0"/>
                <a:cs typeface="Tahoma" panose="020B0604030504040204" pitchFamily="34" charset="0"/>
              </a:rPr>
              <a:t> sont disponibles au sein de la pépinière du Centre semencier </a:t>
            </a:r>
            <a:r>
              <a:rPr lang="fr-FR" dirty="0">
                <a:solidFill>
                  <a:srgbClr val="000000"/>
                </a:solidFill>
                <a:latin typeface="Tahoma" panose="020B0604030504040204" pitchFamily="34" charset="0"/>
                <a:ea typeface="Tahoma" panose="020B0604030504040204" pitchFamily="34" charset="0"/>
                <a:cs typeface="Tahoma" panose="020B0604030504040204" pitchFamily="34" charset="0"/>
              </a:rPr>
              <a:t>de </a:t>
            </a:r>
            <a:r>
              <a:rPr lang="fr-FR" dirty="0">
                <a:latin typeface="Tahoma" panose="020B0604030504040204" pitchFamily="34" charset="0"/>
                <a:ea typeface="Tahoma" panose="020B0604030504040204" pitchFamily="34" charset="0"/>
                <a:cs typeface="Tahoma" panose="020B0604030504040204" pitchFamily="34" charset="0"/>
              </a:rPr>
              <a:t>la SODEFOR ;</a:t>
            </a:r>
            <a:endParaRPr lang="fr-FR" sz="16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Bef>
                <a:spcPts val="600"/>
              </a:spcBef>
              <a:spcAft>
                <a:spcPts val="600"/>
              </a:spcAft>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Les guides d’identification des spécimens et des produits de </a:t>
            </a:r>
            <a:r>
              <a:rPr lang="fr-FR" i="1" dirty="0">
                <a:latin typeface="Tahoma" panose="020B0604030504040204" pitchFamily="34" charset="0"/>
                <a:ea typeface="Tahoma" panose="020B0604030504040204" pitchFamily="34" charset="0"/>
                <a:cs typeface="Tahoma" panose="020B0604030504040204" pitchFamily="34" charset="0"/>
              </a:rPr>
              <a:t>Pericopsis elata </a:t>
            </a:r>
            <a:r>
              <a:rPr lang="fr-FR" dirty="0">
                <a:latin typeface="Tahoma" panose="020B0604030504040204" pitchFamily="34" charset="0"/>
                <a:ea typeface="Tahoma" panose="020B0604030504040204" pitchFamily="34" charset="0"/>
                <a:cs typeface="Tahoma" panose="020B0604030504040204" pitchFamily="34" charset="0"/>
              </a:rPr>
              <a:t>et de </a:t>
            </a:r>
            <a:r>
              <a:rPr lang="fr-FR" i="1" dirty="0">
                <a:latin typeface="Tahoma" panose="020B0604030504040204" pitchFamily="34" charset="0"/>
                <a:ea typeface="Tahoma" panose="020B0604030504040204" pitchFamily="34" charset="0"/>
                <a:cs typeface="Tahoma" panose="020B0604030504040204" pitchFamily="34" charset="0"/>
              </a:rPr>
              <a:t>Pterocarpus erinaceus </a:t>
            </a:r>
            <a:r>
              <a:rPr lang="fr-FR" dirty="0">
                <a:latin typeface="Tahoma" panose="020B0604030504040204" pitchFamily="34" charset="0"/>
                <a:ea typeface="Tahoma" panose="020B0604030504040204" pitchFamily="34" charset="0"/>
                <a:cs typeface="Tahoma" panose="020B0604030504040204" pitchFamily="34" charset="0"/>
              </a:rPr>
              <a:t>sont disponibles ;</a:t>
            </a:r>
            <a:endParaRPr lang="fr-FR" sz="16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Bef>
                <a:spcPts val="600"/>
              </a:spcBef>
              <a:spcAft>
                <a:spcPts val="600"/>
              </a:spcAft>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Les plans simples de gestion des peuplements des deux espèces sont disponibles ;</a:t>
            </a:r>
            <a:endParaRPr lang="fr-FR" sz="16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Bef>
                <a:spcPts val="600"/>
              </a:spcBef>
              <a:spcAft>
                <a:spcPts val="600"/>
              </a:spcAft>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8000 brochures de sensibilisation, sur les règles de la CITES, la conservation et la gestion durable des deux espèces, ont été distribuées aux différents acteurs ; </a:t>
            </a:r>
            <a:r>
              <a:rPr lang="fr-FR"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fr-FR"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515634"/>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168C30B6B6D64891B8AA6035CFB24E" ma:contentTypeVersion="19" ma:contentTypeDescription="Create a new document." ma:contentTypeScope="" ma:versionID="f42f8fff2f04509a46edbd12ebedbd4f">
  <xsd:schema xmlns:xsd="http://www.w3.org/2001/XMLSchema" xmlns:xs="http://www.w3.org/2001/XMLSchema" xmlns:p="http://schemas.microsoft.com/office/2006/metadata/properties" xmlns:ns2="091e5ae7-c31f-43e0-b380-74509edc0e9e" xmlns:ns3="009fae64-a0e6-4869-b94e-2533145ac23d" xmlns:ns4="985ec44e-1bab-4c0b-9df0-6ba128686fc9" targetNamespace="http://schemas.microsoft.com/office/2006/metadata/properties" ma:root="true" ma:fieldsID="19c0a212e59bab8a8cdaec6f22176e7c" ns2:_="" ns3:_="" ns4:_="">
    <xsd:import namespace="091e5ae7-c31f-43e0-b380-74509edc0e9e"/>
    <xsd:import namespace="009fae64-a0e6-4869-b94e-2533145ac23d"/>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Assignedto" minOccurs="0"/>
                <xsd:element ref="ns2:MediaLengthInSeconds" minOccurs="0"/>
                <xsd:element ref="ns2:lcf76f155ced4ddcb4097134ff3c332f" minOccurs="0"/>
                <xsd:element ref="ns4:TaxCatchAll"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1e5ae7-c31f-43e0-b380-74509edc0e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Assignedto" ma:index="20" nillable="true" ma:displayName="Assigned to" ma:format="Dropdown" ma:internalName="Assignedto">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09fae64-a0e6-4869-b94e-2533145ac23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7ba9d11-ed79-45ab-82e1-2ff8e9c45b0e}" ma:internalName="TaxCatchAll" ma:showField="CatchAllData" ma:web="009fae64-a0e6-4869-b94e-2533145ac2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EE8DFB-28F0-4074-9953-7098CCE542D8}"/>
</file>

<file path=customXml/itemProps2.xml><?xml version="1.0" encoding="utf-8"?>
<ds:datastoreItem xmlns:ds="http://schemas.openxmlformats.org/officeDocument/2006/customXml" ds:itemID="{2B99B779-4CA8-456F-A4BE-4DCFBF2D9B92}"/>
</file>

<file path=docProps/app.xml><?xml version="1.0" encoding="utf-8"?>
<Properties xmlns="http://schemas.openxmlformats.org/officeDocument/2006/extended-properties" xmlns:vt="http://schemas.openxmlformats.org/officeDocument/2006/docPropsVTypes">
  <TotalTime>8076</TotalTime>
  <Words>1318</Words>
  <Application>Microsoft Office PowerPoint</Application>
  <PresentationFormat>Grand écran</PresentationFormat>
  <Paragraphs>106</Paragraphs>
  <Slides>18</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18</vt:i4>
      </vt:variant>
    </vt:vector>
  </HeadingPairs>
  <TitlesOfParts>
    <vt:vector size="29" baseType="lpstr">
      <vt:lpstr>굴림</vt:lpstr>
      <vt:lpstr>Arial</vt:lpstr>
      <vt:lpstr>Calibri</vt:lpstr>
      <vt:lpstr>Calibri Light</vt:lpstr>
      <vt:lpstr>Edwardian Script ITC</vt:lpstr>
      <vt:lpstr>Freestyle Script</vt:lpstr>
      <vt:lpstr>Palatino Linotype</vt:lpstr>
      <vt:lpstr>Tahoma</vt:lpstr>
      <vt:lpstr>Times New Roman</vt:lpstr>
      <vt:lpstr>Wingdings</vt:lpstr>
      <vt:lpstr>Thème Office</vt:lpstr>
      <vt:lpstr>Présentation PowerPoint</vt:lpstr>
      <vt:lpstr>                                                     PLAN DE LA PRESENTATION  I. Contexte et justification II. Objectifs III. Bilans des activités IV. Principaux résultats de l’inventaires cartographique V. Principaux résultats pour un plan simple de gestion  </vt:lpstr>
      <vt:lpstr>I- CONTEXTE ET JUSTIFICATION</vt:lpstr>
      <vt:lpstr>DEGRADATION DU PATRIMOINE FORESTIER IVOIRIEN</vt:lpstr>
      <vt:lpstr>Présentation PowerPoint</vt:lpstr>
      <vt:lpstr>II- OBJECTIFS</vt:lpstr>
      <vt:lpstr>Présentation PowerPoint</vt:lpstr>
      <vt:lpstr>III- BILANS DES ACTIVITES</vt:lpstr>
      <vt:lpstr>BILAN DES ACTIVITES TECHNIQUES</vt:lpstr>
      <vt:lpstr>BILAN DES ACTIVITES TECHNIQUES</vt:lpstr>
      <vt:lpstr>Présentation PowerPoint</vt:lpstr>
      <vt:lpstr>REPARTITION GEOGRAPHIQUE NATURELLE DE Pericopsis elata </vt:lpstr>
      <vt:lpstr>REPARTITION GEOGRAPHIQUE NATURELLE DE  Pterocarpus erinaceus </vt:lpstr>
      <vt:lpstr>Présentation PowerPoint</vt:lpstr>
      <vt:lpstr>Présentation PowerPoint</vt:lpstr>
      <vt:lpstr>Présentation PowerPoint</vt:lpstr>
      <vt:lpstr>Présentation PowerPoint</vt:lpstr>
      <vt:lpstr>République de Côte D’Ivoire Union – Discipline - Travail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 FRANCOIS</dc:creator>
  <cp:lastModifiedBy>HP</cp:lastModifiedBy>
  <cp:revision>76</cp:revision>
  <dcterms:created xsi:type="dcterms:W3CDTF">2021-11-19T07:43:15Z</dcterms:created>
  <dcterms:modified xsi:type="dcterms:W3CDTF">2022-10-03T10:03:04Z</dcterms:modified>
</cp:coreProperties>
</file>