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7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384701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1327416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404835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533368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3079336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1A01FD-B1A9-46B2-A541-BFAC3C75C2E0}" type="datetimeFigureOut">
              <a:rPr lang="fr-FR" smtClean="0"/>
              <a:t>04/10/2022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143826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1A01FD-B1A9-46B2-A541-BFAC3C75C2E0}" type="datetimeFigureOut">
              <a:rPr lang="fr-FR" smtClean="0"/>
              <a:t>04/10/2022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2246399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B1A01FD-B1A9-46B2-A541-BFAC3C75C2E0}" type="datetimeFigureOut">
              <a:rPr lang="fr-FR" smtClean="0"/>
              <a:t>04/10/2022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4212373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1A01FD-B1A9-46B2-A541-BFAC3C75C2E0}" type="datetimeFigureOut">
              <a:rPr lang="fr-FR" smtClean="0"/>
              <a:t>04/10/2022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845108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B1A01FD-B1A9-46B2-A541-BFAC3C75C2E0}" type="datetimeFigureOut">
              <a:rPr lang="fr-FR" smtClean="0"/>
              <a:t>04/10/2022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773700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B1A01FD-B1A9-46B2-A541-BFAC3C75C2E0}" type="datetimeFigureOut">
              <a:rPr lang="fr-FR" smtClean="0"/>
              <a:t>04/10/2022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6BA741-A232-4967-BF02-AA30A0E0EA0B}" type="slidenum">
              <a:rPr lang="fr-FR" smtClean="0"/>
              <a:t>‹N°›</a:t>
            </a:fld>
            <a:endParaRPr lang="fr-FR"/>
          </a:p>
        </p:txBody>
      </p:sp>
    </p:spTree>
    <p:extLst>
      <p:ext uri="{BB962C8B-B14F-4D97-AF65-F5344CB8AC3E}">
        <p14:creationId xmlns:p14="http://schemas.microsoft.com/office/powerpoint/2010/main" val="353004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A01FD-B1A9-46B2-A541-BFAC3C75C2E0}" type="datetimeFigureOut">
              <a:rPr lang="fr-FR" smtClean="0"/>
              <a:t>04/10/2022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BA741-A232-4967-BF02-AA30A0E0EA0B}" type="slidenum">
              <a:rPr lang="fr-FR" smtClean="0"/>
              <a:t>‹N°›</a:t>
            </a:fld>
            <a:endParaRPr lang="fr-FR"/>
          </a:p>
        </p:txBody>
      </p:sp>
    </p:spTree>
    <p:extLst>
      <p:ext uri="{BB962C8B-B14F-4D97-AF65-F5344CB8AC3E}">
        <p14:creationId xmlns:p14="http://schemas.microsoft.com/office/powerpoint/2010/main" val="353614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3314" y="-3642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8"/>
          <p:cNvSpPr>
            <a:spLocks noChangeArrowheads="1"/>
          </p:cNvSpPr>
          <p:nvPr/>
        </p:nvSpPr>
        <p:spPr bwMode="auto">
          <a:xfrm>
            <a:off x="292064" y="1264866"/>
            <a:ext cx="10835282" cy="1938992"/>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sz="2800" b="1" dirty="0" err="1" smtClean="0"/>
              <a:t>Résultats</a:t>
            </a:r>
            <a:r>
              <a:rPr lang="en-US" sz="2800" b="1" dirty="0" smtClean="0"/>
              <a:t> du </a:t>
            </a:r>
            <a:r>
              <a:rPr lang="en-US" sz="2800" b="1" dirty="0" err="1" smtClean="0"/>
              <a:t>projet</a:t>
            </a:r>
            <a:r>
              <a:rPr lang="en-US" sz="2800" b="1" dirty="0" smtClean="0"/>
              <a:t>:  “</a:t>
            </a:r>
            <a:r>
              <a:rPr lang="fr-FR" sz="2800" dirty="0" smtClean="0"/>
              <a:t>AVIS </a:t>
            </a:r>
            <a:r>
              <a:rPr lang="fr-FR" sz="2800" dirty="0"/>
              <a:t>DE COMMERCE NON PREJUDICIABLE DE </a:t>
            </a:r>
            <a:r>
              <a:rPr lang="fr-FR" sz="2800" i="1" dirty="0" err="1"/>
              <a:t>Pericopsis</a:t>
            </a:r>
            <a:r>
              <a:rPr lang="fr-FR" sz="2800" i="1" dirty="0"/>
              <a:t> </a:t>
            </a:r>
            <a:r>
              <a:rPr lang="fr-FR" sz="2800" i="1" dirty="0" err="1"/>
              <a:t>elata</a:t>
            </a:r>
            <a:r>
              <a:rPr lang="fr-FR" sz="2800" i="1" dirty="0"/>
              <a:t>, </a:t>
            </a:r>
            <a:r>
              <a:rPr lang="fr-FR" sz="2800" i="1" dirty="0" err="1"/>
              <a:t>Guibourtia</a:t>
            </a:r>
            <a:r>
              <a:rPr lang="fr-FR" sz="2800" i="1" dirty="0"/>
              <a:t> </a:t>
            </a:r>
            <a:r>
              <a:rPr lang="fr-FR" sz="2800" i="1" dirty="0" err="1"/>
              <a:t>demeusei</a:t>
            </a:r>
            <a:r>
              <a:rPr lang="fr-FR" sz="2800" dirty="0"/>
              <a:t> et </a:t>
            </a:r>
            <a:r>
              <a:rPr lang="fr-FR" sz="2800" i="1" dirty="0"/>
              <a:t>Prunus </a:t>
            </a:r>
            <a:r>
              <a:rPr lang="fr-FR" sz="2800" i="1" dirty="0" err="1"/>
              <a:t>africana</a:t>
            </a:r>
            <a:r>
              <a:rPr lang="fr-FR" sz="2800" dirty="0"/>
              <a:t> EN REPUBLIQUE DEMOCRATIQUE DU </a:t>
            </a:r>
            <a:r>
              <a:rPr lang="fr-FR" sz="2800" dirty="0" smtClean="0"/>
              <a:t>CONGO. »</a:t>
            </a:r>
            <a:endParaRPr lang="fr-FR" sz="2800" dirty="0"/>
          </a:p>
          <a:p>
            <a:pPr marL="0" marR="0" lvl="0" indent="0" algn="ctr" defTabSz="914400" rtl="0" eaLnBrk="0" fontAlgn="base" latinLnBrk="0" hangingPunct="0">
              <a:lnSpc>
                <a:spcPct val="100000"/>
              </a:lnSpc>
              <a:spcBef>
                <a:spcPct val="0"/>
              </a:spcBef>
              <a:spcAft>
                <a:spcPct val="0"/>
              </a:spcAft>
              <a:buClrTx/>
              <a:buSzTx/>
              <a:buFontTx/>
              <a:buNone/>
              <a:tabLst/>
            </a:pPr>
            <a:r>
              <a:rPr lang="en-US" altLang="x-none" sz="3600" b="1" dirty="0" smtClean="0">
                <a:ea typeface="Times New Roman" charset="0"/>
              </a:rPr>
              <a:t> </a:t>
            </a:r>
            <a:endParaRPr kumimoji="0" lang="x-none" altLang="x-none" sz="3600" b="1" u="none" strike="noStrike" cap="none" normalizeH="0" baseline="0" dirty="0">
              <a:ln>
                <a:noFill/>
              </a:ln>
              <a:effectLst/>
              <a:ea typeface="Times New Roman" charset="0"/>
            </a:endParaRPr>
          </a:p>
        </p:txBody>
      </p:sp>
      <p:sp>
        <p:nvSpPr>
          <p:cNvPr id="10" name="Rectangle 9"/>
          <p:cNvSpPr/>
          <p:nvPr/>
        </p:nvSpPr>
        <p:spPr>
          <a:xfrm>
            <a:off x="292064" y="4620028"/>
            <a:ext cx="11388615" cy="461665"/>
          </a:xfrm>
          <a:prstGeom prst="rect">
            <a:avLst/>
          </a:prstGeom>
          <a:solidFill>
            <a:schemeClr val="accent1">
              <a:lumMod val="40000"/>
              <a:lumOff val="60000"/>
            </a:schemeClr>
          </a:solidFill>
        </p:spPr>
        <p:txBody>
          <a:bodyPr wrap="square">
            <a:spAutoFit/>
          </a:bodyPr>
          <a:lstStyle/>
          <a:p>
            <a:pPr algn="ctr" eaLnBrk="0" fontAlgn="base" hangingPunct="0">
              <a:spcBef>
                <a:spcPct val="0"/>
              </a:spcBef>
              <a:spcAft>
                <a:spcPct val="0"/>
              </a:spcAft>
            </a:pPr>
            <a:r>
              <a:rPr lang="fr-FR" sz="2400" dirty="0" smtClean="0">
                <a:ea typeface="Calibri" panose="020F0502020204030204" pitchFamily="34" charset="0"/>
                <a:cs typeface="Times New Roman" panose="02020603050405020304" pitchFamily="18" charset="0"/>
              </a:rPr>
              <a:t>04</a:t>
            </a:r>
            <a:r>
              <a:rPr lang="fr-FR" sz="2400" dirty="0" smtClean="0">
                <a:ea typeface="Calibri" panose="020F0502020204030204" pitchFamily="34" charset="0"/>
                <a:cs typeface="Times New Roman" panose="02020603050405020304" pitchFamily="18" charset="0"/>
              </a:rPr>
              <a:t> </a:t>
            </a:r>
            <a:r>
              <a:rPr lang="fr-FR" sz="2400" dirty="0">
                <a:effectLst/>
                <a:ea typeface="Calibri" panose="020F0502020204030204" pitchFamily="34" charset="0"/>
                <a:cs typeface="Times New Roman" panose="02020603050405020304" pitchFamily="18" charset="0"/>
              </a:rPr>
              <a:t>au </a:t>
            </a:r>
            <a:r>
              <a:rPr lang="fr-FR" sz="2400" dirty="0" smtClean="0">
                <a:ea typeface="Calibri" panose="020F0502020204030204" pitchFamily="34" charset="0"/>
                <a:cs typeface="Times New Roman" panose="02020603050405020304" pitchFamily="18" charset="0"/>
              </a:rPr>
              <a:t>07</a:t>
            </a:r>
            <a:r>
              <a:rPr lang="fr-FR" sz="2400" dirty="0" smtClean="0">
                <a:effectLst/>
                <a:ea typeface="Calibri" panose="020F0502020204030204" pitchFamily="34" charset="0"/>
                <a:cs typeface="Times New Roman" panose="02020603050405020304" pitchFamily="18" charset="0"/>
              </a:rPr>
              <a:t> octobre </a:t>
            </a:r>
            <a:r>
              <a:rPr lang="fr-FR" sz="2400" dirty="0">
                <a:effectLst/>
                <a:ea typeface="Calibri" panose="020F0502020204030204" pitchFamily="34" charset="0"/>
                <a:cs typeface="Times New Roman" panose="02020603050405020304" pitchFamily="18" charset="0"/>
              </a:rPr>
              <a:t>2022, </a:t>
            </a:r>
            <a:r>
              <a:rPr lang="fr-FR" sz="2400" dirty="0" smtClean="0">
                <a:effectLst/>
                <a:ea typeface="Calibri" panose="020F0502020204030204" pitchFamily="34" charset="0"/>
                <a:cs typeface="Times New Roman" panose="02020603050405020304" pitchFamily="18" charset="0"/>
              </a:rPr>
              <a:t>Kuala Lumpur, Malaisie</a:t>
            </a:r>
            <a:endParaRPr lang="x-none" altLang="x-none" sz="2400" dirty="0">
              <a:ea typeface="Times New Roman" charset="0"/>
            </a:endParaRPr>
          </a:p>
        </p:txBody>
      </p:sp>
      <p:sp>
        <p:nvSpPr>
          <p:cNvPr id="2" name="ZoneTexte 1"/>
          <p:cNvSpPr txBox="1"/>
          <p:nvPr/>
        </p:nvSpPr>
        <p:spPr>
          <a:xfrm>
            <a:off x="2971800" y="5223361"/>
            <a:ext cx="5191303" cy="1261884"/>
          </a:xfrm>
          <a:prstGeom prst="rect">
            <a:avLst/>
          </a:prstGeom>
          <a:noFill/>
        </p:spPr>
        <p:txBody>
          <a:bodyPr wrap="square" rtlCol="0">
            <a:spAutoFit/>
          </a:bodyPr>
          <a:lstStyle/>
          <a:p>
            <a:pPr algn="ctr"/>
            <a:endParaRPr lang="en-US" sz="800" dirty="0"/>
          </a:p>
          <a:p>
            <a:pPr algn="ctr"/>
            <a:r>
              <a:rPr lang="en-US" b="1" i="1" u="sng" dirty="0" smtClean="0"/>
              <a:t>Andy MUTOBA MUSHALA</a:t>
            </a:r>
            <a:r>
              <a:rPr lang="en-US" i="1" dirty="0" smtClean="0"/>
              <a:t>, </a:t>
            </a:r>
            <a:endParaRPr lang="en-US" i="1" dirty="0"/>
          </a:p>
          <a:p>
            <a:pPr algn="ctr"/>
            <a:r>
              <a:rPr lang="en-US" sz="1600" b="1" i="1" dirty="0" smtClean="0"/>
              <a:t>Point focal  CITES-TREES</a:t>
            </a:r>
          </a:p>
          <a:p>
            <a:pPr algn="ctr"/>
            <a:endParaRPr lang="en-US" sz="1600" i="1" dirty="0"/>
          </a:p>
          <a:p>
            <a:pPr algn="ctr"/>
            <a:r>
              <a:rPr lang="en-US" i="1" dirty="0" smtClean="0"/>
              <a:t>Kinshasa</a:t>
            </a:r>
            <a:r>
              <a:rPr lang="en-US" i="1" dirty="0" smtClean="0"/>
              <a:t>, RDC</a:t>
            </a:r>
            <a:endParaRPr lang="en-US" i="1" dirty="0"/>
          </a:p>
        </p:txBody>
      </p:sp>
      <p:sp>
        <p:nvSpPr>
          <p:cNvPr id="11" name="Rectangle 10"/>
          <p:cNvSpPr/>
          <p:nvPr/>
        </p:nvSpPr>
        <p:spPr>
          <a:xfrm>
            <a:off x="412125" y="2691685"/>
            <a:ext cx="11037194" cy="1591846"/>
          </a:xfrm>
          <a:prstGeom prst="rect">
            <a:avLst/>
          </a:prstGeom>
          <a:solidFill>
            <a:schemeClr val="accent1">
              <a:lumMod val="40000"/>
              <a:lumOff val="60000"/>
            </a:schemeClr>
          </a:solidFill>
        </p:spPr>
        <p:txBody>
          <a:bodyPr wrap="square">
            <a:spAutoFit/>
          </a:bodyPr>
          <a:lstStyle/>
          <a:p>
            <a:pPr algn="ctr"/>
            <a:r>
              <a:rPr lang="en-GB" sz="2400" b="1" dirty="0" err="1" smtClean="0">
                <a:latin typeface="+mj-lt"/>
                <a:ea typeface="Calibri" panose="020F0502020204030204" pitchFamily="34" charset="0"/>
                <a:cs typeface="Times New Roman" panose="02020603050405020304" pitchFamily="18" charset="0"/>
              </a:rPr>
              <a:t>Présentation</a:t>
            </a:r>
            <a:r>
              <a:rPr lang="en-GB" sz="2400" b="1" dirty="0" smtClean="0">
                <a:latin typeface="+mj-lt"/>
                <a:ea typeface="Calibri" panose="020F0502020204030204" pitchFamily="34" charset="0"/>
                <a:cs typeface="Times New Roman" panose="02020603050405020304" pitchFamily="18" charset="0"/>
              </a:rPr>
              <a:t> </a:t>
            </a:r>
            <a:r>
              <a:rPr lang="en-GB" sz="2400" dirty="0" smtClean="0">
                <a:latin typeface="+mj-lt"/>
                <a:ea typeface="Calibri" panose="020F0502020204030204" pitchFamily="34" charset="0"/>
                <a:cs typeface="Times New Roman" panose="02020603050405020304" pitchFamily="18" charset="0"/>
              </a:rPr>
              <a:t>dans le cadre du </a:t>
            </a:r>
            <a:r>
              <a:rPr lang="fr-FR" sz="2400" dirty="0">
                <a:latin typeface="+mj-lt"/>
              </a:rPr>
              <a:t>Programme CITES sur les espèces d’arbres (CTSP)</a:t>
            </a:r>
          </a:p>
          <a:p>
            <a:pPr algn="ctr"/>
            <a:r>
              <a:rPr lang="fr-FR" sz="2400" dirty="0" smtClean="0">
                <a:latin typeface="+mj-lt"/>
              </a:rPr>
              <a:t>Hôtel </a:t>
            </a:r>
            <a:r>
              <a:rPr lang="fr-FR" sz="2400" dirty="0">
                <a:latin typeface="+mj-lt"/>
              </a:rPr>
              <a:t>Sheraton Imperial de Kuala Lumpur, Kuala Lumpur, Malaisie et </a:t>
            </a:r>
            <a:r>
              <a:rPr lang="fr-FR" sz="2400" b="1" dirty="0">
                <a:latin typeface="+mj-lt"/>
              </a:rPr>
              <a:t>en ligne</a:t>
            </a:r>
            <a:endParaRPr lang="fr-FR" sz="2400" dirty="0">
              <a:latin typeface="+mj-lt"/>
            </a:endParaRPr>
          </a:p>
          <a:p>
            <a:pPr algn="ctr"/>
            <a:r>
              <a:rPr lang="fr-FR" sz="2400" dirty="0">
                <a:latin typeface="+mj-lt"/>
              </a:rPr>
              <a:t> </a:t>
            </a:r>
          </a:p>
          <a:p>
            <a:pPr algn="ctr">
              <a:lnSpc>
                <a:spcPct val="106000"/>
              </a:lnSpc>
              <a:spcAft>
                <a:spcPts val="800"/>
              </a:spcAft>
            </a:pPr>
            <a:r>
              <a:rPr lang="fr-FR" sz="2400" dirty="0" smtClean="0">
                <a:latin typeface="+mj-lt"/>
                <a:ea typeface="Calibri" panose="020F0502020204030204" pitchFamily="34" charset="0"/>
                <a:cs typeface="Times New Roman" panose="02020603050405020304" pitchFamily="18" charset="0"/>
              </a:rPr>
              <a:t> </a:t>
            </a:r>
            <a:endParaRPr lang="aa-ET" sz="2400" dirty="0">
              <a:effectLst/>
              <a:latin typeface="+mj-lt"/>
              <a:ea typeface="Calibri" panose="020F0502020204030204" pitchFamily="34" charset="0"/>
              <a:cs typeface="Times New Roman" panose="02020603050405020304" pitchFamily="18" charset="0"/>
            </a:endParaRPr>
          </a:p>
        </p:txBody>
      </p:sp>
      <p:pic>
        <p:nvPicPr>
          <p:cNvPr id="7" name="Image 6" descr="Description : C:\Users\ICCN CITES\Documents\DOSSIERS CITES\CITES -RDC\PROJETS\DOCUMENTS PROJETS\CORRESPONDANCES\LOGOS POUR LE PROJET\CITES high resolution.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1" y="92934"/>
            <a:ext cx="1264813" cy="698016"/>
          </a:xfrm>
          <a:prstGeom prst="rect">
            <a:avLst/>
          </a:prstGeom>
          <a:noFill/>
          <a:ln>
            <a:noFill/>
          </a:ln>
        </p:spPr>
      </p:pic>
      <p:pic>
        <p:nvPicPr>
          <p:cNvPr id="8" name="Image 7" descr="Description : C:\Users\ICCN CITES\Documents\DOSSIERS CITES\CITES -RDC\PROJETS\DOCUMENTS PROJETS\CORRESPONDANCES\LOGOS POUR LE PROJET\TSP_Logo_16Jun19.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86005"/>
            <a:ext cx="1175197" cy="732673"/>
          </a:xfrm>
          <a:prstGeom prst="rect">
            <a:avLst/>
          </a:prstGeom>
          <a:noFill/>
          <a:ln>
            <a:noFill/>
          </a:ln>
        </p:spPr>
      </p:pic>
      <p:pic>
        <p:nvPicPr>
          <p:cNvPr id="13" name="Image 12" descr="C:\Users\Crispin\Documents\2022\CITES -RDC\POUR ORDINATEUR DU BUREAU SVP\CORRESPONDANCES\Logo\RDC.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5217" y="92934"/>
            <a:ext cx="1815462" cy="884584"/>
          </a:xfrm>
          <a:prstGeom prst="rect">
            <a:avLst/>
          </a:prstGeom>
          <a:noFill/>
          <a:ln>
            <a:noFill/>
          </a:ln>
        </p:spPr>
      </p:pic>
      <p:pic>
        <p:nvPicPr>
          <p:cNvPr id="14" name="Image 13"/>
          <p:cNvPicPr/>
          <p:nvPr/>
        </p:nvPicPr>
        <p:blipFill>
          <a:blip r:embed="rId5"/>
          <a:stretch>
            <a:fillRect/>
          </a:stretch>
        </p:blipFill>
        <p:spPr>
          <a:xfrm>
            <a:off x="5061397" y="92934"/>
            <a:ext cx="1416556" cy="725744"/>
          </a:xfrm>
          <a:prstGeom prst="rect">
            <a:avLst/>
          </a:prstGeom>
        </p:spPr>
      </p:pic>
      <p:pic>
        <p:nvPicPr>
          <p:cNvPr id="15" name="Image 14" descr="C:\Users\ICCN CITES\Documents\DOSSIERS CITES\CITES -RDC\CORRESPONDANCES\Logo\ICCN.jpg"/>
          <p:cNvPicPr/>
          <p:nvPr/>
        </p:nvPicPr>
        <p:blipFill rotWithShape="1">
          <a:blip r:embed="rId6" cstate="print">
            <a:extLst>
              <a:ext uri="{28A0092B-C50C-407E-A947-70E740481C1C}">
                <a14:useLocalDpi xmlns:a14="http://schemas.microsoft.com/office/drawing/2010/main" val="0"/>
              </a:ext>
            </a:extLst>
          </a:blip>
          <a:srcRect l="3191" b="8015"/>
          <a:stretch/>
        </p:blipFill>
        <p:spPr bwMode="auto">
          <a:xfrm>
            <a:off x="7122111" y="92933"/>
            <a:ext cx="1931829" cy="88458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52926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176" y="844240"/>
            <a:ext cx="9839324" cy="5201424"/>
          </a:xfrm>
          <a:prstGeom prst="rect">
            <a:avLst/>
          </a:prstGeom>
          <a:solidFill>
            <a:schemeClr val="accent3">
              <a:lumMod val="20000"/>
              <a:lumOff val="80000"/>
            </a:schemeClr>
          </a:solidFill>
        </p:spPr>
        <p:txBody>
          <a:bodyPr wrap="square" rtlCol="0">
            <a:spAutoFit/>
          </a:bodyPr>
          <a:lstStyle/>
          <a:p>
            <a:pPr marL="285750" indent="-285750">
              <a:buFont typeface="Arial" charset="0"/>
              <a:buChar char="•"/>
            </a:pPr>
            <a:r>
              <a:rPr lang="en-US" sz="2800" dirty="0" smtClean="0"/>
              <a:t>Sur </a:t>
            </a:r>
            <a:r>
              <a:rPr lang="en-US" sz="2800" dirty="0" err="1" smtClean="0"/>
              <a:t>l’aspect</a:t>
            </a:r>
            <a:r>
              <a:rPr lang="en-US" sz="2800" dirty="0" smtClean="0"/>
              <a:t> socio-</a:t>
            </a:r>
            <a:r>
              <a:rPr lang="en-US" sz="2800" dirty="0" err="1" smtClean="0"/>
              <a:t>économique</a:t>
            </a:r>
            <a:r>
              <a:rPr lang="en-US" sz="2800" dirty="0" smtClean="0"/>
              <a:t>;</a:t>
            </a:r>
            <a:endParaRPr lang="en-US" sz="2800" dirty="0"/>
          </a:p>
          <a:p>
            <a:pPr lvl="1"/>
            <a:endParaRPr lang="en-US" sz="2800" dirty="0"/>
          </a:p>
          <a:p>
            <a:pPr marL="285750" indent="-285750">
              <a:buFont typeface="Arial" charset="0"/>
              <a:buChar char="•"/>
            </a:pPr>
            <a:r>
              <a:rPr lang="en-US" sz="2800" dirty="0" smtClean="0"/>
              <a:t>Sur le </a:t>
            </a:r>
            <a:r>
              <a:rPr lang="en-US" sz="2800" i="1" dirty="0" err="1" smtClean="0"/>
              <a:t>Pericopsis</a:t>
            </a:r>
            <a:r>
              <a:rPr lang="en-US" sz="2800" i="1" dirty="0" smtClean="0"/>
              <a:t> </a:t>
            </a:r>
            <a:r>
              <a:rPr lang="en-US" sz="2800" i="1" dirty="0" err="1" smtClean="0"/>
              <a:t>elata</a:t>
            </a:r>
            <a:r>
              <a:rPr lang="en-US" sz="2800" i="1" dirty="0" smtClean="0"/>
              <a:t>;</a:t>
            </a:r>
            <a:endParaRPr lang="en-US" sz="2800" i="1" dirty="0"/>
          </a:p>
          <a:p>
            <a:endParaRPr lang="en-US" sz="2800" dirty="0"/>
          </a:p>
          <a:p>
            <a:pPr marL="285750" indent="-285750">
              <a:buFont typeface="Arial" charset="0"/>
              <a:buChar char="•"/>
            </a:pPr>
            <a:r>
              <a:rPr lang="en-US" sz="2800" dirty="0" smtClean="0"/>
              <a:t>Sur le </a:t>
            </a:r>
            <a:r>
              <a:rPr lang="en-US" sz="2800" i="1" dirty="0" err="1" smtClean="0"/>
              <a:t>Guibourtia</a:t>
            </a:r>
            <a:r>
              <a:rPr lang="en-US" sz="2800" i="1" dirty="0" smtClean="0"/>
              <a:t> </a:t>
            </a:r>
            <a:r>
              <a:rPr lang="en-US" sz="2800" i="1" dirty="0" err="1" smtClean="0"/>
              <a:t>demeusei</a:t>
            </a:r>
            <a:r>
              <a:rPr lang="en-US" sz="2800" i="1" dirty="0" smtClean="0"/>
              <a:t>;</a:t>
            </a:r>
            <a:endParaRPr lang="en-US" sz="2800" i="1" dirty="0"/>
          </a:p>
          <a:p>
            <a:endParaRPr lang="en-US" sz="2800" dirty="0"/>
          </a:p>
          <a:p>
            <a:pPr marL="285750" indent="-285750">
              <a:buFont typeface="Arial" charset="0"/>
              <a:buChar char="•"/>
            </a:pPr>
            <a:r>
              <a:rPr lang="en-US" sz="2800" dirty="0" smtClean="0"/>
              <a:t>Sur le </a:t>
            </a:r>
            <a:r>
              <a:rPr lang="en-US" sz="2800" i="1" dirty="0" err="1" smtClean="0"/>
              <a:t>Prunus</a:t>
            </a:r>
            <a:r>
              <a:rPr lang="en-US" sz="2800" i="1" dirty="0" smtClean="0"/>
              <a:t> Africana;</a:t>
            </a:r>
            <a:r>
              <a:rPr lang="en-US" sz="2800" i="1" dirty="0" smtClean="0"/>
              <a:t> </a:t>
            </a:r>
            <a:endParaRPr lang="en-US" sz="2800" i="1" dirty="0"/>
          </a:p>
          <a:p>
            <a:endParaRPr lang="en-US" sz="2800" dirty="0"/>
          </a:p>
          <a:p>
            <a:pPr marL="285750" indent="-285750">
              <a:buFont typeface="Arial" charset="0"/>
              <a:buChar char="•"/>
            </a:pPr>
            <a:r>
              <a:rPr lang="en-US" sz="2800" dirty="0" smtClean="0"/>
              <a:t>Perspective pour la suite.</a:t>
            </a:r>
            <a:r>
              <a:rPr lang="en-US" sz="2800" dirty="0" smtClean="0"/>
              <a:t> </a:t>
            </a:r>
            <a:endParaRPr lang="en-US" sz="2800" dirty="0"/>
          </a:p>
          <a:p>
            <a:endParaRPr lang="en-US" sz="2800" dirty="0"/>
          </a:p>
          <a:p>
            <a:endParaRPr lang="en-US" sz="2800" dirty="0"/>
          </a:p>
          <a:p>
            <a:endParaRPr lang="en-US" sz="2400" dirty="0"/>
          </a:p>
        </p:txBody>
      </p:sp>
      <p:sp>
        <p:nvSpPr>
          <p:cNvPr id="7" name="Titre 6"/>
          <p:cNvSpPr>
            <a:spLocks noGrp="1"/>
          </p:cNvSpPr>
          <p:nvPr>
            <p:ph type="title"/>
          </p:nvPr>
        </p:nvSpPr>
        <p:spPr>
          <a:xfrm>
            <a:off x="517169" y="135228"/>
            <a:ext cx="8596668" cy="845713"/>
          </a:xfrm>
        </p:spPr>
        <p:txBody>
          <a:bodyPr>
            <a:normAutofit/>
          </a:bodyPr>
          <a:lstStyle/>
          <a:p>
            <a:pPr algn="ctr"/>
            <a:r>
              <a:rPr lang="en-US" sz="3200" b="1" dirty="0" smtClean="0">
                <a:solidFill>
                  <a:schemeClr val="accent2">
                    <a:lumMod val="50000"/>
                  </a:schemeClr>
                </a:solidFill>
              </a:rPr>
              <a:t>PLAN des RESULTATS</a:t>
            </a:r>
            <a:endParaRPr lang="en-US" sz="3200" b="1" dirty="0">
              <a:solidFill>
                <a:schemeClr val="accent2">
                  <a:lumMod val="50000"/>
                </a:schemeClr>
              </a:solidFill>
            </a:endParaRPr>
          </a:p>
        </p:txBody>
      </p:sp>
    </p:spTree>
    <p:extLst>
      <p:ext uri="{BB962C8B-B14F-4D97-AF65-F5344CB8AC3E}">
        <p14:creationId xmlns:p14="http://schemas.microsoft.com/office/powerpoint/2010/main" val="403961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2486"/>
            <a:ext cx="9136218" cy="584775"/>
          </a:xfrm>
          <a:prstGeom prst="rect">
            <a:avLst/>
          </a:prstGeom>
          <a:solidFill>
            <a:srgbClr val="70AD47">
              <a:lumMod val="40000"/>
              <a:lumOff val="60000"/>
            </a:srgbClr>
          </a:solidFill>
        </p:spPr>
        <p:txBody>
          <a:bodyPr wrap="square">
            <a:spAutoFit/>
          </a:bodyPr>
          <a:lstStyle/>
          <a:p>
            <a:pPr algn="ctr"/>
            <a:r>
              <a:rPr lang="en-US" sz="3200" b="1" dirty="0" smtClean="0"/>
              <a:t>RESULTATS SOCIO-ECONOMIQUE</a:t>
            </a:r>
            <a:endParaRPr lang="en-US" sz="3200" b="1" dirty="0"/>
          </a:p>
        </p:txBody>
      </p:sp>
      <p:sp>
        <p:nvSpPr>
          <p:cNvPr id="9" name="Content Placeholder 2"/>
          <p:cNvSpPr txBox="1">
            <a:spLocks/>
          </p:cNvSpPr>
          <p:nvPr/>
        </p:nvSpPr>
        <p:spPr>
          <a:xfrm>
            <a:off x="-708338" y="1012802"/>
            <a:ext cx="12531144" cy="5684228"/>
          </a:xfrm>
          <a:prstGeom prst="rect">
            <a:avLst/>
          </a:prstGeom>
          <a:solidFill>
            <a:srgbClr val="ED7D31">
              <a:lumMod val="20000"/>
              <a:lumOff val="80000"/>
            </a:srgb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457200" lvl="1" indent="0">
              <a:buNone/>
              <a:defRPr/>
            </a:pPr>
            <a:endParaRPr lang="fr-FR" sz="2800" dirty="0">
              <a:solidFill>
                <a:sysClr val="windowText" lastClr="000000"/>
              </a:solidFill>
              <a:ea typeface=""/>
              <a:cs typeface=""/>
            </a:endParaRPr>
          </a:p>
          <a:p>
            <a:pPr lvl="1">
              <a:buFont typeface="Courier New" panose="02070309020205020404" pitchFamily="49" charset="0"/>
              <a:buChar char="o"/>
              <a:defRPr/>
            </a:pPr>
            <a:r>
              <a:rPr lang="fr-FR" dirty="0">
                <a:solidFill>
                  <a:srgbClr val="00B0F0"/>
                </a:solidFill>
              </a:rPr>
              <a:t> Etude socio-économique de </a:t>
            </a:r>
            <a:r>
              <a:rPr lang="fr-FR" i="1" dirty="0" smtClean="0">
                <a:solidFill>
                  <a:srgbClr val="00B0F0"/>
                </a:solidFill>
              </a:rPr>
              <a:t>P. </a:t>
            </a:r>
            <a:r>
              <a:rPr lang="fr-FR" i="1" dirty="0" err="1" smtClean="0">
                <a:solidFill>
                  <a:srgbClr val="00B0F0"/>
                </a:solidFill>
              </a:rPr>
              <a:t>elata</a:t>
            </a:r>
            <a:r>
              <a:rPr lang="fr-FR" dirty="0"/>
              <a:t>, Etude réalisée par l’Expert Mass ARUFU MASIMANGO (Expert-indépendant</a:t>
            </a:r>
            <a:r>
              <a:rPr lang="fr-FR" dirty="0" smtClean="0"/>
              <a:t>);</a:t>
            </a:r>
          </a:p>
          <a:p>
            <a:pPr lvl="1">
              <a:buFont typeface="Courier New" panose="02070309020205020404" pitchFamily="49" charset="0"/>
              <a:buChar char="o"/>
              <a:defRPr/>
            </a:pPr>
            <a:endParaRPr lang="fr-FR" dirty="0" smtClean="0"/>
          </a:p>
          <a:p>
            <a:pPr marL="457200" lvl="1" indent="0">
              <a:buNone/>
              <a:defRPr/>
            </a:pPr>
            <a:endParaRPr lang="fr-FR" dirty="0"/>
          </a:p>
          <a:p>
            <a:pPr lvl="1">
              <a:buFont typeface="Courier New" panose="02070309020205020404" pitchFamily="49" charset="0"/>
              <a:buChar char="o"/>
              <a:defRPr/>
            </a:pPr>
            <a:r>
              <a:rPr lang="fr-FR" dirty="0" smtClean="0"/>
              <a:t> </a:t>
            </a:r>
            <a:r>
              <a:rPr lang="fr-FR" dirty="0">
                <a:solidFill>
                  <a:srgbClr val="00B0F0"/>
                </a:solidFill>
              </a:rPr>
              <a:t>Etude socio-économique de </a:t>
            </a:r>
            <a:r>
              <a:rPr lang="fr-FR" i="1" dirty="0">
                <a:solidFill>
                  <a:srgbClr val="00B0F0"/>
                </a:solidFill>
              </a:rPr>
              <a:t>G. </a:t>
            </a:r>
            <a:r>
              <a:rPr lang="fr-FR" i="1" dirty="0" err="1" smtClean="0">
                <a:solidFill>
                  <a:srgbClr val="00B0F0"/>
                </a:solidFill>
              </a:rPr>
              <a:t>demeusei</a:t>
            </a:r>
            <a:r>
              <a:rPr lang="fr-FR" dirty="0" smtClean="0"/>
              <a:t>, </a:t>
            </a:r>
            <a:r>
              <a:rPr lang="fr-FR" dirty="0"/>
              <a:t>Etude réalisée par Monsieur Nono BONDJENGO (Expert indépendant</a:t>
            </a:r>
            <a:r>
              <a:rPr lang="fr-FR" dirty="0" smtClean="0"/>
              <a:t>); </a:t>
            </a:r>
          </a:p>
          <a:p>
            <a:pPr lvl="1">
              <a:buFont typeface="Courier New" panose="02070309020205020404" pitchFamily="49" charset="0"/>
              <a:buChar char="o"/>
              <a:defRPr/>
            </a:pPr>
            <a:endParaRPr lang="fr-CM" i="1" dirty="0" smtClean="0">
              <a:latin typeface="+mj-lt"/>
            </a:endParaRPr>
          </a:p>
          <a:p>
            <a:pPr lvl="1">
              <a:buFont typeface="Courier New" panose="02070309020205020404" pitchFamily="49" charset="0"/>
              <a:buChar char="o"/>
              <a:defRPr/>
            </a:pPr>
            <a:endParaRPr lang="fr-CM" i="1" dirty="0">
              <a:latin typeface="+mj-lt"/>
            </a:endParaRPr>
          </a:p>
          <a:p>
            <a:pPr lvl="1">
              <a:buFont typeface="Courier New" panose="02070309020205020404" pitchFamily="49" charset="0"/>
              <a:buChar char="o"/>
              <a:defRPr/>
            </a:pPr>
            <a:r>
              <a:rPr lang="fr-CM" i="1" dirty="0" smtClean="0">
                <a:latin typeface="+mj-lt"/>
              </a:rPr>
              <a:t> </a:t>
            </a:r>
            <a:r>
              <a:rPr lang="fr-FR" dirty="0" smtClean="0">
                <a:solidFill>
                  <a:srgbClr val="00B0F0"/>
                </a:solidFill>
              </a:rPr>
              <a:t>Etude </a:t>
            </a:r>
            <a:r>
              <a:rPr lang="fr-FR" dirty="0">
                <a:solidFill>
                  <a:srgbClr val="00B0F0"/>
                </a:solidFill>
              </a:rPr>
              <a:t>socio-économique de </a:t>
            </a:r>
            <a:r>
              <a:rPr lang="fr-FR" i="1" dirty="0">
                <a:solidFill>
                  <a:srgbClr val="00B0F0"/>
                </a:solidFill>
              </a:rPr>
              <a:t>P. </a:t>
            </a:r>
            <a:r>
              <a:rPr lang="fr-FR" i="1" dirty="0" err="1" smtClean="0">
                <a:solidFill>
                  <a:srgbClr val="00B0F0"/>
                </a:solidFill>
              </a:rPr>
              <a:t>africana</a:t>
            </a:r>
            <a:r>
              <a:rPr lang="fr-FR" i="1" dirty="0" smtClean="0"/>
              <a:t>, </a:t>
            </a:r>
            <a:r>
              <a:rPr lang="fr-FR" dirty="0"/>
              <a:t>Etude réalisée par Monsieur Léon PALUKU KOLONGO (Expert indépendant) </a:t>
            </a:r>
            <a:r>
              <a:rPr lang="fr-FR" i="1" dirty="0" smtClean="0"/>
              <a:t> </a:t>
            </a:r>
            <a:endParaRPr lang="fr-CM" i="1" dirty="0">
              <a:latin typeface="+mj-lt"/>
            </a:endParaRPr>
          </a:p>
          <a:p>
            <a:pPr marL="457200" lvl="1" indent="0">
              <a:buNone/>
              <a:defRPr/>
            </a:pPr>
            <a:endParaRPr lang="fr-CM" sz="800" i="1" dirty="0">
              <a:latin typeface="+mj-lt"/>
            </a:endParaRPr>
          </a:p>
          <a:p>
            <a:pPr marL="457200" lvl="1" indent="0">
              <a:buNone/>
              <a:defRPr/>
            </a:pPr>
            <a:endParaRPr lang="en-US" sz="3600" dirty="0">
              <a:solidFill>
                <a:sysClr val="windowText" lastClr="000000"/>
              </a:solidFill>
              <a:latin typeface="Calibri" panose="020F0502020204030204"/>
              <a:ea typeface=""/>
              <a:cs typeface=""/>
            </a:endParaRPr>
          </a:p>
          <a:p>
            <a:pPr marL="0" indent="0">
              <a:buNone/>
              <a:defRPr/>
            </a:pPr>
            <a:endParaRPr kumimoji="0" lang="en-US" sz="3600" b="0" i="0" u="none" strike="noStrike" kern="1200" cap="none" spc="0" normalizeH="0" baseline="0" noProof="0" dirty="0">
              <a:ln>
                <a:noFill/>
              </a:ln>
              <a:solidFill>
                <a:sysClr val="windowText" lastClr="000000"/>
              </a:solidFill>
              <a:effectLst/>
              <a:uLnTx/>
              <a:uFillTx/>
              <a:latin typeface="Calibri" panose="020F0502020204030204"/>
              <a:ea typeface=""/>
              <a:cs typeface=""/>
            </a:endParaRPr>
          </a:p>
        </p:txBody>
      </p:sp>
    </p:spTree>
    <p:extLst>
      <p:ext uri="{BB962C8B-B14F-4D97-AF65-F5344CB8AC3E}">
        <p14:creationId xmlns:p14="http://schemas.microsoft.com/office/powerpoint/2010/main" val="820171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E9B1FDDE-5D98-4EE2-A9FB-953EC8EE540E}"/>
              </a:ext>
            </a:extLst>
          </p:cNvPr>
          <p:cNvSpPr txBox="1"/>
          <p:nvPr/>
        </p:nvSpPr>
        <p:spPr>
          <a:xfrm>
            <a:off x="-682579" y="1081825"/>
            <a:ext cx="12874579" cy="10925363"/>
          </a:xfrm>
          <a:prstGeom prst="rect">
            <a:avLst/>
          </a:prstGeom>
          <a:solidFill>
            <a:schemeClr val="accent4">
              <a:lumMod val="20000"/>
              <a:lumOff val="80000"/>
            </a:schemeClr>
          </a:solidFill>
        </p:spPr>
        <p:txBody>
          <a:bodyPr wrap="square">
            <a:spAutoFit/>
          </a:bodyPr>
          <a:lstStyle/>
          <a:p>
            <a:pPr marL="285750" indent="-285750">
              <a:lnSpc>
                <a:spcPct val="107000"/>
              </a:lnSpc>
              <a:spcAft>
                <a:spcPts val="800"/>
              </a:spcAft>
              <a:buFont typeface="Courier New" panose="02070309020205020404" pitchFamily="49" charset="0"/>
              <a:buChar char="o"/>
            </a:pPr>
            <a:r>
              <a:rPr lang="fr-FR" sz="2400" dirty="0" smtClean="0">
                <a:solidFill>
                  <a:srgbClr val="00B0F0"/>
                </a:solidFill>
              </a:rPr>
              <a:t>Rapport d’analyse du taux de conversion de </a:t>
            </a:r>
            <a:r>
              <a:rPr lang="fr-FR" sz="2400" i="1" dirty="0" smtClean="0">
                <a:solidFill>
                  <a:srgbClr val="00B0F0"/>
                </a:solidFill>
              </a:rPr>
              <a:t>P. </a:t>
            </a:r>
            <a:r>
              <a:rPr lang="fr-FR" sz="2400" i="1" dirty="0" err="1" smtClean="0">
                <a:solidFill>
                  <a:srgbClr val="00B0F0"/>
                </a:solidFill>
              </a:rPr>
              <a:t>elata</a:t>
            </a:r>
            <a:r>
              <a:rPr lang="fr-FR" sz="2400" dirty="0" smtClean="0"/>
              <a:t>, Le taux de conversion de Grume en équivalent bois ronds de </a:t>
            </a:r>
            <a:r>
              <a:rPr lang="fr-FR" sz="2400" i="1" dirty="0" smtClean="0"/>
              <a:t>P. </a:t>
            </a:r>
            <a:r>
              <a:rPr lang="fr-FR" sz="2400" i="1" dirty="0" err="1" smtClean="0"/>
              <a:t>elata</a:t>
            </a:r>
            <a:r>
              <a:rPr lang="fr-FR" sz="2400" i="1" dirty="0" smtClean="0"/>
              <a:t> </a:t>
            </a:r>
            <a:r>
              <a:rPr lang="fr-FR" sz="2400" dirty="0" smtClean="0"/>
              <a:t>est passé de 48% à 45% (Expert senior Prof SABONGO, UNIKIS);</a:t>
            </a:r>
          </a:p>
          <a:p>
            <a:pPr marL="285750" indent="-285750">
              <a:lnSpc>
                <a:spcPct val="107000"/>
              </a:lnSpc>
              <a:spcAft>
                <a:spcPts val="800"/>
              </a:spcAft>
              <a:buFont typeface="Courier New" panose="02070309020205020404" pitchFamily="49" charset="0"/>
              <a:buChar char="o"/>
            </a:pPr>
            <a:r>
              <a:rPr lang="fr-FR" sz="2400" i="1" dirty="0" smtClean="0">
                <a:solidFill>
                  <a:srgbClr val="00B0F0"/>
                </a:solidFill>
              </a:rPr>
              <a:t> </a:t>
            </a:r>
            <a:r>
              <a:rPr lang="fr-FR" sz="2400" dirty="0" smtClean="0">
                <a:solidFill>
                  <a:srgbClr val="00B0F0"/>
                </a:solidFill>
              </a:rPr>
              <a:t>Rapport d’analyse du système de traçabilité de </a:t>
            </a:r>
            <a:r>
              <a:rPr lang="fr-FR" sz="2400" dirty="0" err="1" smtClean="0">
                <a:solidFill>
                  <a:srgbClr val="00B0F0"/>
                </a:solidFill>
              </a:rPr>
              <a:t>P.elata</a:t>
            </a:r>
            <a:r>
              <a:rPr lang="fr-FR" sz="2400" dirty="0" smtClean="0"/>
              <a:t>, Etude réalisée par l’Expert senior, Prof. SABONGO (UNIKIS);</a:t>
            </a:r>
          </a:p>
          <a:p>
            <a:pPr marL="285750" indent="-285750">
              <a:lnSpc>
                <a:spcPct val="107000"/>
              </a:lnSpc>
              <a:spcAft>
                <a:spcPts val="800"/>
              </a:spcAft>
              <a:buFont typeface="Courier New" panose="02070309020205020404" pitchFamily="49" charset="0"/>
              <a:buChar char="o"/>
            </a:pPr>
            <a:r>
              <a:rPr lang="fr-FR" sz="2400" dirty="0" smtClean="0">
                <a:solidFill>
                  <a:srgbClr val="00B0F0"/>
                </a:solidFill>
              </a:rPr>
              <a:t>ACNP </a:t>
            </a:r>
            <a:r>
              <a:rPr lang="fr-FR" sz="2400" dirty="0" err="1" smtClean="0">
                <a:solidFill>
                  <a:srgbClr val="00B0F0"/>
                </a:solidFill>
              </a:rPr>
              <a:t>Pericopis</a:t>
            </a:r>
            <a:r>
              <a:rPr lang="fr-FR" sz="2400" dirty="0" smtClean="0">
                <a:solidFill>
                  <a:srgbClr val="00B0F0"/>
                </a:solidFill>
              </a:rPr>
              <a:t> </a:t>
            </a:r>
            <a:r>
              <a:rPr lang="fr-FR" sz="2400" dirty="0" err="1" smtClean="0">
                <a:solidFill>
                  <a:srgbClr val="00B0F0"/>
                </a:solidFill>
              </a:rPr>
              <a:t>elata</a:t>
            </a:r>
            <a:r>
              <a:rPr lang="fr-FR" sz="2400" dirty="0" smtClean="0">
                <a:solidFill>
                  <a:srgbClr val="00B0F0"/>
                </a:solidFill>
              </a:rPr>
              <a:t> 4 e édition 2021</a:t>
            </a:r>
            <a:r>
              <a:rPr lang="fr-FR" sz="2400" dirty="0" smtClean="0"/>
              <a:t>.</a:t>
            </a:r>
          </a:p>
          <a:p>
            <a:pPr>
              <a:lnSpc>
                <a:spcPct val="107000"/>
              </a:lnSpc>
              <a:spcAft>
                <a:spcPts val="800"/>
              </a:spcAft>
            </a:pPr>
            <a:endParaRPr lang="fr-FR" sz="2400" dirty="0" smtClean="0"/>
          </a:p>
          <a:p>
            <a:pPr marL="342900" indent="-342900">
              <a:lnSpc>
                <a:spcPct val="107000"/>
              </a:lnSpc>
              <a:spcAft>
                <a:spcPts val="800"/>
              </a:spcAft>
              <a:buFont typeface="Wingdings" panose="05000000000000000000" pitchFamily="2" charset="2"/>
              <a:buChar char="v"/>
            </a:pPr>
            <a:r>
              <a:rPr lang="fr-FR" sz="2400" dirty="0" smtClean="0">
                <a:solidFill>
                  <a:srgbClr val="7030A0"/>
                </a:solidFill>
              </a:rPr>
              <a:t>Bref aperçu sur le contenu de la 4</a:t>
            </a:r>
            <a:r>
              <a:rPr lang="fr-FR" sz="2400" baseline="30000" dirty="0" smtClean="0">
                <a:solidFill>
                  <a:srgbClr val="7030A0"/>
                </a:solidFill>
              </a:rPr>
              <a:t>ème</a:t>
            </a:r>
            <a:r>
              <a:rPr lang="fr-FR" sz="2400" dirty="0" smtClean="0">
                <a:solidFill>
                  <a:srgbClr val="7030A0"/>
                </a:solidFill>
              </a:rPr>
              <a:t> édition d’ACNP du </a:t>
            </a:r>
            <a:r>
              <a:rPr lang="fr-FR" sz="2400" i="1" dirty="0" smtClean="0">
                <a:solidFill>
                  <a:srgbClr val="7030A0"/>
                </a:solidFill>
              </a:rPr>
              <a:t>P. </a:t>
            </a:r>
            <a:r>
              <a:rPr lang="fr-FR" sz="2400" i="1" dirty="0" err="1" smtClean="0">
                <a:solidFill>
                  <a:srgbClr val="7030A0"/>
                </a:solidFill>
              </a:rPr>
              <a:t>elata</a:t>
            </a:r>
            <a:r>
              <a:rPr lang="fr-FR" sz="2400" i="1" dirty="0" smtClean="0">
                <a:solidFill>
                  <a:srgbClr val="7030A0"/>
                </a:solidFill>
              </a:rPr>
              <a:t> de la</a:t>
            </a:r>
            <a:r>
              <a:rPr lang="fr-FR" sz="2400" dirty="0" smtClean="0">
                <a:solidFill>
                  <a:srgbClr val="7030A0"/>
                </a:solidFill>
              </a:rPr>
              <a:t> RD CONGO </a:t>
            </a:r>
            <a:r>
              <a:rPr lang="fr-FR" sz="2400" dirty="0" smtClean="0"/>
              <a:t>:</a:t>
            </a:r>
          </a:p>
          <a:p>
            <a:pPr marL="457200" indent="-457200">
              <a:lnSpc>
                <a:spcPct val="107000"/>
              </a:lnSpc>
              <a:spcAft>
                <a:spcPts val="800"/>
              </a:spcAft>
              <a:buFont typeface="+mj-lt"/>
              <a:buAutoNum type="arabicPeriod"/>
            </a:pPr>
            <a:r>
              <a:rPr lang="fr-FR" sz="2400" dirty="0" smtClean="0"/>
              <a:t>Chap.5. La traçabilité Le suivi de l’exploitation et commerce du P. </a:t>
            </a:r>
            <a:r>
              <a:rPr lang="fr-FR" sz="2400" dirty="0" err="1" smtClean="0"/>
              <a:t>elata</a:t>
            </a:r>
            <a:r>
              <a:rPr lang="fr-FR" sz="2400" dirty="0" smtClean="0"/>
              <a:t> </a:t>
            </a:r>
          </a:p>
          <a:p>
            <a:pPr marL="457200" indent="-457200">
              <a:lnSpc>
                <a:spcPct val="107000"/>
              </a:lnSpc>
              <a:spcAft>
                <a:spcPts val="800"/>
              </a:spcAft>
              <a:buFont typeface="+mj-lt"/>
              <a:buAutoNum type="arabicPeriod"/>
            </a:pPr>
            <a:r>
              <a:rPr lang="fr-FR" sz="2400" dirty="0" smtClean="0"/>
              <a:t>Chap. 6. L’utilisation commerciale de l’espèce La contribution au développent locale des populations riveraines des concessions forestières, le commerce de l’espèce (quota d’exportation, statistiques d’exportation et mesures de contrôle du commerce illégale). </a:t>
            </a:r>
          </a:p>
          <a:p>
            <a:pPr marL="457200" indent="-457200">
              <a:lnSpc>
                <a:spcPct val="107000"/>
              </a:lnSpc>
              <a:spcAft>
                <a:spcPts val="800"/>
              </a:spcAft>
              <a:buFont typeface="+mj-lt"/>
              <a:buAutoNum type="arabicPeriod"/>
            </a:pPr>
            <a:r>
              <a:rPr lang="fr-FR" sz="2400" dirty="0" smtClean="0"/>
              <a:t>Chap. 7. La gestion des permis CITES en RD Congo La gestion au niveau nationale, la gestion des permis au niveau international</a:t>
            </a:r>
          </a:p>
          <a:p>
            <a:pPr marL="285750" indent="-285750">
              <a:lnSpc>
                <a:spcPct val="107000"/>
              </a:lnSpc>
              <a:spcAft>
                <a:spcPts val="800"/>
              </a:spcAft>
              <a:buFont typeface="Courier New" panose="02070309020205020404" pitchFamily="49" charset="0"/>
              <a:buChar char="o"/>
            </a:pPr>
            <a:endParaRPr lang="fr-FR" sz="2400" i="1" dirty="0"/>
          </a:p>
          <a:p>
            <a:pPr marL="285750" indent="-285750">
              <a:lnSpc>
                <a:spcPct val="107000"/>
              </a:lnSpc>
              <a:spcAft>
                <a:spcPts val="800"/>
              </a:spcAft>
              <a:buFont typeface="Courier New" panose="02070309020205020404" pitchFamily="49" charset="0"/>
              <a:buChar char="o"/>
            </a:pPr>
            <a:endParaRPr lang="fr-FR" sz="2400" i="1" dirty="0" smtClean="0"/>
          </a:p>
          <a:p>
            <a:pPr marL="285750" indent="-285750">
              <a:lnSpc>
                <a:spcPct val="107000"/>
              </a:lnSpc>
              <a:spcAft>
                <a:spcPts val="800"/>
              </a:spcAft>
              <a:buFont typeface="Courier New" panose="02070309020205020404" pitchFamily="49" charset="0"/>
              <a:buChar char="o"/>
            </a:pPr>
            <a:endParaRPr lang="fr-FR" sz="2400" i="1" dirty="0"/>
          </a:p>
          <a:p>
            <a:pPr marL="285750" indent="-285750">
              <a:lnSpc>
                <a:spcPct val="107000"/>
              </a:lnSpc>
              <a:spcAft>
                <a:spcPts val="800"/>
              </a:spcAft>
              <a:buFont typeface="Courier New" panose="02070309020205020404" pitchFamily="49" charset="0"/>
              <a:buChar char="o"/>
            </a:pPr>
            <a:endParaRPr lang="fr-FR" sz="2400" i="1" dirty="0" smtClean="0"/>
          </a:p>
          <a:p>
            <a:pPr marL="285750" indent="-285750">
              <a:lnSpc>
                <a:spcPct val="107000"/>
              </a:lnSpc>
              <a:spcAft>
                <a:spcPts val="800"/>
              </a:spcAft>
              <a:buFont typeface="Courier New" panose="02070309020205020404" pitchFamily="49" charset="0"/>
              <a:buChar char="o"/>
            </a:pPr>
            <a:endParaRPr lang="fr-FR" sz="2400" i="1" dirty="0"/>
          </a:p>
          <a:p>
            <a:pPr marL="285750" indent="-285750">
              <a:lnSpc>
                <a:spcPct val="107000"/>
              </a:lnSpc>
              <a:spcAft>
                <a:spcPts val="800"/>
              </a:spcAft>
              <a:buFont typeface="Courier New" panose="02070309020205020404" pitchFamily="49" charset="0"/>
              <a:buChar char="o"/>
            </a:pPr>
            <a:endParaRPr lang="fr-FR" sz="2400" i="1" dirty="0" smtClean="0"/>
          </a:p>
          <a:p>
            <a:pPr marL="285750" indent="-285750">
              <a:lnSpc>
                <a:spcPct val="107000"/>
              </a:lnSpc>
              <a:spcAft>
                <a:spcPts val="800"/>
              </a:spcAft>
              <a:buFont typeface="Courier New" panose="02070309020205020404" pitchFamily="49" charset="0"/>
              <a:buChar char="o"/>
            </a:pPr>
            <a:endParaRPr lang="fr-FR" sz="2400" i="1" dirty="0"/>
          </a:p>
          <a:p>
            <a:pPr marL="285750" indent="-285750">
              <a:lnSpc>
                <a:spcPct val="107000"/>
              </a:lnSpc>
              <a:spcAft>
                <a:spcPts val="800"/>
              </a:spcAft>
              <a:buFont typeface="Courier New" panose="02070309020205020404" pitchFamily="49" charset="0"/>
              <a:buChar char="o"/>
            </a:pPr>
            <a:endParaRPr lang="fr-FR" sz="2400" i="1" dirty="0" smtClean="0"/>
          </a:p>
          <a:p>
            <a:pPr marL="285750" indent="-285750">
              <a:lnSpc>
                <a:spcPct val="107000"/>
              </a:lnSpc>
              <a:spcAft>
                <a:spcPts val="800"/>
              </a:spcAft>
              <a:buFont typeface="Courier New" panose="02070309020205020404" pitchFamily="49" charset="0"/>
              <a:buChar char="o"/>
            </a:pPr>
            <a:endParaRPr lang="fr-FR" sz="2400" i="1" dirty="0"/>
          </a:p>
          <a:p>
            <a:pPr>
              <a:lnSpc>
                <a:spcPct val="107000"/>
              </a:lnSpc>
              <a:spcAft>
                <a:spcPts val="800"/>
              </a:spcAft>
            </a:pPr>
            <a:endParaRPr lang="fr-FR" sz="2400" i="1" dirty="0"/>
          </a:p>
        </p:txBody>
      </p:sp>
      <p:sp>
        <p:nvSpPr>
          <p:cNvPr id="4" name="Rectangle 3"/>
          <p:cNvSpPr/>
          <p:nvPr/>
        </p:nvSpPr>
        <p:spPr>
          <a:xfrm>
            <a:off x="0" y="212486"/>
            <a:ext cx="9136218" cy="584775"/>
          </a:xfrm>
          <a:prstGeom prst="rect">
            <a:avLst/>
          </a:prstGeom>
          <a:solidFill>
            <a:srgbClr val="70AD47">
              <a:lumMod val="40000"/>
              <a:lumOff val="60000"/>
            </a:srgbClr>
          </a:solidFill>
        </p:spPr>
        <p:txBody>
          <a:bodyPr wrap="square">
            <a:spAutoFit/>
          </a:bodyPr>
          <a:lstStyle/>
          <a:p>
            <a:pPr algn="ctr"/>
            <a:r>
              <a:rPr lang="en-US" sz="3200" b="1" dirty="0" smtClean="0"/>
              <a:t>RESULTATS </a:t>
            </a:r>
            <a:r>
              <a:rPr lang="en-US" sz="3200" b="1" i="1" dirty="0" err="1" smtClean="0"/>
              <a:t>Pericopsis</a:t>
            </a:r>
            <a:r>
              <a:rPr lang="en-US" sz="3200" b="1" i="1" dirty="0" smtClean="0"/>
              <a:t> </a:t>
            </a:r>
            <a:r>
              <a:rPr lang="en-US" sz="3200" b="1" i="1" dirty="0" err="1" smtClean="0"/>
              <a:t>elata</a:t>
            </a:r>
            <a:endParaRPr lang="en-US" sz="3200" b="1" i="1" dirty="0"/>
          </a:p>
        </p:txBody>
      </p:sp>
    </p:spTree>
    <p:extLst>
      <p:ext uri="{BB962C8B-B14F-4D97-AF65-F5344CB8AC3E}">
        <p14:creationId xmlns:p14="http://schemas.microsoft.com/office/powerpoint/2010/main" val="1252430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1951" y="54311"/>
            <a:ext cx="9136218" cy="1077218"/>
          </a:xfrm>
          <a:prstGeom prst="rect">
            <a:avLst/>
          </a:prstGeom>
          <a:solidFill>
            <a:srgbClr val="70AD47">
              <a:lumMod val="40000"/>
              <a:lumOff val="60000"/>
            </a:srgbClr>
          </a:solidFill>
        </p:spPr>
        <p:txBody>
          <a:bodyPr wrap="square">
            <a:spAutoFit/>
          </a:bodyPr>
          <a:lstStyle/>
          <a:p>
            <a:pPr algn="ctr"/>
            <a:r>
              <a:rPr lang="en-US" sz="3200" b="1" dirty="0" smtClean="0"/>
              <a:t>RESULTATS </a:t>
            </a:r>
            <a:r>
              <a:rPr lang="en-US" sz="3200" b="1" i="1" dirty="0" err="1" smtClean="0"/>
              <a:t>Guibourtia</a:t>
            </a:r>
            <a:r>
              <a:rPr lang="en-US" sz="3200" b="1" i="1" dirty="0" smtClean="0"/>
              <a:t> </a:t>
            </a:r>
            <a:r>
              <a:rPr lang="en-US" sz="3200" b="1" i="1" dirty="0" err="1" smtClean="0"/>
              <a:t>demeusei</a:t>
            </a:r>
            <a:endParaRPr lang="en-US" sz="3200" b="1" i="1" dirty="0" smtClean="0"/>
          </a:p>
          <a:p>
            <a:pPr algn="ctr"/>
            <a:r>
              <a:rPr lang="en-US" sz="3200" dirty="0" smtClean="0"/>
              <a:t> </a:t>
            </a:r>
            <a:endParaRPr lang="en-US" sz="3200" dirty="0"/>
          </a:p>
        </p:txBody>
      </p:sp>
      <p:sp>
        <p:nvSpPr>
          <p:cNvPr id="5" name="TextBox 4">
            <a:extLst>
              <a:ext uri="{FF2B5EF4-FFF2-40B4-BE49-F238E27FC236}">
                <a16:creationId xmlns:a16="http://schemas.microsoft.com/office/drawing/2014/main" xmlns="" id="{4EF2E70B-8201-4767-A0BE-08F4825200BB}"/>
              </a:ext>
            </a:extLst>
          </p:cNvPr>
          <p:cNvSpPr txBox="1"/>
          <p:nvPr/>
        </p:nvSpPr>
        <p:spPr>
          <a:xfrm>
            <a:off x="133350" y="1300766"/>
            <a:ext cx="11934154" cy="5262979"/>
          </a:xfrm>
          <a:prstGeom prst="rect">
            <a:avLst/>
          </a:prstGeom>
          <a:solidFill>
            <a:schemeClr val="accent4">
              <a:lumMod val="20000"/>
              <a:lumOff val="80000"/>
            </a:schemeClr>
          </a:solidFill>
        </p:spPr>
        <p:txBody>
          <a:bodyPr wrap="square">
            <a:spAutoFit/>
          </a:bodyPr>
          <a:lstStyle/>
          <a:p>
            <a:pPr marL="400050" indent="-400050">
              <a:buAutoNum type="romanLcParenBoth"/>
            </a:pPr>
            <a:endParaRPr lang="fr-FR" sz="2800" dirty="0"/>
          </a:p>
          <a:p>
            <a:pPr marL="457200" indent="-457200">
              <a:buFont typeface="Courier New" panose="02070309020205020404" pitchFamily="49" charset="0"/>
              <a:buChar char="o"/>
            </a:pPr>
            <a:r>
              <a:rPr lang="fr-FR" sz="2800" dirty="0" smtClean="0">
                <a:solidFill>
                  <a:srgbClr val="00B0F0"/>
                </a:solidFill>
              </a:rPr>
              <a:t>Rapport de l’état des lieux sur l’aménagement, exploitation et contrôle de </a:t>
            </a:r>
            <a:r>
              <a:rPr lang="fr-FR" sz="2800" i="1" dirty="0" smtClean="0">
                <a:solidFill>
                  <a:srgbClr val="00B0F0"/>
                </a:solidFill>
              </a:rPr>
              <a:t>G. </a:t>
            </a:r>
            <a:r>
              <a:rPr lang="fr-FR" sz="2800" i="1" dirty="0" err="1" smtClean="0">
                <a:solidFill>
                  <a:srgbClr val="00B0F0"/>
                </a:solidFill>
              </a:rPr>
              <a:t>demeusei</a:t>
            </a:r>
            <a:r>
              <a:rPr lang="fr-FR" sz="2800" i="1" dirty="0" smtClean="0">
                <a:solidFill>
                  <a:srgbClr val="00B0F0"/>
                </a:solidFill>
              </a:rPr>
              <a:t>,</a:t>
            </a:r>
          </a:p>
          <a:p>
            <a:r>
              <a:rPr lang="fr-FR" sz="2800" dirty="0" smtClean="0"/>
              <a:t> Etude réalisée par l’Expert senior, Prof. Honoré BELESI (UNIKIN)</a:t>
            </a:r>
            <a:r>
              <a:rPr lang="fr-FR" sz="2800" i="1" dirty="0" smtClean="0"/>
              <a:t>;</a:t>
            </a:r>
          </a:p>
          <a:p>
            <a:endParaRPr lang="fr-FR" sz="2800" i="1" dirty="0" smtClean="0"/>
          </a:p>
          <a:p>
            <a:pPr marL="457200" indent="-457200">
              <a:buFont typeface="Courier New" panose="02070309020205020404" pitchFamily="49" charset="0"/>
              <a:buChar char="o"/>
            </a:pPr>
            <a:r>
              <a:rPr lang="fr-FR" sz="2800" dirty="0" smtClean="0">
                <a:solidFill>
                  <a:srgbClr val="00B0F0"/>
                </a:solidFill>
              </a:rPr>
              <a:t>Rapport de l’état des lieux sur la recherche de </a:t>
            </a:r>
            <a:r>
              <a:rPr lang="fr-FR" sz="2800" i="1" dirty="0" smtClean="0">
                <a:solidFill>
                  <a:srgbClr val="00B0F0"/>
                </a:solidFill>
              </a:rPr>
              <a:t>G. </a:t>
            </a:r>
            <a:r>
              <a:rPr lang="fr-FR" sz="2800" i="1" dirty="0" err="1" smtClean="0">
                <a:solidFill>
                  <a:srgbClr val="00B0F0"/>
                </a:solidFill>
              </a:rPr>
              <a:t>demeusei</a:t>
            </a:r>
            <a:r>
              <a:rPr lang="fr-FR" sz="2800" dirty="0" smtClean="0">
                <a:solidFill>
                  <a:srgbClr val="00B0F0"/>
                </a:solidFill>
              </a:rPr>
              <a:t>, </a:t>
            </a:r>
          </a:p>
          <a:p>
            <a:r>
              <a:rPr lang="fr-FR" sz="2800" dirty="0" smtClean="0"/>
              <a:t>Etude réalisée par l’Expert senior, Prof. PISCO MENGA (UNIKIN);</a:t>
            </a:r>
          </a:p>
          <a:p>
            <a:endParaRPr lang="fr-FR" sz="2800" dirty="0" smtClean="0"/>
          </a:p>
          <a:p>
            <a:pPr marL="457200" indent="-457200">
              <a:buFont typeface="Courier New" panose="02070309020205020404" pitchFamily="49" charset="0"/>
              <a:buChar char="o"/>
            </a:pPr>
            <a:r>
              <a:rPr lang="it-IT" sz="2800" dirty="0" smtClean="0">
                <a:solidFill>
                  <a:srgbClr val="00B0F0"/>
                </a:solidFill>
              </a:rPr>
              <a:t>ACNP de </a:t>
            </a:r>
            <a:r>
              <a:rPr lang="it-IT" sz="2800" i="1" dirty="0" smtClean="0">
                <a:solidFill>
                  <a:srgbClr val="00B0F0"/>
                </a:solidFill>
              </a:rPr>
              <a:t>Guibourtia demeusei  </a:t>
            </a:r>
            <a:r>
              <a:rPr lang="it-IT" sz="2800" dirty="0" smtClean="0">
                <a:solidFill>
                  <a:srgbClr val="00B0F0"/>
                </a:solidFill>
              </a:rPr>
              <a:t>1ère </a:t>
            </a:r>
            <a:r>
              <a:rPr lang="it-IT" sz="2800" dirty="0">
                <a:solidFill>
                  <a:srgbClr val="00B0F0"/>
                </a:solidFill>
              </a:rPr>
              <a:t>é</a:t>
            </a:r>
            <a:r>
              <a:rPr lang="it-IT" sz="2800" dirty="0" smtClean="0">
                <a:solidFill>
                  <a:srgbClr val="00B0F0"/>
                </a:solidFill>
              </a:rPr>
              <a:t>dition.</a:t>
            </a:r>
            <a:r>
              <a:rPr lang="fr-FR" sz="2800" dirty="0" smtClean="0">
                <a:solidFill>
                  <a:srgbClr val="00B0F0"/>
                </a:solidFill>
              </a:rPr>
              <a:t> </a:t>
            </a:r>
            <a:endParaRPr lang="fr-FR" sz="2800" i="1" dirty="0">
              <a:solidFill>
                <a:srgbClr val="00B0F0"/>
              </a:solidFill>
            </a:endParaRPr>
          </a:p>
          <a:p>
            <a:r>
              <a:rPr lang="fr-FR" sz="2800" i="1" dirty="0" smtClean="0">
                <a:solidFill>
                  <a:srgbClr val="00B0F0"/>
                </a:solidFill>
              </a:rPr>
              <a:t> </a:t>
            </a:r>
            <a:endParaRPr lang="fr-FR" sz="2800" i="1" dirty="0">
              <a:solidFill>
                <a:srgbClr val="00B0F0"/>
              </a:solidFill>
            </a:endParaRPr>
          </a:p>
          <a:p>
            <a:endParaRPr lang="fr-FR" sz="2800" dirty="0"/>
          </a:p>
          <a:p>
            <a:endParaRPr lang="fr-CM" sz="2800" dirty="0"/>
          </a:p>
        </p:txBody>
      </p:sp>
    </p:spTree>
    <p:extLst>
      <p:ext uri="{BB962C8B-B14F-4D97-AF65-F5344CB8AC3E}">
        <p14:creationId xmlns:p14="http://schemas.microsoft.com/office/powerpoint/2010/main" val="89085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1949" y="77208"/>
            <a:ext cx="11319189" cy="1569660"/>
          </a:xfrm>
          <a:prstGeom prst="rect">
            <a:avLst/>
          </a:prstGeom>
          <a:solidFill>
            <a:srgbClr val="70AD47">
              <a:lumMod val="40000"/>
              <a:lumOff val="60000"/>
            </a:srgbClr>
          </a:solidFill>
        </p:spPr>
        <p:txBody>
          <a:bodyPr wrap="square">
            <a:spAutoFit/>
          </a:bodyPr>
          <a:lstStyle/>
          <a:p>
            <a:pPr algn="ctr"/>
            <a:r>
              <a:rPr lang="en-US" sz="3200" b="1" dirty="0" smtClean="0"/>
              <a:t>RESULTATS   </a:t>
            </a:r>
            <a:r>
              <a:rPr lang="en-US" sz="3200" b="1" i="1" dirty="0" err="1" smtClean="0"/>
              <a:t>Prunus</a:t>
            </a:r>
            <a:r>
              <a:rPr lang="en-US" sz="3200" b="1" i="1" dirty="0" smtClean="0"/>
              <a:t> </a:t>
            </a:r>
            <a:r>
              <a:rPr lang="en-US" sz="3200" b="1" i="1" dirty="0" err="1" smtClean="0"/>
              <a:t>africana</a:t>
            </a:r>
            <a:endParaRPr lang="en-US" sz="3200" b="1" i="1" dirty="0" smtClean="0"/>
          </a:p>
          <a:p>
            <a:pPr algn="ctr"/>
            <a:r>
              <a:rPr lang="en-US" sz="3200" dirty="0" smtClean="0"/>
              <a:t> </a:t>
            </a:r>
          </a:p>
          <a:p>
            <a:pPr algn="ctr"/>
            <a:endParaRPr lang="en-US" sz="3200" b="1" dirty="0"/>
          </a:p>
        </p:txBody>
      </p:sp>
      <p:sp>
        <p:nvSpPr>
          <p:cNvPr id="5" name="TextBox 4">
            <a:extLst>
              <a:ext uri="{FF2B5EF4-FFF2-40B4-BE49-F238E27FC236}">
                <a16:creationId xmlns:a16="http://schemas.microsoft.com/office/drawing/2014/main" xmlns="" id="{4EF2E70B-8201-4767-A0BE-08F4825200BB}"/>
              </a:ext>
            </a:extLst>
          </p:cNvPr>
          <p:cNvSpPr txBox="1"/>
          <p:nvPr/>
        </p:nvSpPr>
        <p:spPr>
          <a:xfrm>
            <a:off x="0" y="1646868"/>
            <a:ext cx="12192000" cy="6001643"/>
          </a:xfrm>
          <a:prstGeom prst="rect">
            <a:avLst/>
          </a:prstGeom>
          <a:solidFill>
            <a:schemeClr val="accent4">
              <a:lumMod val="20000"/>
              <a:lumOff val="80000"/>
            </a:schemeClr>
          </a:solidFill>
        </p:spPr>
        <p:txBody>
          <a:bodyPr wrap="square">
            <a:spAutoFit/>
          </a:bodyPr>
          <a:lstStyle/>
          <a:p>
            <a:pPr marL="457200" indent="-457200">
              <a:buFont typeface="Courier New" panose="02070309020205020404" pitchFamily="49" charset="0"/>
              <a:buChar char="o"/>
            </a:pPr>
            <a:r>
              <a:rPr lang="fr-FR" sz="2800" dirty="0" smtClean="0">
                <a:solidFill>
                  <a:srgbClr val="00B0F0"/>
                </a:solidFill>
              </a:rPr>
              <a:t>Etude du système de traçabilité de </a:t>
            </a:r>
            <a:r>
              <a:rPr lang="fr-FR" sz="2800" i="1" dirty="0" smtClean="0">
                <a:solidFill>
                  <a:srgbClr val="00B0F0"/>
                </a:solidFill>
              </a:rPr>
              <a:t>Prunus </a:t>
            </a:r>
            <a:r>
              <a:rPr lang="fr-FR" sz="2800" i="1" dirty="0" err="1" smtClean="0">
                <a:solidFill>
                  <a:srgbClr val="00B0F0"/>
                </a:solidFill>
              </a:rPr>
              <a:t>africana</a:t>
            </a:r>
            <a:r>
              <a:rPr lang="fr-FR" sz="2800" dirty="0" smtClean="0"/>
              <a:t>, </a:t>
            </a:r>
          </a:p>
          <a:p>
            <a:r>
              <a:rPr lang="fr-FR" sz="2800" dirty="0" smtClean="0"/>
              <a:t>Etude réalisée par l’Expert senior, Prof. Valentin KAMABU (UCG-BUTEMBO); </a:t>
            </a:r>
          </a:p>
          <a:p>
            <a:pPr marL="457200" indent="-457200">
              <a:buFont typeface="Courier New" panose="02070309020205020404" pitchFamily="49" charset="0"/>
              <a:buChar char="o"/>
            </a:pPr>
            <a:r>
              <a:rPr lang="fr-FR" sz="2800" dirty="0" smtClean="0"/>
              <a:t> </a:t>
            </a:r>
            <a:r>
              <a:rPr lang="fr-FR" sz="2800" dirty="0" smtClean="0">
                <a:solidFill>
                  <a:srgbClr val="00B0F0"/>
                </a:solidFill>
              </a:rPr>
              <a:t>Rapport d’inventaires d’aménagement de </a:t>
            </a:r>
            <a:r>
              <a:rPr lang="fr-FR" sz="2800" i="1" dirty="0" smtClean="0">
                <a:solidFill>
                  <a:srgbClr val="00B0F0"/>
                </a:solidFill>
              </a:rPr>
              <a:t>P. </a:t>
            </a:r>
            <a:r>
              <a:rPr lang="fr-FR" sz="2800" i="1" dirty="0" err="1" smtClean="0">
                <a:solidFill>
                  <a:srgbClr val="00B0F0"/>
                </a:solidFill>
              </a:rPr>
              <a:t>africana</a:t>
            </a:r>
            <a:r>
              <a:rPr lang="fr-FR" sz="2800" i="1" dirty="0" smtClean="0">
                <a:solidFill>
                  <a:srgbClr val="00B0F0"/>
                </a:solidFill>
              </a:rPr>
              <a:t> </a:t>
            </a:r>
            <a:r>
              <a:rPr lang="fr-FR" sz="2800" dirty="0" smtClean="0">
                <a:solidFill>
                  <a:srgbClr val="00B0F0"/>
                </a:solidFill>
              </a:rPr>
              <a:t>dans les secteurs de WALIKALE II et IKUMBI</a:t>
            </a:r>
            <a:r>
              <a:rPr lang="fr-FR" sz="2800" dirty="0" smtClean="0"/>
              <a:t>, </a:t>
            </a:r>
          </a:p>
          <a:p>
            <a:r>
              <a:rPr lang="fr-FR" sz="2800" dirty="0" smtClean="0"/>
              <a:t>Etude réalisée par les Expert senior, Prof. Valentin KAMABU et SAHANI (UCG-BUTEMBO);</a:t>
            </a:r>
          </a:p>
          <a:p>
            <a:pPr marL="457200" indent="-457200">
              <a:buFont typeface="Courier New" panose="02070309020205020404" pitchFamily="49" charset="0"/>
              <a:buChar char="o"/>
            </a:pPr>
            <a:r>
              <a:rPr lang="fr-FR" sz="2800" dirty="0" smtClean="0">
                <a:solidFill>
                  <a:srgbClr val="00B0F0"/>
                </a:solidFill>
              </a:rPr>
              <a:t>ACNP </a:t>
            </a:r>
            <a:r>
              <a:rPr lang="fr-FR" sz="2800" i="1" dirty="0" smtClean="0">
                <a:solidFill>
                  <a:srgbClr val="00B0F0"/>
                </a:solidFill>
              </a:rPr>
              <a:t>Prunus </a:t>
            </a:r>
            <a:r>
              <a:rPr lang="fr-FR" sz="2800" i="1" dirty="0" err="1" smtClean="0">
                <a:solidFill>
                  <a:srgbClr val="00B0F0"/>
                </a:solidFill>
              </a:rPr>
              <a:t>africana</a:t>
            </a:r>
            <a:r>
              <a:rPr lang="fr-FR" sz="2800" dirty="0" smtClean="0">
                <a:solidFill>
                  <a:srgbClr val="00B0F0"/>
                </a:solidFill>
              </a:rPr>
              <a:t>, 3 e édition 2021.</a:t>
            </a:r>
          </a:p>
          <a:p>
            <a:pPr marL="457200" indent="-457200">
              <a:buFont typeface="Wingdings" panose="05000000000000000000" pitchFamily="2" charset="2"/>
              <a:buChar char="Ø"/>
            </a:pPr>
            <a:r>
              <a:rPr lang="fr-FR" sz="2800" dirty="0" smtClean="0">
                <a:solidFill>
                  <a:srgbClr val="FF0000"/>
                </a:solidFill>
              </a:rPr>
              <a:t>En Conclusion</a:t>
            </a:r>
            <a:r>
              <a:rPr lang="fr-FR" sz="2800" dirty="0" smtClean="0"/>
              <a:t>: </a:t>
            </a:r>
          </a:p>
          <a:p>
            <a:r>
              <a:rPr lang="fr-FR" sz="2800" dirty="0" smtClean="0"/>
              <a:t>Tous les résultats du Projet CITES-TREES en RDC ont été atteints, il y a eu une interaction permanent entre l’Organe de Gestion CITES, les Autorités scientifiques, les experts recrutés dans les universités (UNIKIN, INIKIS, UCG), les exploitants des essences concernées, avec l’accompagnement du Coordonnateur Régional du Projet CITES-TREES.</a:t>
            </a:r>
            <a:endParaRPr lang="fr-FR" sz="2800" dirty="0">
              <a:solidFill>
                <a:srgbClr val="00B0F0"/>
              </a:solidFill>
            </a:endParaRPr>
          </a:p>
          <a:p>
            <a:endParaRPr lang="aa-ET" sz="2000" dirty="0"/>
          </a:p>
        </p:txBody>
      </p:sp>
    </p:spTree>
    <p:extLst>
      <p:ext uri="{BB962C8B-B14F-4D97-AF65-F5344CB8AC3E}">
        <p14:creationId xmlns:p14="http://schemas.microsoft.com/office/powerpoint/2010/main" val="1516752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84701" y="660161"/>
            <a:ext cx="11615378" cy="646331"/>
          </a:xfrm>
          <a:prstGeom prst="rect">
            <a:avLst/>
          </a:prstGeom>
          <a:solidFill>
            <a:srgbClr val="70AD47">
              <a:lumMod val="40000"/>
              <a:lumOff val="60000"/>
            </a:srgbClr>
          </a:solidFill>
        </p:spPr>
        <p:txBody>
          <a:bodyPr wrap="square">
            <a:spAutoFit/>
          </a:bodyPr>
          <a:lstStyle/>
          <a:p>
            <a:r>
              <a:rPr lang="en-US" sz="3600" dirty="0"/>
              <a:t> </a:t>
            </a:r>
          </a:p>
        </p:txBody>
      </p:sp>
      <p:sp>
        <p:nvSpPr>
          <p:cNvPr id="8" name="Content Placeholder 2">
            <a:extLst>
              <a:ext uri="{FF2B5EF4-FFF2-40B4-BE49-F238E27FC236}">
                <a16:creationId xmlns:a16="http://schemas.microsoft.com/office/drawing/2014/main" xmlns="" id="{610B8742-ECC0-4411-82DA-8A470A3FEE58}"/>
              </a:ext>
            </a:extLst>
          </p:cNvPr>
          <p:cNvSpPr>
            <a:spLocks noGrp="1"/>
          </p:cNvSpPr>
          <p:nvPr>
            <p:ph idx="1"/>
          </p:nvPr>
        </p:nvSpPr>
        <p:spPr>
          <a:xfrm>
            <a:off x="0" y="1506828"/>
            <a:ext cx="12191999" cy="6027314"/>
          </a:xfrm>
          <a:solidFill>
            <a:schemeClr val="accent4">
              <a:lumMod val="20000"/>
              <a:lumOff val="80000"/>
            </a:schemeClr>
          </a:solidFill>
        </p:spPr>
        <p:txBody>
          <a:bodyPr>
            <a:noAutofit/>
          </a:bodyPr>
          <a:lstStyle/>
          <a:p>
            <a:pPr marL="0" indent="0" algn="just">
              <a:spcBef>
                <a:spcPts val="0"/>
              </a:spcBef>
              <a:buNone/>
            </a:pPr>
            <a:r>
              <a:rPr lang="fr-FR" b="1" dirty="0" smtClean="0"/>
              <a:t>Pour ce qui concerne la RDC, nous souhaiteront avoir ce qui suit:</a:t>
            </a:r>
          </a:p>
          <a:p>
            <a:pPr marL="0" indent="0" algn="just">
              <a:spcBef>
                <a:spcPts val="0"/>
              </a:spcBef>
              <a:buNone/>
            </a:pPr>
            <a:endParaRPr lang="fr-FR" sz="2800" b="1" dirty="0">
              <a:solidFill>
                <a:schemeClr val="tx1"/>
              </a:solidFill>
            </a:endParaRPr>
          </a:p>
          <a:p>
            <a:pPr marL="514350" indent="-514350" algn="just">
              <a:spcBef>
                <a:spcPts val="0"/>
              </a:spcBef>
              <a:buFont typeface="+mj-lt"/>
              <a:buAutoNum type="arabicPeriod"/>
            </a:pPr>
            <a:r>
              <a:rPr lang="fr-FR" dirty="0" smtClean="0">
                <a:solidFill>
                  <a:srgbClr val="00B0F0"/>
                </a:solidFill>
              </a:rPr>
              <a:t>Continuité de l’analyse du taux de conversion de </a:t>
            </a:r>
            <a:r>
              <a:rPr lang="fr-FR" i="1" dirty="0" smtClean="0">
                <a:solidFill>
                  <a:srgbClr val="00B0F0"/>
                </a:solidFill>
              </a:rPr>
              <a:t>P. </a:t>
            </a:r>
            <a:r>
              <a:rPr lang="fr-FR" i="1" dirty="0" err="1" smtClean="0">
                <a:solidFill>
                  <a:srgbClr val="00B0F0"/>
                </a:solidFill>
              </a:rPr>
              <a:t>elata</a:t>
            </a:r>
            <a:r>
              <a:rPr lang="fr-FR" i="1" dirty="0" smtClean="0">
                <a:solidFill>
                  <a:srgbClr val="00B0F0"/>
                </a:solidFill>
              </a:rPr>
              <a:t> étendue sur une période d’au moins une année civile;</a:t>
            </a:r>
          </a:p>
          <a:p>
            <a:pPr marL="514350" indent="-514350" algn="just">
              <a:spcBef>
                <a:spcPts val="0"/>
              </a:spcBef>
              <a:buFont typeface="+mj-lt"/>
              <a:buAutoNum type="arabicPeriod"/>
            </a:pPr>
            <a:r>
              <a:rPr lang="fr-FR" i="1" dirty="0" smtClean="0"/>
              <a:t>Etablir un ACNP avec des nouvelles zones disponibles et sécurisées pour le Prunus </a:t>
            </a:r>
            <a:r>
              <a:rPr lang="fr-FR" i="1" dirty="0" err="1" smtClean="0"/>
              <a:t>africana</a:t>
            </a:r>
            <a:r>
              <a:rPr lang="fr-FR" i="1" dirty="0" smtClean="0"/>
              <a:t>;</a:t>
            </a:r>
          </a:p>
          <a:p>
            <a:pPr marL="514350" indent="-514350" algn="just">
              <a:spcBef>
                <a:spcPts val="0"/>
              </a:spcBef>
              <a:buFont typeface="+mj-lt"/>
              <a:buAutoNum type="arabicPeriod"/>
            </a:pPr>
            <a:r>
              <a:rPr lang="fr-FR" i="1" dirty="0" smtClean="0">
                <a:solidFill>
                  <a:srgbClr val="7030A0"/>
                </a:solidFill>
              </a:rPr>
              <a:t>Faire l’inventaire des concessions dans l’aire de répartition de </a:t>
            </a:r>
            <a:r>
              <a:rPr lang="fr-FR" i="1" dirty="0" err="1" smtClean="0">
                <a:solidFill>
                  <a:srgbClr val="7030A0"/>
                </a:solidFill>
              </a:rPr>
              <a:t>Guibourtia</a:t>
            </a:r>
            <a:r>
              <a:rPr lang="fr-FR" i="1" dirty="0" smtClean="0">
                <a:solidFill>
                  <a:srgbClr val="7030A0"/>
                </a:solidFill>
              </a:rPr>
              <a:t> </a:t>
            </a:r>
            <a:r>
              <a:rPr lang="fr-FR" i="1" dirty="0" err="1" smtClean="0">
                <a:solidFill>
                  <a:srgbClr val="7030A0"/>
                </a:solidFill>
              </a:rPr>
              <a:t>demeusei</a:t>
            </a:r>
            <a:r>
              <a:rPr lang="fr-FR" i="1" dirty="0" smtClean="0">
                <a:solidFill>
                  <a:srgbClr val="7030A0"/>
                </a:solidFill>
              </a:rPr>
              <a:t>;</a:t>
            </a:r>
          </a:p>
          <a:p>
            <a:pPr marL="514350" indent="-514350" algn="just">
              <a:spcBef>
                <a:spcPts val="0"/>
              </a:spcBef>
              <a:buFont typeface="+mj-lt"/>
              <a:buAutoNum type="arabicPeriod"/>
            </a:pPr>
            <a:r>
              <a:rPr lang="fr-FR" i="1" dirty="0" smtClean="0">
                <a:solidFill>
                  <a:srgbClr val="FF0000"/>
                </a:solidFill>
              </a:rPr>
              <a:t>Faire un ACNP de l’espèce </a:t>
            </a:r>
            <a:r>
              <a:rPr lang="fr-FR" i="1" dirty="0" err="1" smtClean="0">
                <a:solidFill>
                  <a:srgbClr val="FF0000"/>
                </a:solidFill>
              </a:rPr>
              <a:t>Pterocarpus</a:t>
            </a:r>
            <a:r>
              <a:rPr lang="fr-FR" i="1" dirty="0" smtClean="0">
                <a:solidFill>
                  <a:srgbClr val="FF0000"/>
                </a:solidFill>
              </a:rPr>
              <a:t> </a:t>
            </a:r>
            <a:r>
              <a:rPr lang="fr-FR" i="1" dirty="0" err="1" smtClean="0">
                <a:solidFill>
                  <a:srgbClr val="FF0000"/>
                </a:solidFill>
              </a:rPr>
              <a:t>tinctorius</a:t>
            </a:r>
            <a:r>
              <a:rPr lang="fr-FR" i="1" dirty="0" smtClean="0">
                <a:solidFill>
                  <a:srgbClr val="FF0000"/>
                </a:solidFill>
              </a:rPr>
              <a:t>, quoique ne faisant pas partie de la 1</a:t>
            </a:r>
            <a:r>
              <a:rPr lang="fr-FR" i="1" baseline="30000" dirty="0" smtClean="0">
                <a:solidFill>
                  <a:srgbClr val="FF0000"/>
                </a:solidFill>
              </a:rPr>
              <a:t>ère</a:t>
            </a:r>
            <a:r>
              <a:rPr lang="fr-FR" i="1" dirty="0" smtClean="0">
                <a:solidFill>
                  <a:srgbClr val="FF0000"/>
                </a:solidFill>
              </a:rPr>
              <a:t> phase. </a:t>
            </a:r>
            <a:endParaRPr lang="en-GB" sz="2800" b="1" i="1" dirty="0">
              <a:solidFill>
                <a:srgbClr val="FF0000"/>
              </a:solidFill>
            </a:endParaRPr>
          </a:p>
        </p:txBody>
      </p:sp>
      <p:sp>
        <p:nvSpPr>
          <p:cNvPr id="5" name="Rectangle 4">
            <a:extLst>
              <a:ext uri="{FF2B5EF4-FFF2-40B4-BE49-F238E27FC236}">
                <a16:creationId xmlns:a16="http://schemas.microsoft.com/office/drawing/2014/main" xmlns="" id="{CCC57DB4-C8AA-3E57-E44E-D4897C89EF6B}"/>
              </a:ext>
            </a:extLst>
          </p:cNvPr>
          <p:cNvSpPr/>
          <p:nvPr/>
        </p:nvSpPr>
        <p:spPr>
          <a:xfrm>
            <a:off x="284701" y="665730"/>
            <a:ext cx="11615378" cy="646331"/>
          </a:xfrm>
          <a:prstGeom prst="rect">
            <a:avLst/>
          </a:prstGeom>
          <a:solidFill>
            <a:srgbClr val="70AD47">
              <a:lumMod val="40000"/>
              <a:lumOff val="60000"/>
            </a:srgbClr>
          </a:solidFill>
        </p:spPr>
        <p:txBody>
          <a:bodyPr wrap="square">
            <a:spAutoFit/>
          </a:bodyPr>
          <a:lstStyle/>
          <a:p>
            <a:r>
              <a:rPr lang="en-US" sz="3600" dirty="0"/>
              <a:t> </a:t>
            </a:r>
          </a:p>
        </p:txBody>
      </p:sp>
      <p:sp>
        <p:nvSpPr>
          <p:cNvPr id="6" name="Rectangle 5">
            <a:extLst>
              <a:ext uri="{FF2B5EF4-FFF2-40B4-BE49-F238E27FC236}">
                <a16:creationId xmlns:a16="http://schemas.microsoft.com/office/drawing/2014/main" xmlns="" id="{9DCA1A21-374A-BBB8-9F8B-6996A6478CA0}"/>
              </a:ext>
            </a:extLst>
          </p:cNvPr>
          <p:cNvSpPr/>
          <p:nvPr/>
        </p:nvSpPr>
        <p:spPr>
          <a:xfrm>
            <a:off x="291921" y="677518"/>
            <a:ext cx="11615378" cy="646331"/>
          </a:xfrm>
          <a:prstGeom prst="rect">
            <a:avLst/>
          </a:prstGeom>
          <a:solidFill>
            <a:srgbClr val="70AD47">
              <a:lumMod val="40000"/>
              <a:lumOff val="60000"/>
            </a:srgbClr>
          </a:solidFill>
        </p:spPr>
        <p:txBody>
          <a:bodyPr wrap="square">
            <a:spAutoFit/>
          </a:bodyPr>
          <a:lstStyle/>
          <a:p>
            <a:pPr algn="ctr"/>
            <a:r>
              <a:rPr lang="en-US" sz="3600" dirty="0" smtClean="0"/>
              <a:t>PERSPECTIVE POUR LA SUITE</a:t>
            </a:r>
            <a:endParaRPr lang="en-US" sz="3600" dirty="0"/>
          </a:p>
        </p:txBody>
      </p:sp>
    </p:spTree>
    <p:extLst>
      <p:ext uri="{BB962C8B-B14F-4D97-AF65-F5344CB8AC3E}">
        <p14:creationId xmlns:p14="http://schemas.microsoft.com/office/powerpoint/2010/main" val="787339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rot="20280275">
            <a:off x="298031" y="2259828"/>
            <a:ext cx="8896923" cy="646331"/>
          </a:xfrm>
          <a:prstGeom prst="rect">
            <a:avLst/>
          </a:prstGeom>
          <a:solidFill>
            <a:srgbClr val="FFC000"/>
          </a:solidFill>
        </p:spPr>
        <p:txBody>
          <a:bodyPr wrap="none" rtlCol="0">
            <a:spAutoFit/>
          </a:bodyPr>
          <a:lstStyle/>
          <a:p>
            <a:r>
              <a:rPr lang="en-US" sz="3600" b="1" dirty="0"/>
              <a:t>MERCI POUR </a:t>
            </a:r>
            <a:r>
              <a:rPr lang="en-US" sz="3600" b="1"/>
              <a:t>VOTRE AIMABLE </a:t>
            </a:r>
            <a:r>
              <a:rPr lang="en-US" sz="3600" b="1" dirty="0"/>
              <a:t>ATTENTION</a:t>
            </a:r>
          </a:p>
        </p:txBody>
      </p:sp>
      <p:sp>
        <p:nvSpPr>
          <p:cNvPr id="3" name="TextBox 5"/>
          <p:cNvSpPr txBox="1"/>
          <p:nvPr/>
        </p:nvSpPr>
        <p:spPr>
          <a:xfrm rot="20280275">
            <a:off x="839136" y="3903570"/>
            <a:ext cx="8741628" cy="646331"/>
          </a:xfrm>
          <a:prstGeom prst="rect">
            <a:avLst/>
          </a:prstGeom>
          <a:solidFill>
            <a:srgbClr val="FFC000"/>
          </a:solidFill>
        </p:spPr>
        <p:txBody>
          <a:bodyPr wrap="square" rtlCol="0">
            <a:spAutoFit/>
          </a:bodyPr>
          <a:lstStyle/>
          <a:p>
            <a:r>
              <a:rPr lang="en-US" sz="3600" b="1" dirty="0"/>
              <a:t>THANK YOU FOR YOUR KIND ATTENTION</a:t>
            </a:r>
          </a:p>
        </p:txBody>
      </p:sp>
    </p:spTree>
    <p:extLst>
      <p:ext uri="{BB962C8B-B14F-4D97-AF65-F5344CB8AC3E}">
        <p14:creationId xmlns:p14="http://schemas.microsoft.com/office/powerpoint/2010/main" val="7584282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168C30B6B6D64891B8AA6035CFB24E" ma:contentTypeVersion="19" ma:contentTypeDescription="Create a new document." ma:contentTypeScope="" ma:versionID="f42f8fff2f04509a46edbd12ebedbd4f">
  <xsd:schema xmlns:xsd="http://www.w3.org/2001/XMLSchema" xmlns:xs="http://www.w3.org/2001/XMLSchema" xmlns:p="http://schemas.microsoft.com/office/2006/metadata/properties" xmlns:ns2="091e5ae7-c31f-43e0-b380-74509edc0e9e" xmlns:ns3="009fae64-a0e6-4869-b94e-2533145ac23d" xmlns:ns4="985ec44e-1bab-4c0b-9df0-6ba128686fc9" targetNamespace="http://schemas.microsoft.com/office/2006/metadata/properties" ma:root="true" ma:fieldsID="19c0a212e59bab8a8cdaec6f22176e7c" ns2:_="" ns3:_="" ns4:_="">
    <xsd:import namespace="091e5ae7-c31f-43e0-b380-74509edc0e9e"/>
    <xsd:import namespace="009fae64-a0e6-4869-b94e-2533145ac23d"/>
    <xsd:import namespace="985ec44e-1bab-4c0b-9df0-6ba128686fc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Assignedto" minOccurs="0"/>
                <xsd:element ref="ns2:MediaLengthInSeconds" minOccurs="0"/>
                <xsd:element ref="ns2:lcf76f155ced4ddcb4097134ff3c332f" minOccurs="0"/>
                <xsd:element ref="ns4:TaxCatchAll"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1e5ae7-c31f-43e0-b380-74509edc0e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Assignedto" ma:index="20" nillable="true" ma:displayName="Assigned to" ma:format="Dropdown" ma:internalName="Assignedto">
      <xsd:simpleType>
        <xsd:restriction base="dms:Text">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Date" ma:index="25"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09fae64-a0e6-4869-b94e-2533145ac23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67ba9d11-ed79-45ab-82e1-2ff8e9c45b0e}" ma:internalName="TaxCatchAll" ma:showField="CatchAllData" ma:web="009fae64-a0e6-4869-b94e-2533145ac2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649519-2598-4A9E-BABF-2C68C5379D54}"/>
</file>

<file path=customXml/itemProps2.xml><?xml version="1.0" encoding="utf-8"?>
<ds:datastoreItem xmlns:ds="http://schemas.openxmlformats.org/officeDocument/2006/customXml" ds:itemID="{36236F4E-66FF-42B6-8342-9C091EB6E47D}"/>
</file>

<file path=docProps/app.xml><?xml version="1.0" encoding="utf-8"?>
<Properties xmlns="http://schemas.openxmlformats.org/officeDocument/2006/extended-properties" xmlns:vt="http://schemas.openxmlformats.org/officeDocument/2006/docPropsVTypes">
  <TotalTime>168</TotalTime>
  <Words>620</Words>
  <Application>Microsoft Office PowerPoint</Application>
  <PresentationFormat>Grand écran</PresentationFormat>
  <Paragraphs>81</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Calibri</vt:lpstr>
      <vt:lpstr>Calibri Light</vt:lpstr>
      <vt:lpstr>Courier New</vt:lpstr>
      <vt:lpstr>Times New Roman</vt:lpstr>
      <vt:lpstr>Wingdings</vt:lpstr>
      <vt:lpstr>Thème Office</vt:lpstr>
      <vt:lpstr>Présentation PowerPoint</vt:lpstr>
      <vt:lpstr>PLAN des RESULTATS</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Lenovo</cp:lastModifiedBy>
  <cp:revision>17</cp:revision>
  <dcterms:created xsi:type="dcterms:W3CDTF">2022-10-04T15:25:54Z</dcterms:created>
  <dcterms:modified xsi:type="dcterms:W3CDTF">2022-10-04T18:14:34Z</dcterms:modified>
</cp:coreProperties>
</file>