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5.xml" ContentType="application/vnd.openxmlformats-officedocument.drawingml.diagramStyle+xml"/>
  <Override PartName="/ppt/diagrams/layout1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7" r:id="rId2"/>
    <p:sldId id="268" r:id="rId3"/>
    <p:sldId id="281" r:id="rId4"/>
    <p:sldId id="273" r:id="rId5"/>
    <p:sldId id="260" r:id="rId6"/>
    <p:sldId id="261" r:id="rId7"/>
    <p:sldId id="278" r:id="rId8"/>
    <p:sldId id="277" r:id="rId9"/>
    <p:sldId id="270" r:id="rId10"/>
    <p:sldId id="275" r:id="rId11"/>
    <p:sldId id="276" r:id="rId12"/>
    <p:sldId id="269" r:id="rId13"/>
    <p:sldId id="262" r:id="rId14"/>
    <p:sldId id="274" r:id="rId15"/>
    <p:sldId id="279" r:id="rId16"/>
    <p:sldId id="280" r:id="rId17"/>
    <p:sldId id="258" r:id="rId18"/>
    <p:sldId id="271" r:id="rId1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1" autoAdjust="0"/>
    <p:restoredTop sz="90022"/>
  </p:normalViewPr>
  <p:slideViewPr>
    <p:cSldViewPr snapToGrid="0">
      <p:cViewPr varScale="1">
        <p:scale>
          <a:sx n="61" d="100"/>
          <a:sy n="61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2C2EA9-D580-4F45-92F4-8CFA4BB221DB}" type="doc">
      <dgm:prSet loTypeId="urn:microsoft.com/office/officeart/2005/8/layout/hList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6B2FEB0-39A7-884F-B99C-E1D976EF0AF5}">
      <dgm:prSet phldrT="[Texto]"/>
      <dgm:spPr/>
      <dgm:t>
        <a:bodyPr/>
        <a:lstStyle/>
        <a:p>
          <a:r>
            <a:rPr lang="es-ES" b="1" dirty="0"/>
            <a:t>Planificación de la logística para el ingreso a las comunidades donde se realizó el trabajo de campo</a:t>
          </a:r>
          <a:endParaRPr lang="es-EC" b="1" i="1" dirty="0"/>
        </a:p>
      </dgm:t>
    </dgm:pt>
    <dgm:pt modelId="{75F92415-2B8B-6344-9D5F-9E0188932C7E}" type="parTrans" cxnId="{25AA0286-AD93-B44B-90C8-760BEFB429DF}">
      <dgm:prSet/>
      <dgm:spPr/>
      <dgm:t>
        <a:bodyPr/>
        <a:lstStyle/>
        <a:p>
          <a:endParaRPr lang="es-ES"/>
        </a:p>
      </dgm:t>
    </dgm:pt>
    <dgm:pt modelId="{B216004B-D1E5-4448-920E-E03CE1F6AD13}" type="sibTrans" cxnId="{25AA0286-AD93-B44B-90C8-760BEFB429DF}">
      <dgm:prSet/>
      <dgm:spPr/>
      <dgm:t>
        <a:bodyPr/>
        <a:lstStyle/>
        <a:p>
          <a:endParaRPr lang="es-ES"/>
        </a:p>
      </dgm:t>
    </dgm:pt>
    <dgm:pt modelId="{821B2A36-EAA1-40E8-A8E0-1A5D623F2213}" type="pres">
      <dgm:prSet presAssocID="{992C2EA9-D580-4F45-92F4-8CFA4BB221DB}" presName="Name0" presStyleCnt="0">
        <dgm:presLayoutVars>
          <dgm:dir/>
          <dgm:resizeHandles val="exact"/>
        </dgm:presLayoutVars>
      </dgm:prSet>
      <dgm:spPr/>
    </dgm:pt>
    <dgm:pt modelId="{31DE3355-E479-416C-8171-214F50FD259A}" type="pres">
      <dgm:prSet presAssocID="{992C2EA9-D580-4F45-92F4-8CFA4BB221DB}" presName="fgShape" presStyleLbl="fgShp" presStyleIdx="0" presStyleCnt="1"/>
      <dgm:spPr/>
    </dgm:pt>
    <dgm:pt modelId="{C92497D6-2C14-4570-8374-33E27A71ECA0}" type="pres">
      <dgm:prSet presAssocID="{992C2EA9-D580-4F45-92F4-8CFA4BB221DB}" presName="linComp" presStyleCnt="0"/>
      <dgm:spPr/>
    </dgm:pt>
    <dgm:pt modelId="{1DE42AD8-6BFD-1D49-9874-4F77B87E8E36}" type="pres">
      <dgm:prSet presAssocID="{26B2FEB0-39A7-884F-B99C-E1D976EF0AF5}" presName="compNode" presStyleCnt="0"/>
      <dgm:spPr/>
    </dgm:pt>
    <dgm:pt modelId="{04712A22-59FC-FD4B-BA90-062C61A5976A}" type="pres">
      <dgm:prSet presAssocID="{26B2FEB0-39A7-884F-B99C-E1D976EF0AF5}" presName="bkgdShape" presStyleLbl="node1" presStyleIdx="0" presStyleCnt="1" custLinFactNeighborY="-245"/>
      <dgm:spPr/>
    </dgm:pt>
    <dgm:pt modelId="{549AEF97-3898-0E43-BF32-F06992C3A8BB}" type="pres">
      <dgm:prSet presAssocID="{26B2FEB0-39A7-884F-B99C-E1D976EF0AF5}" presName="nodeTx" presStyleLbl="node1" presStyleIdx="0" presStyleCnt="1">
        <dgm:presLayoutVars>
          <dgm:bulletEnabled val="1"/>
        </dgm:presLayoutVars>
      </dgm:prSet>
      <dgm:spPr/>
    </dgm:pt>
    <dgm:pt modelId="{268EB828-711F-A54D-9B2D-4408EB862B88}" type="pres">
      <dgm:prSet presAssocID="{26B2FEB0-39A7-884F-B99C-E1D976EF0AF5}" presName="invisiNode" presStyleLbl="node1" presStyleIdx="0" presStyleCnt="1"/>
      <dgm:spPr/>
    </dgm:pt>
    <dgm:pt modelId="{517BB484-E811-4C4E-A842-2829D8BCA6D6}" type="pres">
      <dgm:prSet presAssocID="{26B2FEB0-39A7-884F-B99C-E1D976EF0AF5}" presName="imagNode" presStyleLbl="fgImgPlace1" presStyleIdx="0" presStyleCnt="1" custScaleX="116454" custScaleY="115300" custLinFactNeighborX="-4064" custLinFactNeighborY="12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F2ABAD1D-98F9-1147-8AA9-0F5F2270A4D5}" type="presOf" srcId="{26B2FEB0-39A7-884F-B99C-E1D976EF0AF5}" destId="{549AEF97-3898-0E43-BF32-F06992C3A8BB}" srcOrd="1" destOrd="0" presId="urn:microsoft.com/office/officeart/2005/8/layout/hList7"/>
    <dgm:cxn modelId="{25AA0286-AD93-B44B-90C8-760BEFB429DF}" srcId="{992C2EA9-D580-4F45-92F4-8CFA4BB221DB}" destId="{26B2FEB0-39A7-884F-B99C-E1D976EF0AF5}" srcOrd="0" destOrd="0" parTransId="{75F92415-2B8B-6344-9D5F-9E0188932C7E}" sibTransId="{B216004B-D1E5-4448-920E-E03CE1F6AD13}"/>
    <dgm:cxn modelId="{D1B8CBAB-2F9A-4E73-8171-7B167BE63844}" type="presOf" srcId="{992C2EA9-D580-4F45-92F4-8CFA4BB221DB}" destId="{821B2A36-EAA1-40E8-A8E0-1A5D623F2213}" srcOrd="0" destOrd="0" presId="urn:microsoft.com/office/officeart/2005/8/layout/hList7"/>
    <dgm:cxn modelId="{0D1D49FC-BC5D-9A4E-8E88-9ED2B320BA17}" type="presOf" srcId="{26B2FEB0-39A7-884F-B99C-E1D976EF0AF5}" destId="{04712A22-59FC-FD4B-BA90-062C61A5976A}" srcOrd="0" destOrd="0" presId="urn:microsoft.com/office/officeart/2005/8/layout/hList7"/>
    <dgm:cxn modelId="{7E12A92B-C79E-45E9-8AD3-3C9203C86220}" type="presParOf" srcId="{821B2A36-EAA1-40E8-A8E0-1A5D623F2213}" destId="{31DE3355-E479-416C-8171-214F50FD259A}" srcOrd="0" destOrd="0" presId="urn:microsoft.com/office/officeart/2005/8/layout/hList7"/>
    <dgm:cxn modelId="{2284D606-4C6D-4654-9885-689AC08AE168}" type="presParOf" srcId="{821B2A36-EAA1-40E8-A8E0-1A5D623F2213}" destId="{C92497D6-2C14-4570-8374-33E27A71ECA0}" srcOrd="1" destOrd="0" presId="urn:microsoft.com/office/officeart/2005/8/layout/hList7"/>
    <dgm:cxn modelId="{65C812CA-0145-644B-953E-790F22CDE1C2}" type="presParOf" srcId="{C92497D6-2C14-4570-8374-33E27A71ECA0}" destId="{1DE42AD8-6BFD-1D49-9874-4F77B87E8E36}" srcOrd="0" destOrd="0" presId="urn:microsoft.com/office/officeart/2005/8/layout/hList7"/>
    <dgm:cxn modelId="{3F627FA1-A970-804A-A660-F947F32392DE}" type="presParOf" srcId="{1DE42AD8-6BFD-1D49-9874-4F77B87E8E36}" destId="{04712A22-59FC-FD4B-BA90-062C61A5976A}" srcOrd="0" destOrd="0" presId="urn:microsoft.com/office/officeart/2005/8/layout/hList7"/>
    <dgm:cxn modelId="{84E98E01-140C-CA43-8274-6A7913935EB3}" type="presParOf" srcId="{1DE42AD8-6BFD-1D49-9874-4F77B87E8E36}" destId="{549AEF97-3898-0E43-BF32-F06992C3A8BB}" srcOrd="1" destOrd="0" presId="urn:microsoft.com/office/officeart/2005/8/layout/hList7"/>
    <dgm:cxn modelId="{230827BA-CF59-7548-B238-172850AF547F}" type="presParOf" srcId="{1DE42AD8-6BFD-1D49-9874-4F77B87E8E36}" destId="{268EB828-711F-A54D-9B2D-4408EB862B88}" srcOrd="2" destOrd="0" presId="urn:microsoft.com/office/officeart/2005/8/layout/hList7"/>
    <dgm:cxn modelId="{B2D06A51-FE5C-494E-BDA7-2B860C4603B7}" type="presParOf" srcId="{1DE42AD8-6BFD-1D49-9874-4F77B87E8E36}" destId="{517BB484-E811-4C4E-A842-2829D8BCA6D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7BB798-CC45-4BB6-B9EA-A30B4D603CA1}" type="doc">
      <dgm:prSet loTypeId="urn:microsoft.com/office/officeart/2005/8/layout/chevron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C"/>
        </a:p>
      </dgm:t>
    </dgm:pt>
    <dgm:pt modelId="{E36FC62D-88CF-4EF8-84BC-9864B7411F35}">
      <dgm:prSet phldrT="[Texto]"/>
      <dgm:spPr/>
      <dgm:t>
        <a:bodyPr/>
        <a:lstStyle/>
        <a:p>
          <a:r>
            <a:rPr lang="es-ES" dirty="0"/>
            <a:t>Provincial</a:t>
          </a:r>
          <a:endParaRPr lang="es-EC" dirty="0"/>
        </a:p>
      </dgm:t>
    </dgm:pt>
    <dgm:pt modelId="{400A54DE-FEF4-4840-A5CE-6879A1882E61}" type="parTrans" cxnId="{73A981DE-D0E1-4D50-8B85-1A61F9B56AA7}">
      <dgm:prSet/>
      <dgm:spPr/>
      <dgm:t>
        <a:bodyPr/>
        <a:lstStyle/>
        <a:p>
          <a:endParaRPr lang="es-EC"/>
        </a:p>
      </dgm:t>
    </dgm:pt>
    <dgm:pt modelId="{B9D4C71C-8ABC-4AA6-ACBC-D31C5113827A}" type="sibTrans" cxnId="{73A981DE-D0E1-4D50-8B85-1A61F9B56AA7}">
      <dgm:prSet/>
      <dgm:spPr/>
      <dgm:t>
        <a:bodyPr/>
        <a:lstStyle/>
        <a:p>
          <a:endParaRPr lang="es-EC"/>
        </a:p>
      </dgm:t>
    </dgm:pt>
    <dgm:pt modelId="{D78A2F22-D930-4F13-9CCA-C3BCBB1E058D}">
      <dgm:prSet phldrT="[Texto]"/>
      <dgm:spPr/>
      <dgm:t>
        <a:bodyPr/>
        <a:lstStyle/>
        <a:p>
          <a:r>
            <a:rPr lang="es-ES" dirty="0"/>
            <a:t>Reuniones previas con la Organización de los </a:t>
          </a:r>
          <a:r>
            <a:rPr lang="es-ES" dirty="0" err="1"/>
            <a:t>Kichwas</a:t>
          </a:r>
          <a:r>
            <a:rPr lang="es-ES" dirty="0"/>
            <a:t> del Pastaza (Amazonia –Ecuador): PAKKIRU</a:t>
          </a:r>
          <a:endParaRPr lang="es-EC" dirty="0"/>
        </a:p>
      </dgm:t>
    </dgm:pt>
    <dgm:pt modelId="{0B2D14FF-AE87-4CE9-96B3-EDB724BFA30F}" type="parTrans" cxnId="{C6233310-793B-48E1-8DD0-B97322A54732}">
      <dgm:prSet/>
      <dgm:spPr/>
      <dgm:t>
        <a:bodyPr/>
        <a:lstStyle/>
        <a:p>
          <a:endParaRPr lang="es-EC"/>
        </a:p>
      </dgm:t>
    </dgm:pt>
    <dgm:pt modelId="{862941C6-A792-47FF-9B56-0E04A2D6B85A}" type="sibTrans" cxnId="{C6233310-793B-48E1-8DD0-B97322A54732}">
      <dgm:prSet/>
      <dgm:spPr/>
      <dgm:t>
        <a:bodyPr/>
        <a:lstStyle/>
        <a:p>
          <a:endParaRPr lang="es-EC"/>
        </a:p>
      </dgm:t>
    </dgm:pt>
    <dgm:pt modelId="{21057B24-2A89-41EF-A8FB-9B7C655926D5}">
      <dgm:prSet phldrT="[Texto]"/>
      <dgm:spPr/>
      <dgm:t>
        <a:bodyPr/>
        <a:lstStyle/>
        <a:p>
          <a:r>
            <a:rPr lang="es-ES" dirty="0"/>
            <a:t>Cantonal</a:t>
          </a:r>
          <a:endParaRPr lang="es-EC" dirty="0"/>
        </a:p>
      </dgm:t>
    </dgm:pt>
    <dgm:pt modelId="{2F17B947-440C-4C3E-A7A7-95A9A186F495}" type="parTrans" cxnId="{06E11B32-84A6-4BE5-8187-268C226CF132}">
      <dgm:prSet/>
      <dgm:spPr/>
      <dgm:t>
        <a:bodyPr/>
        <a:lstStyle/>
        <a:p>
          <a:endParaRPr lang="es-EC"/>
        </a:p>
      </dgm:t>
    </dgm:pt>
    <dgm:pt modelId="{8521E4DB-2DA1-48CA-A25F-D48156DB36E6}" type="sibTrans" cxnId="{06E11B32-84A6-4BE5-8187-268C226CF132}">
      <dgm:prSet/>
      <dgm:spPr/>
      <dgm:t>
        <a:bodyPr/>
        <a:lstStyle/>
        <a:p>
          <a:endParaRPr lang="es-EC"/>
        </a:p>
      </dgm:t>
    </dgm:pt>
    <dgm:pt modelId="{6EA5F0B2-767C-4A28-AFFD-996F3F1388A1}">
      <dgm:prSet phldrT="[Texto]"/>
      <dgm:spPr/>
      <dgm:t>
        <a:bodyPr/>
        <a:lstStyle/>
        <a:p>
          <a:r>
            <a:rPr lang="es-ES" dirty="0"/>
            <a:t>Reuniones previas con asociación cantonal ACIA (Pastaza, Ecuador)</a:t>
          </a:r>
          <a:endParaRPr lang="es-EC" dirty="0"/>
        </a:p>
      </dgm:t>
    </dgm:pt>
    <dgm:pt modelId="{F2CFB3F8-2F96-4AFE-A354-73B24825273F}" type="parTrans" cxnId="{C7AD9408-1A81-49FD-9C90-32B32281F6D7}">
      <dgm:prSet/>
      <dgm:spPr/>
      <dgm:t>
        <a:bodyPr/>
        <a:lstStyle/>
        <a:p>
          <a:endParaRPr lang="es-EC"/>
        </a:p>
      </dgm:t>
    </dgm:pt>
    <dgm:pt modelId="{7F9C60A4-6D60-4B81-85BA-8B31CCC74519}" type="sibTrans" cxnId="{C7AD9408-1A81-49FD-9C90-32B32281F6D7}">
      <dgm:prSet/>
      <dgm:spPr/>
      <dgm:t>
        <a:bodyPr/>
        <a:lstStyle/>
        <a:p>
          <a:endParaRPr lang="es-EC"/>
        </a:p>
      </dgm:t>
    </dgm:pt>
    <dgm:pt modelId="{188492A6-C662-4576-A82E-CC5718421C1F}">
      <dgm:prSet phldrT="[Texto]"/>
      <dgm:spPr/>
      <dgm:t>
        <a:bodyPr/>
        <a:lstStyle/>
        <a:p>
          <a:r>
            <a:rPr lang="es-ES" dirty="0"/>
            <a:t>Local</a:t>
          </a:r>
          <a:endParaRPr lang="es-EC" dirty="0"/>
        </a:p>
      </dgm:t>
    </dgm:pt>
    <dgm:pt modelId="{D300241F-849E-4D38-8F88-30F15FF65E94}" type="parTrans" cxnId="{3C24A03C-190A-44C5-9668-5A9B74BEBD79}">
      <dgm:prSet/>
      <dgm:spPr/>
      <dgm:t>
        <a:bodyPr/>
        <a:lstStyle/>
        <a:p>
          <a:endParaRPr lang="es-EC"/>
        </a:p>
      </dgm:t>
    </dgm:pt>
    <dgm:pt modelId="{C2DAABA1-BE09-4CB5-B725-67D2AC0CE683}" type="sibTrans" cxnId="{3C24A03C-190A-44C5-9668-5A9B74BEBD79}">
      <dgm:prSet/>
      <dgm:spPr/>
      <dgm:t>
        <a:bodyPr/>
        <a:lstStyle/>
        <a:p>
          <a:endParaRPr lang="es-EC"/>
        </a:p>
      </dgm:t>
    </dgm:pt>
    <dgm:pt modelId="{403EE477-96AF-479F-954C-3F947989524D}">
      <dgm:prSet phldrT="[Texto]"/>
      <dgm:spPr/>
      <dgm:t>
        <a:bodyPr/>
        <a:lstStyle/>
        <a:p>
          <a:r>
            <a:rPr lang="es-ES" dirty="0"/>
            <a:t>Gestión con Dirigentes comunitarios de Elena Andy y </a:t>
          </a:r>
          <a:r>
            <a:rPr lang="es-ES" dirty="0" err="1"/>
            <a:t>Ceploa</a:t>
          </a:r>
          <a:endParaRPr lang="es-EC" dirty="0"/>
        </a:p>
      </dgm:t>
    </dgm:pt>
    <dgm:pt modelId="{4DF6709F-E402-4F56-AF27-F9BAFEE463F7}" type="parTrans" cxnId="{C33C334B-4A2B-4BE9-A9EB-B96787D0A9EC}">
      <dgm:prSet/>
      <dgm:spPr/>
      <dgm:t>
        <a:bodyPr/>
        <a:lstStyle/>
        <a:p>
          <a:endParaRPr lang="es-EC"/>
        </a:p>
      </dgm:t>
    </dgm:pt>
    <dgm:pt modelId="{E8CE2C18-E077-4403-9732-A8A4FF27ECCD}" type="sibTrans" cxnId="{C33C334B-4A2B-4BE9-A9EB-B96787D0A9EC}">
      <dgm:prSet/>
      <dgm:spPr/>
      <dgm:t>
        <a:bodyPr/>
        <a:lstStyle/>
        <a:p>
          <a:endParaRPr lang="es-EC"/>
        </a:p>
      </dgm:t>
    </dgm:pt>
    <dgm:pt modelId="{90623016-137C-4ACF-AB66-6AEBE332807F}">
      <dgm:prSet/>
      <dgm:spPr/>
      <dgm:t>
        <a:bodyPr/>
        <a:lstStyle/>
        <a:p>
          <a:r>
            <a:rPr lang="es-ES" dirty="0"/>
            <a:t>Comunidad</a:t>
          </a:r>
          <a:endParaRPr lang="es-EC" dirty="0"/>
        </a:p>
      </dgm:t>
    </dgm:pt>
    <dgm:pt modelId="{83B2FC9A-B946-4F98-8C7B-739A73DB9A08}" type="parTrans" cxnId="{93AE2CBB-816E-40B1-9221-E5006613D969}">
      <dgm:prSet/>
      <dgm:spPr/>
      <dgm:t>
        <a:bodyPr/>
        <a:lstStyle/>
        <a:p>
          <a:endParaRPr lang="es-EC"/>
        </a:p>
      </dgm:t>
    </dgm:pt>
    <dgm:pt modelId="{EAE4722E-B5CC-4E35-9391-99FFB248C2AF}" type="sibTrans" cxnId="{93AE2CBB-816E-40B1-9221-E5006613D969}">
      <dgm:prSet/>
      <dgm:spPr/>
      <dgm:t>
        <a:bodyPr/>
        <a:lstStyle/>
        <a:p>
          <a:endParaRPr lang="es-EC"/>
        </a:p>
      </dgm:t>
    </dgm:pt>
    <dgm:pt modelId="{FF301D08-F824-4F1F-B339-8999AA2A6994}">
      <dgm:prSet/>
      <dgm:spPr/>
      <dgm:t>
        <a:bodyPr/>
        <a:lstStyle/>
        <a:p>
          <a:r>
            <a:rPr lang="es-ES" dirty="0"/>
            <a:t>Asamblea comunitaria</a:t>
          </a:r>
          <a:endParaRPr lang="es-EC" dirty="0"/>
        </a:p>
      </dgm:t>
    </dgm:pt>
    <dgm:pt modelId="{96C59A28-84D4-4496-B5A5-232191997232}" type="parTrans" cxnId="{2C6BE1F0-5804-4338-82D8-6E017E083104}">
      <dgm:prSet/>
      <dgm:spPr/>
      <dgm:t>
        <a:bodyPr/>
        <a:lstStyle/>
        <a:p>
          <a:endParaRPr lang="es-EC"/>
        </a:p>
      </dgm:t>
    </dgm:pt>
    <dgm:pt modelId="{C8EA7A85-4BB1-4B01-B97F-386972EF8567}" type="sibTrans" cxnId="{2C6BE1F0-5804-4338-82D8-6E017E083104}">
      <dgm:prSet/>
      <dgm:spPr/>
      <dgm:t>
        <a:bodyPr/>
        <a:lstStyle/>
        <a:p>
          <a:endParaRPr lang="es-EC"/>
        </a:p>
      </dgm:t>
    </dgm:pt>
    <dgm:pt modelId="{B36BA4D3-0691-4B27-88BE-6F6228916F59}">
      <dgm:prSet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ES" dirty="0"/>
            <a:t>Permiso de ingreso a comunidades  </a:t>
          </a:r>
          <a:endParaRPr lang="es-EC" dirty="0"/>
        </a:p>
      </dgm:t>
    </dgm:pt>
    <dgm:pt modelId="{4DBEC191-9A0E-4F85-A8BF-C2872DB35F94}" type="parTrans" cxnId="{D3C406D1-B0FD-4EA4-BA7D-56A42576624C}">
      <dgm:prSet/>
      <dgm:spPr/>
      <dgm:t>
        <a:bodyPr/>
        <a:lstStyle/>
        <a:p>
          <a:endParaRPr lang="es-EC"/>
        </a:p>
      </dgm:t>
    </dgm:pt>
    <dgm:pt modelId="{62789E09-9063-4CAF-BE74-2EEE8CE22FCD}" type="sibTrans" cxnId="{D3C406D1-B0FD-4EA4-BA7D-56A42576624C}">
      <dgm:prSet/>
      <dgm:spPr/>
      <dgm:t>
        <a:bodyPr/>
        <a:lstStyle/>
        <a:p>
          <a:endParaRPr lang="es-EC"/>
        </a:p>
      </dgm:t>
    </dgm:pt>
    <dgm:pt modelId="{3C4C4B5C-048A-4890-81F2-661EEDB8139E}">
      <dgm:prSet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ES" dirty="0"/>
            <a:t>Acuerdos con comunidades</a:t>
          </a:r>
          <a:endParaRPr lang="es-EC" dirty="0"/>
        </a:p>
      </dgm:t>
    </dgm:pt>
    <dgm:pt modelId="{A7C22541-7794-4FE3-8428-41A2DFFE11F1}" type="parTrans" cxnId="{1076D884-63A3-4018-A52B-1C136F456CFF}">
      <dgm:prSet/>
      <dgm:spPr/>
      <dgm:t>
        <a:bodyPr/>
        <a:lstStyle/>
        <a:p>
          <a:endParaRPr lang="es-EC"/>
        </a:p>
      </dgm:t>
    </dgm:pt>
    <dgm:pt modelId="{634FFB78-2877-4566-BF3C-CFE51BF5280A}" type="sibTrans" cxnId="{1076D884-63A3-4018-A52B-1C136F456CFF}">
      <dgm:prSet/>
      <dgm:spPr/>
      <dgm:t>
        <a:bodyPr/>
        <a:lstStyle/>
        <a:p>
          <a:endParaRPr lang="es-EC"/>
        </a:p>
      </dgm:t>
    </dgm:pt>
    <dgm:pt modelId="{AC0ABEC3-7B0D-4279-9364-8CD2F4A71AFB}" type="pres">
      <dgm:prSet presAssocID="{057BB798-CC45-4BB6-B9EA-A30B4D603CA1}" presName="linearFlow" presStyleCnt="0">
        <dgm:presLayoutVars>
          <dgm:dir/>
          <dgm:animLvl val="lvl"/>
          <dgm:resizeHandles val="exact"/>
        </dgm:presLayoutVars>
      </dgm:prSet>
      <dgm:spPr/>
    </dgm:pt>
    <dgm:pt modelId="{08BE7636-4E05-4E5E-9DA8-FD11784A72BC}" type="pres">
      <dgm:prSet presAssocID="{E36FC62D-88CF-4EF8-84BC-9864B7411F35}" presName="composite" presStyleCnt="0"/>
      <dgm:spPr/>
    </dgm:pt>
    <dgm:pt modelId="{A0BD0B55-385A-47B6-9F4C-716925E335D5}" type="pres">
      <dgm:prSet presAssocID="{E36FC62D-88CF-4EF8-84BC-9864B7411F35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F2BA18E-BDE3-4F9E-B480-1056B037A213}" type="pres">
      <dgm:prSet presAssocID="{E36FC62D-88CF-4EF8-84BC-9864B7411F35}" presName="descendantText" presStyleLbl="alignAcc1" presStyleIdx="0" presStyleCnt="4">
        <dgm:presLayoutVars>
          <dgm:bulletEnabled val="1"/>
        </dgm:presLayoutVars>
      </dgm:prSet>
      <dgm:spPr/>
    </dgm:pt>
    <dgm:pt modelId="{E2D96132-5E0A-466D-98F7-A036814854E4}" type="pres">
      <dgm:prSet presAssocID="{B9D4C71C-8ABC-4AA6-ACBC-D31C5113827A}" presName="sp" presStyleCnt="0"/>
      <dgm:spPr/>
    </dgm:pt>
    <dgm:pt modelId="{9F842985-4934-4D64-B8BB-27BC846EADCA}" type="pres">
      <dgm:prSet presAssocID="{21057B24-2A89-41EF-A8FB-9B7C655926D5}" presName="composite" presStyleCnt="0"/>
      <dgm:spPr/>
    </dgm:pt>
    <dgm:pt modelId="{B44C11ED-0CBC-4CAF-853E-0C76AC2FFA5C}" type="pres">
      <dgm:prSet presAssocID="{21057B24-2A89-41EF-A8FB-9B7C655926D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BFF83CD-AB74-4029-A2D4-680FD4D1347A}" type="pres">
      <dgm:prSet presAssocID="{21057B24-2A89-41EF-A8FB-9B7C655926D5}" presName="descendantText" presStyleLbl="alignAcc1" presStyleIdx="1" presStyleCnt="4">
        <dgm:presLayoutVars>
          <dgm:bulletEnabled val="1"/>
        </dgm:presLayoutVars>
      </dgm:prSet>
      <dgm:spPr/>
    </dgm:pt>
    <dgm:pt modelId="{993105E1-4191-4B70-99CC-27383693CACD}" type="pres">
      <dgm:prSet presAssocID="{8521E4DB-2DA1-48CA-A25F-D48156DB36E6}" presName="sp" presStyleCnt="0"/>
      <dgm:spPr/>
    </dgm:pt>
    <dgm:pt modelId="{912C4CFD-57F0-4B7E-8876-1CF342758A9C}" type="pres">
      <dgm:prSet presAssocID="{188492A6-C662-4576-A82E-CC5718421C1F}" presName="composite" presStyleCnt="0"/>
      <dgm:spPr/>
    </dgm:pt>
    <dgm:pt modelId="{879F032D-903C-4DD6-AC30-20E11A1DEBD8}" type="pres">
      <dgm:prSet presAssocID="{188492A6-C662-4576-A82E-CC5718421C1F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102649C-A561-4A31-A0DB-187BA61E85CC}" type="pres">
      <dgm:prSet presAssocID="{188492A6-C662-4576-A82E-CC5718421C1F}" presName="descendantText" presStyleLbl="alignAcc1" presStyleIdx="2" presStyleCnt="4">
        <dgm:presLayoutVars>
          <dgm:bulletEnabled val="1"/>
        </dgm:presLayoutVars>
      </dgm:prSet>
      <dgm:spPr/>
    </dgm:pt>
    <dgm:pt modelId="{DC550D24-91EF-4DAB-81FA-F85D23CA7E6E}" type="pres">
      <dgm:prSet presAssocID="{C2DAABA1-BE09-4CB5-B725-67D2AC0CE683}" presName="sp" presStyleCnt="0"/>
      <dgm:spPr/>
    </dgm:pt>
    <dgm:pt modelId="{EA0ABEC9-467B-4818-A0A2-696BDFA269A7}" type="pres">
      <dgm:prSet presAssocID="{90623016-137C-4ACF-AB66-6AEBE332807F}" presName="composite" presStyleCnt="0"/>
      <dgm:spPr/>
    </dgm:pt>
    <dgm:pt modelId="{30E76461-6829-488A-94C9-9FE03AF5C49A}" type="pres">
      <dgm:prSet presAssocID="{90623016-137C-4ACF-AB66-6AEBE332807F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0D217CD7-A29B-4E82-AE08-0CACCA8CD615}" type="pres">
      <dgm:prSet presAssocID="{90623016-137C-4ACF-AB66-6AEBE332807F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7AD9408-1A81-49FD-9C90-32B32281F6D7}" srcId="{21057B24-2A89-41EF-A8FB-9B7C655926D5}" destId="{6EA5F0B2-767C-4A28-AFFD-996F3F1388A1}" srcOrd="0" destOrd="0" parTransId="{F2CFB3F8-2F96-4AFE-A354-73B24825273F}" sibTransId="{7F9C60A4-6D60-4B81-85BA-8B31CCC74519}"/>
    <dgm:cxn modelId="{C6233310-793B-48E1-8DD0-B97322A54732}" srcId="{E36FC62D-88CF-4EF8-84BC-9864B7411F35}" destId="{D78A2F22-D930-4F13-9CCA-C3BCBB1E058D}" srcOrd="0" destOrd="0" parTransId="{0B2D14FF-AE87-4CE9-96B3-EDB724BFA30F}" sibTransId="{862941C6-A792-47FF-9B56-0E04A2D6B85A}"/>
    <dgm:cxn modelId="{C1CC7F17-D907-498A-AE4B-E91A19BC7986}" type="presOf" srcId="{E36FC62D-88CF-4EF8-84BC-9864B7411F35}" destId="{A0BD0B55-385A-47B6-9F4C-716925E335D5}" srcOrd="0" destOrd="0" presId="urn:microsoft.com/office/officeart/2005/8/layout/chevron2"/>
    <dgm:cxn modelId="{501D7E1A-FACF-4D76-AC74-E7552873B07C}" type="presOf" srcId="{FF301D08-F824-4F1F-B339-8999AA2A6994}" destId="{0D217CD7-A29B-4E82-AE08-0CACCA8CD615}" srcOrd="0" destOrd="0" presId="urn:microsoft.com/office/officeart/2005/8/layout/chevron2"/>
    <dgm:cxn modelId="{06E11B32-84A6-4BE5-8187-268C226CF132}" srcId="{057BB798-CC45-4BB6-B9EA-A30B4D603CA1}" destId="{21057B24-2A89-41EF-A8FB-9B7C655926D5}" srcOrd="1" destOrd="0" parTransId="{2F17B947-440C-4C3E-A7A7-95A9A186F495}" sibTransId="{8521E4DB-2DA1-48CA-A25F-D48156DB36E6}"/>
    <dgm:cxn modelId="{3C24A03C-190A-44C5-9668-5A9B74BEBD79}" srcId="{057BB798-CC45-4BB6-B9EA-A30B4D603CA1}" destId="{188492A6-C662-4576-A82E-CC5718421C1F}" srcOrd="2" destOrd="0" parTransId="{D300241F-849E-4D38-8F88-30F15FF65E94}" sibTransId="{C2DAABA1-BE09-4CB5-B725-67D2AC0CE683}"/>
    <dgm:cxn modelId="{301B0464-2F61-4447-8F61-CCA1933D24E9}" type="presOf" srcId="{90623016-137C-4ACF-AB66-6AEBE332807F}" destId="{30E76461-6829-488A-94C9-9FE03AF5C49A}" srcOrd="0" destOrd="0" presId="urn:microsoft.com/office/officeart/2005/8/layout/chevron2"/>
    <dgm:cxn modelId="{A7ECE366-5220-43F8-99F2-98E0C8A38E70}" type="presOf" srcId="{B36BA4D3-0691-4B27-88BE-6F6228916F59}" destId="{0D217CD7-A29B-4E82-AE08-0CACCA8CD615}" srcOrd="0" destOrd="2" presId="urn:microsoft.com/office/officeart/2005/8/layout/chevron2"/>
    <dgm:cxn modelId="{C33C334B-4A2B-4BE9-A9EB-B96787D0A9EC}" srcId="{188492A6-C662-4576-A82E-CC5718421C1F}" destId="{403EE477-96AF-479F-954C-3F947989524D}" srcOrd="0" destOrd="0" parTransId="{4DF6709F-E402-4F56-AF27-F9BAFEE463F7}" sibTransId="{E8CE2C18-E077-4403-9732-A8A4FF27ECCD}"/>
    <dgm:cxn modelId="{B625FF51-2005-4DD5-9B4D-3BA58C387218}" type="presOf" srcId="{6EA5F0B2-767C-4A28-AFFD-996F3F1388A1}" destId="{ABFF83CD-AB74-4029-A2D4-680FD4D1347A}" srcOrd="0" destOrd="0" presId="urn:microsoft.com/office/officeart/2005/8/layout/chevron2"/>
    <dgm:cxn modelId="{06733D79-AE6B-4A27-B1AF-6690D014353C}" type="presOf" srcId="{D78A2F22-D930-4F13-9CCA-C3BCBB1E058D}" destId="{9F2BA18E-BDE3-4F9E-B480-1056B037A213}" srcOrd="0" destOrd="0" presId="urn:microsoft.com/office/officeart/2005/8/layout/chevron2"/>
    <dgm:cxn modelId="{A56F777E-48A0-4254-89C6-2060207B2216}" type="presOf" srcId="{188492A6-C662-4576-A82E-CC5718421C1F}" destId="{879F032D-903C-4DD6-AC30-20E11A1DEBD8}" srcOrd="0" destOrd="0" presId="urn:microsoft.com/office/officeart/2005/8/layout/chevron2"/>
    <dgm:cxn modelId="{1076D884-63A3-4018-A52B-1C136F456CFF}" srcId="{90623016-137C-4ACF-AB66-6AEBE332807F}" destId="{3C4C4B5C-048A-4890-81F2-661EEDB8139E}" srcOrd="1" destOrd="0" parTransId="{A7C22541-7794-4FE3-8428-41A2DFFE11F1}" sibTransId="{634FFB78-2877-4566-BF3C-CFE51BF5280A}"/>
    <dgm:cxn modelId="{E83448A7-9BB8-4310-AAC3-0F5BA9D61C46}" type="presOf" srcId="{403EE477-96AF-479F-954C-3F947989524D}" destId="{9102649C-A561-4A31-A0DB-187BA61E85CC}" srcOrd="0" destOrd="0" presId="urn:microsoft.com/office/officeart/2005/8/layout/chevron2"/>
    <dgm:cxn modelId="{4A84BFB5-963E-4168-8996-7E6E2B8544FF}" type="presOf" srcId="{057BB798-CC45-4BB6-B9EA-A30B4D603CA1}" destId="{AC0ABEC3-7B0D-4279-9364-8CD2F4A71AFB}" srcOrd="0" destOrd="0" presId="urn:microsoft.com/office/officeart/2005/8/layout/chevron2"/>
    <dgm:cxn modelId="{93AE2CBB-816E-40B1-9221-E5006613D969}" srcId="{057BB798-CC45-4BB6-B9EA-A30B4D603CA1}" destId="{90623016-137C-4ACF-AB66-6AEBE332807F}" srcOrd="3" destOrd="0" parTransId="{83B2FC9A-B946-4F98-8C7B-739A73DB9A08}" sibTransId="{EAE4722E-B5CC-4E35-9391-99FFB248C2AF}"/>
    <dgm:cxn modelId="{244D16C2-E218-4D73-ABA2-EFF6255FEE14}" type="presOf" srcId="{21057B24-2A89-41EF-A8FB-9B7C655926D5}" destId="{B44C11ED-0CBC-4CAF-853E-0C76AC2FFA5C}" srcOrd="0" destOrd="0" presId="urn:microsoft.com/office/officeart/2005/8/layout/chevron2"/>
    <dgm:cxn modelId="{D3C406D1-B0FD-4EA4-BA7D-56A42576624C}" srcId="{90623016-137C-4ACF-AB66-6AEBE332807F}" destId="{B36BA4D3-0691-4B27-88BE-6F6228916F59}" srcOrd="2" destOrd="0" parTransId="{4DBEC191-9A0E-4F85-A8BF-C2872DB35F94}" sibTransId="{62789E09-9063-4CAF-BE74-2EEE8CE22FCD}"/>
    <dgm:cxn modelId="{73A981DE-D0E1-4D50-8B85-1A61F9B56AA7}" srcId="{057BB798-CC45-4BB6-B9EA-A30B4D603CA1}" destId="{E36FC62D-88CF-4EF8-84BC-9864B7411F35}" srcOrd="0" destOrd="0" parTransId="{400A54DE-FEF4-4840-A5CE-6879A1882E61}" sibTransId="{B9D4C71C-8ABC-4AA6-ACBC-D31C5113827A}"/>
    <dgm:cxn modelId="{2C6BE1F0-5804-4338-82D8-6E017E083104}" srcId="{90623016-137C-4ACF-AB66-6AEBE332807F}" destId="{FF301D08-F824-4F1F-B339-8999AA2A6994}" srcOrd="0" destOrd="0" parTransId="{96C59A28-84D4-4496-B5A5-232191997232}" sibTransId="{C8EA7A85-4BB1-4B01-B97F-386972EF8567}"/>
    <dgm:cxn modelId="{5258D4FE-E713-46A4-ABD3-5FDB8B9C0FFC}" type="presOf" srcId="{3C4C4B5C-048A-4890-81F2-661EEDB8139E}" destId="{0D217CD7-A29B-4E82-AE08-0CACCA8CD615}" srcOrd="0" destOrd="1" presId="urn:microsoft.com/office/officeart/2005/8/layout/chevron2"/>
    <dgm:cxn modelId="{4BE814C2-22DF-4565-9AD1-E3CB476E2AE2}" type="presParOf" srcId="{AC0ABEC3-7B0D-4279-9364-8CD2F4A71AFB}" destId="{08BE7636-4E05-4E5E-9DA8-FD11784A72BC}" srcOrd="0" destOrd="0" presId="urn:microsoft.com/office/officeart/2005/8/layout/chevron2"/>
    <dgm:cxn modelId="{C502973B-932C-403E-B994-8EF5958B580E}" type="presParOf" srcId="{08BE7636-4E05-4E5E-9DA8-FD11784A72BC}" destId="{A0BD0B55-385A-47B6-9F4C-716925E335D5}" srcOrd="0" destOrd="0" presId="urn:microsoft.com/office/officeart/2005/8/layout/chevron2"/>
    <dgm:cxn modelId="{D39C3033-44D4-484F-AF8C-7C8F45CA03A4}" type="presParOf" srcId="{08BE7636-4E05-4E5E-9DA8-FD11784A72BC}" destId="{9F2BA18E-BDE3-4F9E-B480-1056B037A213}" srcOrd="1" destOrd="0" presId="urn:microsoft.com/office/officeart/2005/8/layout/chevron2"/>
    <dgm:cxn modelId="{076B443C-C391-41FB-B2EA-6D3882A9D76E}" type="presParOf" srcId="{AC0ABEC3-7B0D-4279-9364-8CD2F4A71AFB}" destId="{E2D96132-5E0A-466D-98F7-A036814854E4}" srcOrd="1" destOrd="0" presId="urn:microsoft.com/office/officeart/2005/8/layout/chevron2"/>
    <dgm:cxn modelId="{BD2DD5FA-79BA-425E-AB56-BC77EE5D0EEA}" type="presParOf" srcId="{AC0ABEC3-7B0D-4279-9364-8CD2F4A71AFB}" destId="{9F842985-4934-4D64-B8BB-27BC846EADCA}" srcOrd="2" destOrd="0" presId="urn:microsoft.com/office/officeart/2005/8/layout/chevron2"/>
    <dgm:cxn modelId="{22E3E6DE-E5E5-4FBF-B34E-B22B50CB410F}" type="presParOf" srcId="{9F842985-4934-4D64-B8BB-27BC846EADCA}" destId="{B44C11ED-0CBC-4CAF-853E-0C76AC2FFA5C}" srcOrd="0" destOrd="0" presId="urn:microsoft.com/office/officeart/2005/8/layout/chevron2"/>
    <dgm:cxn modelId="{210464E7-5942-4136-8D39-818A6E2D9FEB}" type="presParOf" srcId="{9F842985-4934-4D64-B8BB-27BC846EADCA}" destId="{ABFF83CD-AB74-4029-A2D4-680FD4D1347A}" srcOrd="1" destOrd="0" presId="urn:microsoft.com/office/officeart/2005/8/layout/chevron2"/>
    <dgm:cxn modelId="{6B3F83A4-8AD4-49BC-AB3F-FEC1D8DCF21F}" type="presParOf" srcId="{AC0ABEC3-7B0D-4279-9364-8CD2F4A71AFB}" destId="{993105E1-4191-4B70-99CC-27383693CACD}" srcOrd="3" destOrd="0" presId="urn:microsoft.com/office/officeart/2005/8/layout/chevron2"/>
    <dgm:cxn modelId="{A7FEAF07-3715-40AE-B695-EE9498241714}" type="presParOf" srcId="{AC0ABEC3-7B0D-4279-9364-8CD2F4A71AFB}" destId="{912C4CFD-57F0-4B7E-8876-1CF342758A9C}" srcOrd="4" destOrd="0" presId="urn:microsoft.com/office/officeart/2005/8/layout/chevron2"/>
    <dgm:cxn modelId="{7FFB4EE6-9298-4848-BB3F-5902466BBDEA}" type="presParOf" srcId="{912C4CFD-57F0-4B7E-8876-1CF342758A9C}" destId="{879F032D-903C-4DD6-AC30-20E11A1DEBD8}" srcOrd="0" destOrd="0" presId="urn:microsoft.com/office/officeart/2005/8/layout/chevron2"/>
    <dgm:cxn modelId="{EA711962-13CA-493B-A061-A8304783F776}" type="presParOf" srcId="{912C4CFD-57F0-4B7E-8876-1CF342758A9C}" destId="{9102649C-A561-4A31-A0DB-187BA61E85CC}" srcOrd="1" destOrd="0" presId="urn:microsoft.com/office/officeart/2005/8/layout/chevron2"/>
    <dgm:cxn modelId="{AAD1907E-28B6-488E-90EA-8F7A1302ED02}" type="presParOf" srcId="{AC0ABEC3-7B0D-4279-9364-8CD2F4A71AFB}" destId="{DC550D24-91EF-4DAB-81FA-F85D23CA7E6E}" srcOrd="5" destOrd="0" presId="urn:microsoft.com/office/officeart/2005/8/layout/chevron2"/>
    <dgm:cxn modelId="{66BB6E0F-7910-47B9-B7E0-C7957E34D014}" type="presParOf" srcId="{AC0ABEC3-7B0D-4279-9364-8CD2F4A71AFB}" destId="{EA0ABEC9-467B-4818-A0A2-696BDFA269A7}" srcOrd="6" destOrd="0" presId="urn:microsoft.com/office/officeart/2005/8/layout/chevron2"/>
    <dgm:cxn modelId="{91E3C4F1-46CE-4C46-8AB9-2C4F2EDEDCB3}" type="presParOf" srcId="{EA0ABEC9-467B-4818-A0A2-696BDFA269A7}" destId="{30E76461-6829-488A-94C9-9FE03AF5C49A}" srcOrd="0" destOrd="0" presId="urn:microsoft.com/office/officeart/2005/8/layout/chevron2"/>
    <dgm:cxn modelId="{4B0D7B46-A08D-403E-99E6-3D54130E5FDF}" type="presParOf" srcId="{EA0ABEC9-467B-4818-A0A2-696BDFA269A7}" destId="{0D217CD7-A29B-4E82-AE08-0CACCA8CD61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1FBE36-284B-441A-9C1B-C44268983E3C}" type="doc">
      <dgm:prSet loTypeId="urn:microsoft.com/office/officeart/2005/8/layout/list1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BBF7052F-A2D5-428E-8467-88C6613702C1}">
      <dgm:prSet phldrT="[Texto]" custT="1"/>
      <dgm:spPr/>
      <dgm:t>
        <a:bodyPr/>
        <a:lstStyle/>
        <a:p>
          <a:r>
            <a:rPr lang="es-MX" sz="2400" dirty="0"/>
            <a:t>Contribuir a la ordenación y manejo sostenible de </a:t>
          </a:r>
          <a:r>
            <a:rPr lang="es-MX" sz="2400" i="1" dirty="0"/>
            <a:t>Swietenia macrophylla </a:t>
          </a:r>
          <a:r>
            <a:rPr lang="es-MX" sz="2400" i="0" dirty="0"/>
            <a:t>King.</a:t>
          </a:r>
          <a:endParaRPr lang="es-EC" sz="2400" i="1" dirty="0"/>
        </a:p>
      </dgm:t>
    </dgm:pt>
    <dgm:pt modelId="{89B9BA49-DD43-4817-B168-BC67C6712CE7}" type="parTrans" cxnId="{5406E57F-DE40-44AA-B13D-9BD846C607ED}">
      <dgm:prSet/>
      <dgm:spPr/>
      <dgm:t>
        <a:bodyPr/>
        <a:lstStyle/>
        <a:p>
          <a:endParaRPr lang="es-EC"/>
        </a:p>
      </dgm:t>
    </dgm:pt>
    <dgm:pt modelId="{ECF1CEFB-6CB5-4028-9F01-F5ED4C2AC18D}" type="sibTrans" cxnId="{5406E57F-DE40-44AA-B13D-9BD846C607ED}">
      <dgm:prSet/>
      <dgm:spPr/>
      <dgm:t>
        <a:bodyPr/>
        <a:lstStyle/>
        <a:p>
          <a:endParaRPr lang="es-EC"/>
        </a:p>
      </dgm:t>
    </dgm:pt>
    <dgm:pt modelId="{889F8902-3A7D-4B46-B70A-BCD3EC7AADD2}" type="pres">
      <dgm:prSet presAssocID="{961FBE36-284B-441A-9C1B-C44268983E3C}" presName="linear" presStyleCnt="0">
        <dgm:presLayoutVars>
          <dgm:dir/>
          <dgm:animLvl val="lvl"/>
          <dgm:resizeHandles val="exact"/>
        </dgm:presLayoutVars>
      </dgm:prSet>
      <dgm:spPr/>
    </dgm:pt>
    <dgm:pt modelId="{BC4D209F-60C5-422F-81FD-2DF1C41E2062}" type="pres">
      <dgm:prSet presAssocID="{BBF7052F-A2D5-428E-8467-88C6613702C1}" presName="parentLin" presStyleCnt="0"/>
      <dgm:spPr/>
    </dgm:pt>
    <dgm:pt modelId="{D1F5FBE7-B0B6-43E1-A093-791E19D99BC9}" type="pres">
      <dgm:prSet presAssocID="{BBF7052F-A2D5-428E-8467-88C6613702C1}" presName="parentLeftMargin" presStyleLbl="node1" presStyleIdx="0" presStyleCnt="1"/>
      <dgm:spPr/>
    </dgm:pt>
    <dgm:pt modelId="{AA33DB7F-DE9A-410B-8E2B-8264632F5439}" type="pres">
      <dgm:prSet presAssocID="{BBF7052F-A2D5-428E-8467-88C6613702C1}" presName="parentText" presStyleLbl="node1" presStyleIdx="0" presStyleCnt="1" custScaleY="138235" custLinFactX="25264" custLinFactNeighborX="100000" custLinFactNeighborY="44667">
        <dgm:presLayoutVars>
          <dgm:chMax val="0"/>
          <dgm:bulletEnabled val="1"/>
        </dgm:presLayoutVars>
      </dgm:prSet>
      <dgm:spPr/>
    </dgm:pt>
    <dgm:pt modelId="{1C3B096C-8AB2-456D-B99E-EDDD63CFF1FB}" type="pres">
      <dgm:prSet presAssocID="{BBF7052F-A2D5-428E-8467-88C6613702C1}" presName="negativeSpace" presStyleCnt="0"/>
      <dgm:spPr/>
    </dgm:pt>
    <dgm:pt modelId="{438F8BDF-D59D-40EC-8DB7-D597AC8A2030}" type="pres">
      <dgm:prSet presAssocID="{BBF7052F-A2D5-428E-8467-88C6613702C1}" presName="childText" presStyleLbl="conFgAcc1" presStyleIdx="0" presStyleCnt="1" custScaleY="27554" custLinFactNeighborX="-163" custLinFactNeighborY="22543">
        <dgm:presLayoutVars>
          <dgm:bulletEnabled val="1"/>
        </dgm:presLayoutVars>
      </dgm:prSet>
      <dgm:spPr/>
    </dgm:pt>
  </dgm:ptLst>
  <dgm:cxnLst>
    <dgm:cxn modelId="{3CCFCE18-58B6-4FB3-8F4C-F273F62D072B}" type="presOf" srcId="{BBF7052F-A2D5-428E-8467-88C6613702C1}" destId="{AA33DB7F-DE9A-410B-8E2B-8264632F5439}" srcOrd="1" destOrd="0" presId="urn:microsoft.com/office/officeart/2005/8/layout/list1"/>
    <dgm:cxn modelId="{A931632D-F711-4EE9-A8C2-571BAB32A72E}" type="presOf" srcId="{961FBE36-284B-441A-9C1B-C44268983E3C}" destId="{889F8902-3A7D-4B46-B70A-BCD3EC7AADD2}" srcOrd="0" destOrd="0" presId="urn:microsoft.com/office/officeart/2005/8/layout/list1"/>
    <dgm:cxn modelId="{5EBBC638-724D-443E-9DDE-40CB3FA1BD0B}" type="presOf" srcId="{BBF7052F-A2D5-428E-8467-88C6613702C1}" destId="{D1F5FBE7-B0B6-43E1-A093-791E19D99BC9}" srcOrd="0" destOrd="0" presId="urn:microsoft.com/office/officeart/2005/8/layout/list1"/>
    <dgm:cxn modelId="{5406E57F-DE40-44AA-B13D-9BD846C607ED}" srcId="{961FBE36-284B-441A-9C1B-C44268983E3C}" destId="{BBF7052F-A2D5-428E-8467-88C6613702C1}" srcOrd="0" destOrd="0" parTransId="{89B9BA49-DD43-4817-B168-BC67C6712CE7}" sibTransId="{ECF1CEFB-6CB5-4028-9F01-F5ED4C2AC18D}"/>
    <dgm:cxn modelId="{CB1586C8-6BD9-4F39-B7DF-0AD62E0CDB48}" type="presParOf" srcId="{889F8902-3A7D-4B46-B70A-BCD3EC7AADD2}" destId="{BC4D209F-60C5-422F-81FD-2DF1C41E2062}" srcOrd="0" destOrd="0" presId="urn:microsoft.com/office/officeart/2005/8/layout/list1"/>
    <dgm:cxn modelId="{20F8795C-13B3-468F-86CC-9B34EB9F93FE}" type="presParOf" srcId="{BC4D209F-60C5-422F-81FD-2DF1C41E2062}" destId="{D1F5FBE7-B0B6-43E1-A093-791E19D99BC9}" srcOrd="0" destOrd="0" presId="urn:microsoft.com/office/officeart/2005/8/layout/list1"/>
    <dgm:cxn modelId="{CA784AF9-53E9-414C-8371-4A1FF306A882}" type="presParOf" srcId="{BC4D209F-60C5-422F-81FD-2DF1C41E2062}" destId="{AA33DB7F-DE9A-410B-8E2B-8264632F5439}" srcOrd="1" destOrd="0" presId="urn:microsoft.com/office/officeart/2005/8/layout/list1"/>
    <dgm:cxn modelId="{41DDDA5F-C42F-4C41-BEBA-E42BEDA5FFA0}" type="presParOf" srcId="{889F8902-3A7D-4B46-B70A-BCD3EC7AADD2}" destId="{1C3B096C-8AB2-456D-B99E-EDDD63CFF1FB}" srcOrd="1" destOrd="0" presId="urn:microsoft.com/office/officeart/2005/8/layout/list1"/>
    <dgm:cxn modelId="{EDEA4211-C3BE-45B7-AECA-E0F600A83CD1}" type="presParOf" srcId="{889F8902-3A7D-4B46-B70A-BCD3EC7AADD2}" destId="{438F8BDF-D59D-40EC-8DB7-D597AC8A2030}" srcOrd="2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1FBE36-284B-441A-9C1B-C44268983E3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00CD514-FD3E-46FF-A651-1488F3E85755}">
      <dgm:prSet phldrT="[Texto]" custT="1"/>
      <dgm:spPr/>
      <dgm:t>
        <a:bodyPr/>
        <a:lstStyle/>
        <a:p>
          <a:r>
            <a:rPr lang="es-MX" sz="2400" dirty="0"/>
            <a:t>Mejorar la capacidad de gestión de las especies forestales CITES con énfasis en </a:t>
          </a:r>
          <a:r>
            <a:rPr lang="es-MX" sz="2400" i="1" dirty="0"/>
            <a:t>Swietenia macrophylla </a:t>
          </a:r>
          <a:r>
            <a:rPr lang="es-MX" sz="2400" i="0" dirty="0"/>
            <a:t>King.</a:t>
          </a:r>
          <a:endParaRPr lang="es-EC" sz="2400" i="1" dirty="0"/>
        </a:p>
      </dgm:t>
    </dgm:pt>
    <dgm:pt modelId="{4CE80F87-2747-4326-BC2B-076C461D1D78}" type="parTrans" cxnId="{FE92B0F8-CDBA-4864-92ED-6EEE6E359C06}">
      <dgm:prSet/>
      <dgm:spPr/>
      <dgm:t>
        <a:bodyPr/>
        <a:lstStyle/>
        <a:p>
          <a:endParaRPr lang="es-EC"/>
        </a:p>
      </dgm:t>
    </dgm:pt>
    <dgm:pt modelId="{253B9002-F9BE-4A8B-AA0A-2B1DD2425C08}" type="sibTrans" cxnId="{FE92B0F8-CDBA-4864-92ED-6EEE6E359C06}">
      <dgm:prSet/>
      <dgm:spPr/>
      <dgm:t>
        <a:bodyPr/>
        <a:lstStyle/>
        <a:p>
          <a:endParaRPr lang="es-EC"/>
        </a:p>
      </dgm:t>
    </dgm:pt>
    <dgm:pt modelId="{889F8902-3A7D-4B46-B70A-BCD3EC7AADD2}" type="pres">
      <dgm:prSet presAssocID="{961FBE36-284B-441A-9C1B-C44268983E3C}" presName="linear" presStyleCnt="0">
        <dgm:presLayoutVars>
          <dgm:dir/>
          <dgm:animLvl val="lvl"/>
          <dgm:resizeHandles val="exact"/>
        </dgm:presLayoutVars>
      </dgm:prSet>
      <dgm:spPr/>
    </dgm:pt>
    <dgm:pt modelId="{33E40F5D-4ACE-4547-8882-76A5EEB400A7}" type="pres">
      <dgm:prSet presAssocID="{500CD514-FD3E-46FF-A651-1488F3E85755}" presName="parentLin" presStyleCnt="0"/>
      <dgm:spPr/>
    </dgm:pt>
    <dgm:pt modelId="{726AEC0F-404A-4BD1-9F7A-653D90CD7FCA}" type="pres">
      <dgm:prSet presAssocID="{500CD514-FD3E-46FF-A651-1488F3E85755}" presName="parentLeftMargin" presStyleLbl="node1" presStyleIdx="0" presStyleCnt="1"/>
      <dgm:spPr/>
    </dgm:pt>
    <dgm:pt modelId="{6FDEE4F8-9FC6-4FD3-BD4E-63DAAC67FF10}" type="pres">
      <dgm:prSet presAssocID="{500CD514-FD3E-46FF-A651-1488F3E85755}" presName="parentText" presStyleLbl="node1" presStyleIdx="0" presStyleCnt="1" custScaleX="82335" custScaleY="114392" custLinFactNeighborX="-68524" custLinFactNeighborY="-67597">
        <dgm:presLayoutVars>
          <dgm:chMax val="0"/>
          <dgm:bulletEnabled val="1"/>
        </dgm:presLayoutVars>
      </dgm:prSet>
      <dgm:spPr/>
    </dgm:pt>
    <dgm:pt modelId="{E52256EE-DE6D-4F4A-80F6-CAEF14A2762D}" type="pres">
      <dgm:prSet presAssocID="{500CD514-FD3E-46FF-A651-1488F3E85755}" presName="negativeSpace" presStyleCnt="0"/>
      <dgm:spPr/>
    </dgm:pt>
    <dgm:pt modelId="{D1D8BF59-DC18-41FE-84EC-CBD771FBF275}" type="pres">
      <dgm:prSet presAssocID="{500CD514-FD3E-46FF-A651-1488F3E85755}" presName="childText" presStyleLbl="conFgAcc1" presStyleIdx="0" presStyleCnt="1" custScaleY="10104" custLinFactY="-34568" custLinFactNeighborX="648" custLinFactNeighborY="-100000">
        <dgm:presLayoutVars>
          <dgm:bulletEnabled val="1"/>
        </dgm:presLayoutVars>
      </dgm:prSet>
      <dgm:spPr/>
    </dgm:pt>
  </dgm:ptLst>
  <dgm:cxnLst>
    <dgm:cxn modelId="{A931632D-F711-4EE9-A8C2-571BAB32A72E}" type="presOf" srcId="{961FBE36-284B-441A-9C1B-C44268983E3C}" destId="{889F8902-3A7D-4B46-B70A-BCD3EC7AADD2}" srcOrd="0" destOrd="0" presId="urn:microsoft.com/office/officeart/2005/8/layout/list1"/>
    <dgm:cxn modelId="{8101FC3C-B5DC-41BF-B7BF-9F0BBC649A05}" type="presOf" srcId="{500CD514-FD3E-46FF-A651-1488F3E85755}" destId="{6FDEE4F8-9FC6-4FD3-BD4E-63DAAC67FF10}" srcOrd="1" destOrd="0" presId="urn:microsoft.com/office/officeart/2005/8/layout/list1"/>
    <dgm:cxn modelId="{C1CFA5E7-C93C-4DBC-B107-A534B040DEBC}" type="presOf" srcId="{500CD514-FD3E-46FF-A651-1488F3E85755}" destId="{726AEC0F-404A-4BD1-9F7A-653D90CD7FCA}" srcOrd="0" destOrd="0" presId="urn:microsoft.com/office/officeart/2005/8/layout/list1"/>
    <dgm:cxn modelId="{FE92B0F8-CDBA-4864-92ED-6EEE6E359C06}" srcId="{961FBE36-284B-441A-9C1B-C44268983E3C}" destId="{500CD514-FD3E-46FF-A651-1488F3E85755}" srcOrd="0" destOrd="0" parTransId="{4CE80F87-2747-4326-BC2B-076C461D1D78}" sibTransId="{253B9002-F9BE-4A8B-AA0A-2B1DD2425C08}"/>
    <dgm:cxn modelId="{58416ADB-F3B0-4DC6-9630-43617AB67FB8}" type="presParOf" srcId="{889F8902-3A7D-4B46-B70A-BCD3EC7AADD2}" destId="{33E40F5D-4ACE-4547-8882-76A5EEB400A7}" srcOrd="0" destOrd="0" presId="urn:microsoft.com/office/officeart/2005/8/layout/list1"/>
    <dgm:cxn modelId="{A4BCD191-169A-4FD3-92F8-DADB55BF9663}" type="presParOf" srcId="{33E40F5D-4ACE-4547-8882-76A5EEB400A7}" destId="{726AEC0F-404A-4BD1-9F7A-653D90CD7FCA}" srcOrd="0" destOrd="0" presId="urn:microsoft.com/office/officeart/2005/8/layout/list1"/>
    <dgm:cxn modelId="{52BBA6F4-0405-4DC0-898B-3E4A26305D34}" type="presParOf" srcId="{33E40F5D-4ACE-4547-8882-76A5EEB400A7}" destId="{6FDEE4F8-9FC6-4FD3-BD4E-63DAAC67FF10}" srcOrd="1" destOrd="0" presId="urn:microsoft.com/office/officeart/2005/8/layout/list1"/>
    <dgm:cxn modelId="{14EB0498-1B27-4EA0-AA49-2D8A8FF29EDE}" type="presParOf" srcId="{889F8902-3A7D-4B46-B70A-BCD3EC7AADD2}" destId="{E52256EE-DE6D-4F4A-80F6-CAEF14A2762D}" srcOrd="1" destOrd="0" presId="urn:microsoft.com/office/officeart/2005/8/layout/list1"/>
    <dgm:cxn modelId="{EF12C366-EE33-4DA1-9543-B134EB1BA426}" type="presParOf" srcId="{889F8902-3A7D-4B46-B70A-BCD3EC7AADD2}" destId="{D1D8BF59-DC18-41FE-84EC-CBD771FBF27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59E8FA-A8CB-4873-B592-D7E49763AD1E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A612202C-3EAE-405C-9309-C3E570F3CEBE}">
      <dgm:prSet phldrT="[Texto]"/>
      <dgm:spPr/>
      <dgm:t>
        <a:bodyPr/>
        <a:lstStyle/>
        <a:p>
          <a:endParaRPr lang="es-EC" dirty="0"/>
        </a:p>
      </dgm:t>
    </dgm:pt>
    <dgm:pt modelId="{19C7E1E6-9327-4C0D-8EF8-AF01039C9F41}" type="parTrans" cxnId="{3F9F4CA8-EDA7-468D-894F-4666F8044DE2}">
      <dgm:prSet/>
      <dgm:spPr/>
      <dgm:t>
        <a:bodyPr/>
        <a:lstStyle/>
        <a:p>
          <a:endParaRPr lang="es-EC"/>
        </a:p>
      </dgm:t>
    </dgm:pt>
    <dgm:pt modelId="{7618BD7E-42C9-4D7E-B95C-D59795B056B0}" type="sibTrans" cxnId="{3F9F4CA8-EDA7-468D-894F-4666F8044DE2}">
      <dgm:prSet/>
      <dgm:spPr/>
      <dgm:t>
        <a:bodyPr/>
        <a:lstStyle/>
        <a:p>
          <a:endParaRPr lang="es-EC"/>
        </a:p>
      </dgm:t>
    </dgm:pt>
    <dgm:pt modelId="{38EE1DFB-259D-4B70-A179-6125E4F56C1D}">
      <dgm:prSet phldrT="[Texto]"/>
      <dgm:spPr/>
      <dgm:t>
        <a:bodyPr/>
        <a:lstStyle/>
        <a:p>
          <a:endParaRPr lang="es-EC" dirty="0"/>
        </a:p>
      </dgm:t>
    </dgm:pt>
    <dgm:pt modelId="{E12E90E0-5854-42F4-BE72-99AC26E3D0D1}" type="parTrans" cxnId="{8E2F2358-80E2-495E-A17E-E33D7BABAB72}">
      <dgm:prSet/>
      <dgm:spPr/>
      <dgm:t>
        <a:bodyPr/>
        <a:lstStyle/>
        <a:p>
          <a:endParaRPr lang="es-EC"/>
        </a:p>
      </dgm:t>
    </dgm:pt>
    <dgm:pt modelId="{9114701B-CFAD-4601-9D3B-281BB5484616}" type="sibTrans" cxnId="{8E2F2358-80E2-495E-A17E-E33D7BABAB72}">
      <dgm:prSet/>
      <dgm:spPr/>
      <dgm:t>
        <a:bodyPr/>
        <a:lstStyle/>
        <a:p>
          <a:endParaRPr lang="es-EC"/>
        </a:p>
      </dgm:t>
    </dgm:pt>
    <dgm:pt modelId="{2DC86983-83C2-42E5-B24D-5064A0AD46D5}">
      <dgm:prSet phldrT="[Texto]"/>
      <dgm:spPr/>
      <dgm:t>
        <a:bodyPr/>
        <a:lstStyle/>
        <a:p>
          <a:endParaRPr lang="es-EC" dirty="0"/>
        </a:p>
      </dgm:t>
    </dgm:pt>
    <dgm:pt modelId="{70E7CE76-EB67-4753-8EE4-CC7BCC9EC51E}" type="parTrans" cxnId="{CA11AECB-46D3-4A25-B6E1-5D85697A6B6D}">
      <dgm:prSet/>
      <dgm:spPr/>
      <dgm:t>
        <a:bodyPr/>
        <a:lstStyle/>
        <a:p>
          <a:endParaRPr lang="es-EC"/>
        </a:p>
      </dgm:t>
    </dgm:pt>
    <dgm:pt modelId="{B7104F7B-C95F-49CC-BEE4-825051D602FB}" type="sibTrans" cxnId="{CA11AECB-46D3-4A25-B6E1-5D85697A6B6D}">
      <dgm:prSet/>
      <dgm:spPr/>
      <dgm:t>
        <a:bodyPr/>
        <a:lstStyle/>
        <a:p>
          <a:endParaRPr lang="es-EC"/>
        </a:p>
      </dgm:t>
    </dgm:pt>
    <dgm:pt modelId="{EBFD9CAD-C715-4FBE-B010-B481C0FBEEC5}" type="pres">
      <dgm:prSet presAssocID="{6A59E8FA-A8CB-4873-B592-D7E49763AD1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21D711C-7D7C-41A1-8999-6AF008593101}" type="pres">
      <dgm:prSet presAssocID="{A612202C-3EAE-405C-9309-C3E570F3CEBE}" presName="gear1" presStyleLbl="node1" presStyleIdx="0" presStyleCnt="3">
        <dgm:presLayoutVars>
          <dgm:chMax val="1"/>
          <dgm:bulletEnabled val="1"/>
        </dgm:presLayoutVars>
      </dgm:prSet>
      <dgm:spPr/>
    </dgm:pt>
    <dgm:pt modelId="{4AF34A88-0BE9-428A-BFE2-88C6DA895CCA}" type="pres">
      <dgm:prSet presAssocID="{A612202C-3EAE-405C-9309-C3E570F3CEBE}" presName="gear1srcNode" presStyleLbl="node1" presStyleIdx="0" presStyleCnt="3"/>
      <dgm:spPr/>
    </dgm:pt>
    <dgm:pt modelId="{3274790C-A44C-459C-BD33-1E69DB836D03}" type="pres">
      <dgm:prSet presAssocID="{A612202C-3EAE-405C-9309-C3E570F3CEBE}" presName="gear1dstNode" presStyleLbl="node1" presStyleIdx="0" presStyleCnt="3"/>
      <dgm:spPr/>
    </dgm:pt>
    <dgm:pt modelId="{9F485D8D-628A-4287-BCE3-04AEBE8C306E}" type="pres">
      <dgm:prSet presAssocID="{38EE1DFB-259D-4B70-A179-6125E4F56C1D}" presName="gear2" presStyleLbl="node1" presStyleIdx="1" presStyleCnt="3" custLinFactNeighborX="-115" custLinFactNeighborY="-480">
        <dgm:presLayoutVars>
          <dgm:chMax val="1"/>
          <dgm:bulletEnabled val="1"/>
        </dgm:presLayoutVars>
      </dgm:prSet>
      <dgm:spPr/>
    </dgm:pt>
    <dgm:pt modelId="{716760C0-9A6C-4760-B012-75F8E148F78C}" type="pres">
      <dgm:prSet presAssocID="{38EE1DFB-259D-4B70-A179-6125E4F56C1D}" presName="gear2srcNode" presStyleLbl="node1" presStyleIdx="1" presStyleCnt="3"/>
      <dgm:spPr/>
    </dgm:pt>
    <dgm:pt modelId="{59487ACA-8064-4AA5-BD11-34CC47D4CF4B}" type="pres">
      <dgm:prSet presAssocID="{38EE1DFB-259D-4B70-A179-6125E4F56C1D}" presName="gear2dstNode" presStyleLbl="node1" presStyleIdx="1" presStyleCnt="3"/>
      <dgm:spPr/>
    </dgm:pt>
    <dgm:pt modelId="{5EC10FA6-B612-4E39-A953-5CCAAD51E278}" type="pres">
      <dgm:prSet presAssocID="{2DC86983-83C2-42E5-B24D-5064A0AD46D5}" presName="gear3" presStyleLbl="node1" presStyleIdx="2" presStyleCnt="3"/>
      <dgm:spPr/>
    </dgm:pt>
    <dgm:pt modelId="{0B728383-1F6B-45AE-B79D-CA8E3C962F0F}" type="pres">
      <dgm:prSet presAssocID="{2DC86983-83C2-42E5-B24D-5064A0AD46D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5CCFCCA-4F91-4BEC-AC63-87848C061A82}" type="pres">
      <dgm:prSet presAssocID="{2DC86983-83C2-42E5-B24D-5064A0AD46D5}" presName="gear3srcNode" presStyleLbl="node1" presStyleIdx="2" presStyleCnt="3"/>
      <dgm:spPr/>
    </dgm:pt>
    <dgm:pt modelId="{E7BE5ADD-3D73-4737-AA35-3AF815450A81}" type="pres">
      <dgm:prSet presAssocID="{2DC86983-83C2-42E5-B24D-5064A0AD46D5}" presName="gear3dstNode" presStyleLbl="node1" presStyleIdx="2" presStyleCnt="3"/>
      <dgm:spPr/>
    </dgm:pt>
    <dgm:pt modelId="{E61E65DD-EB60-4BB3-A465-B8D4005C3723}" type="pres">
      <dgm:prSet presAssocID="{7618BD7E-42C9-4D7E-B95C-D59795B056B0}" presName="connector1" presStyleLbl="sibTrans2D1" presStyleIdx="0" presStyleCnt="3"/>
      <dgm:spPr/>
    </dgm:pt>
    <dgm:pt modelId="{A9321FBC-4C4C-445A-9A80-92B0E9A80C3A}" type="pres">
      <dgm:prSet presAssocID="{9114701B-CFAD-4601-9D3B-281BB5484616}" presName="connector2" presStyleLbl="sibTrans2D1" presStyleIdx="1" presStyleCnt="3"/>
      <dgm:spPr/>
    </dgm:pt>
    <dgm:pt modelId="{1720E851-8B74-46E2-8E50-43C90A994A4D}" type="pres">
      <dgm:prSet presAssocID="{B7104F7B-C95F-49CC-BEE4-825051D602FB}" presName="connector3" presStyleLbl="sibTrans2D1" presStyleIdx="2" presStyleCnt="3"/>
      <dgm:spPr/>
    </dgm:pt>
  </dgm:ptLst>
  <dgm:cxnLst>
    <dgm:cxn modelId="{3FB01601-3658-4097-A130-DB25527394E8}" type="presOf" srcId="{38EE1DFB-259D-4B70-A179-6125E4F56C1D}" destId="{716760C0-9A6C-4760-B012-75F8E148F78C}" srcOrd="1" destOrd="0" presId="urn:microsoft.com/office/officeart/2005/8/layout/gear1"/>
    <dgm:cxn modelId="{06D9700D-A1DE-47CF-A11F-28F431BAE215}" type="presOf" srcId="{7618BD7E-42C9-4D7E-B95C-D59795B056B0}" destId="{E61E65DD-EB60-4BB3-A465-B8D4005C3723}" srcOrd="0" destOrd="0" presId="urn:microsoft.com/office/officeart/2005/8/layout/gear1"/>
    <dgm:cxn modelId="{3E5A030F-2943-41DD-A86D-F88FAA285CE9}" type="presOf" srcId="{A612202C-3EAE-405C-9309-C3E570F3CEBE}" destId="{621D711C-7D7C-41A1-8999-6AF008593101}" srcOrd="0" destOrd="0" presId="urn:microsoft.com/office/officeart/2005/8/layout/gear1"/>
    <dgm:cxn modelId="{5CBCAC1A-D183-45AE-9406-509D83A7E30F}" type="presOf" srcId="{B7104F7B-C95F-49CC-BEE4-825051D602FB}" destId="{1720E851-8B74-46E2-8E50-43C90A994A4D}" srcOrd="0" destOrd="0" presId="urn:microsoft.com/office/officeart/2005/8/layout/gear1"/>
    <dgm:cxn modelId="{6065B52E-1148-4E94-A2CD-55E81947A280}" type="presOf" srcId="{38EE1DFB-259D-4B70-A179-6125E4F56C1D}" destId="{59487ACA-8064-4AA5-BD11-34CC47D4CF4B}" srcOrd="2" destOrd="0" presId="urn:microsoft.com/office/officeart/2005/8/layout/gear1"/>
    <dgm:cxn modelId="{C3D48F66-E1EC-469A-8A1D-CFE84C5B1C85}" type="presOf" srcId="{9114701B-CFAD-4601-9D3B-281BB5484616}" destId="{A9321FBC-4C4C-445A-9A80-92B0E9A80C3A}" srcOrd="0" destOrd="0" presId="urn:microsoft.com/office/officeart/2005/8/layout/gear1"/>
    <dgm:cxn modelId="{5C25D574-D2F6-482D-9B04-48A07FB58827}" type="presOf" srcId="{A612202C-3EAE-405C-9309-C3E570F3CEBE}" destId="{3274790C-A44C-459C-BD33-1E69DB836D03}" srcOrd="2" destOrd="0" presId="urn:microsoft.com/office/officeart/2005/8/layout/gear1"/>
    <dgm:cxn modelId="{8E2F2358-80E2-495E-A17E-E33D7BABAB72}" srcId="{6A59E8FA-A8CB-4873-B592-D7E49763AD1E}" destId="{38EE1DFB-259D-4B70-A179-6125E4F56C1D}" srcOrd="1" destOrd="0" parTransId="{E12E90E0-5854-42F4-BE72-99AC26E3D0D1}" sibTransId="{9114701B-CFAD-4601-9D3B-281BB5484616}"/>
    <dgm:cxn modelId="{8D893679-0C5A-484F-8B47-785C039938B1}" type="presOf" srcId="{A612202C-3EAE-405C-9309-C3E570F3CEBE}" destId="{4AF34A88-0BE9-428A-BFE2-88C6DA895CCA}" srcOrd="1" destOrd="0" presId="urn:microsoft.com/office/officeart/2005/8/layout/gear1"/>
    <dgm:cxn modelId="{D43D8F91-5BF3-45FE-B202-2DF4A0E027A7}" type="presOf" srcId="{2DC86983-83C2-42E5-B24D-5064A0AD46D5}" destId="{5EC10FA6-B612-4E39-A953-5CCAAD51E278}" srcOrd="0" destOrd="0" presId="urn:microsoft.com/office/officeart/2005/8/layout/gear1"/>
    <dgm:cxn modelId="{CB4000A4-D96C-44EC-AFCA-F440CD5567A1}" type="presOf" srcId="{2DC86983-83C2-42E5-B24D-5064A0AD46D5}" destId="{0B728383-1F6B-45AE-B79D-CA8E3C962F0F}" srcOrd="1" destOrd="0" presId="urn:microsoft.com/office/officeart/2005/8/layout/gear1"/>
    <dgm:cxn modelId="{3F9F4CA8-EDA7-468D-894F-4666F8044DE2}" srcId="{6A59E8FA-A8CB-4873-B592-D7E49763AD1E}" destId="{A612202C-3EAE-405C-9309-C3E570F3CEBE}" srcOrd="0" destOrd="0" parTransId="{19C7E1E6-9327-4C0D-8EF8-AF01039C9F41}" sibTransId="{7618BD7E-42C9-4D7E-B95C-D59795B056B0}"/>
    <dgm:cxn modelId="{1C1757B4-3CFD-46D0-9B96-707EA8D43D97}" type="presOf" srcId="{38EE1DFB-259D-4B70-A179-6125E4F56C1D}" destId="{9F485D8D-628A-4287-BCE3-04AEBE8C306E}" srcOrd="0" destOrd="0" presId="urn:microsoft.com/office/officeart/2005/8/layout/gear1"/>
    <dgm:cxn modelId="{CA11AECB-46D3-4A25-B6E1-5D85697A6B6D}" srcId="{6A59E8FA-A8CB-4873-B592-D7E49763AD1E}" destId="{2DC86983-83C2-42E5-B24D-5064A0AD46D5}" srcOrd="2" destOrd="0" parTransId="{70E7CE76-EB67-4753-8EE4-CC7BCC9EC51E}" sibTransId="{B7104F7B-C95F-49CC-BEE4-825051D602FB}"/>
    <dgm:cxn modelId="{56A06CEA-0B53-48A6-8E46-E008DFF5ED6E}" type="presOf" srcId="{2DC86983-83C2-42E5-B24D-5064A0AD46D5}" destId="{F5CCFCCA-4F91-4BEC-AC63-87848C061A82}" srcOrd="2" destOrd="0" presId="urn:microsoft.com/office/officeart/2005/8/layout/gear1"/>
    <dgm:cxn modelId="{9576C8F0-F740-4B11-B609-B804D4F8B009}" type="presOf" srcId="{2DC86983-83C2-42E5-B24D-5064A0AD46D5}" destId="{E7BE5ADD-3D73-4737-AA35-3AF815450A81}" srcOrd="3" destOrd="0" presId="urn:microsoft.com/office/officeart/2005/8/layout/gear1"/>
    <dgm:cxn modelId="{CEBB77F7-1114-4D95-84CA-F959D33061A1}" type="presOf" srcId="{6A59E8FA-A8CB-4873-B592-D7E49763AD1E}" destId="{EBFD9CAD-C715-4FBE-B010-B481C0FBEEC5}" srcOrd="0" destOrd="0" presId="urn:microsoft.com/office/officeart/2005/8/layout/gear1"/>
    <dgm:cxn modelId="{12ED985B-623D-41AE-8A85-AB30C5559022}" type="presParOf" srcId="{EBFD9CAD-C715-4FBE-B010-B481C0FBEEC5}" destId="{621D711C-7D7C-41A1-8999-6AF008593101}" srcOrd="0" destOrd="0" presId="urn:microsoft.com/office/officeart/2005/8/layout/gear1"/>
    <dgm:cxn modelId="{A4F0675F-E3AA-4992-9AF4-599E23C3EFB9}" type="presParOf" srcId="{EBFD9CAD-C715-4FBE-B010-B481C0FBEEC5}" destId="{4AF34A88-0BE9-428A-BFE2-88C6DA895CCA}" srcOrd="1" destOrd="0" presId="urn:microsoft.com/office/officeart/2005/8/layout/gear1"/>
    <dgm:cxn modelId="{A3CCDAE2-15F5-4C53-BEF0-83A883496F28}" type="presParOf" srcId="{EBFD9CAD-C715-4FBE-B010-B481C0FBEEC5}" destId="{3274790C-A44C-459C-BD33-1E69DB836D03}" srcOrd="2" destOrd="0" presId="urn:microsoft.com/office/officeart/2005/8/layout/gear1"/>
    <dgm:cxn modelId="{7642CAA6-2246-4ED3-AD20-E08768C1B04C}" type="presParOf" srcId="{EBFD9CAD-C715-4FBE-B010-B481C0FBEEC5}" destId="{9F485D8D-628A-4287-BCE3-04AEBE8C306E}" srcOrd="3" destOrd="0" presId="urn:microsoft.com/office/officeart/2005/8/layout/gear1"/>
    <dgm:cxn modelId="{BB09BEA4-BB9A-4DFC-9E59-BE98E1F4398F}" type="presParOf" srcId="{EBFD9CAD-C715-4FBE-B010-B481C0FBEEC5}" destId="{716760C0-9A6C-4760-B012-75F8E148F78C}" srcOrd="4" destOrd="0" presId="urn:microsoft.com/office/officeart/2005/8/layout/gear1"/>
    <dgm:cxn modelId="{5DE53822-D922-4F3E-82ED-3C65F85C24CA}" type="presParOf" srcId="{EBFD9CAD-C715-4FBE-B010-B481C0FBEEC5}" destId="{59487ACA-8064-4AA5-BD11-34CC47D4CF4B}" srcOrd="5" destOrd="0" presId="urn:microsoft.com/office/officeart/2005/8/layout/gear1"/>
    <dgm:cxn modelId="{B33FFE03-E1B5-4536-AFE1-08776583E699}" type="presParOf" srcId="{EBFD9CAD-C715-4FBE-B010-B481C0FBEEC5}" destId="{5EC10FA6-B612-4E39-A953-5CCAAD51E278}" srcOrd="6" destOrd="0" presId="urn:microsoft.com/office/officeart/2005/8/layout/gear1"/>
    <dgm:cxn modelId="{ED88642B-04F2-4FCA-B5B9-5C579C53A342}" type="presParOf" srcId="{EBFD9CAD-C715-4FBE-B010-B481C0FBEEC5}" destId="{0B728383-1F6B-45AE-B79D-CA8E3C962F0F}" srcOrd="7" destOrd="0" presId="urn:microsoft.com/office/officeart/2005/8/layout/gear1"/>
    <dgm:cxn modelId="{1F440919-EB27-462D-B754-D91CFE142420}" type="presParOf" srcId="{EBFD9CAD-C715-4FBE-B010-B481C0FBEEC5}" destId="{F5CCFCCA-4F91-4BEC-AC63-87848C061A82}" srcOrd="8" destOrd="0" presId="urn:microsoft.com/office/officeart/2005/8/layout/gear1"/>
    <dgm:cxn modelId="{EB8837E4-9027-4468-9196-AA6A23151522}" type="presParOf" srcId="{EBFD9CAD-C715-4FBE-B010-B481C0FBEEC5}" destId="{E7BE5ADD-3D73-4737-AA35-3AF815450A81}" srcOrd="9" destOrd="0" presId="urn:microsoft.com/office/officeart/2005/8/layout/gear1"/>
    <dgm:cxn modelId="{3CD23250-1054-43A8-86A0-AA8093090EE7}" type="presParOf" srcId="{EBFD9CAD-C715-4FBE-B010-B481C0FBEEC5}" destId="{E61E65DD-EB60-4BB3-A465-B8D4005C3723}" srcOrd="10" destOrd="0" presId="urn:microsoft.com/office/officeart/2005/8/layout/gear1"/>
    <dgm:cxn modelId="{B1EE0C3A-B82A-4C07-B6BB-1C74782ADC05}" type="presParOf" srcId="{EBFD9CAD-C715-4FBE-B010-B481C0FBEEC5}" destId="{A9321FBC-4C4C-445A-9A80-92B0E9A80C3A}" srcOrd="11" destOrd="0" presId="urn:microsoft.com/office/officeart/2005/8/layout/gear1"/>
    <dgm:cxn modelId="{DF688F05-286F-4AF5-A38C-A6CC96340F07}" type="presParOf" srcId="{EBFD9CAD-C715-4FBE-B010-B481C0FBEEC5}" destId="{1720E851-8B74-46E2-8E50-43C90A994A4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12A22-59FC-FD4B-BA90-062C61A5976A}">
      <dsp:nvSpPr>
        <dsp:cNvPr id="0" name=""/>
        <dsp:cNvSpPr/>
      </dsp:nvSpPr>
      <dsp:spPr>
        <a:xfrm>
          <a:off x="0" y="0"/>
          <a:ext cx="3820118" cy="58248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Planificación de la logística para el ingreso a las comunidades donde se realizó el trabajo de campo</a:t>
          </a:r>
          <a:endParaRPr lang="es-EC" sz="2700" b="1" i="1" kern="1200" dirty="0"/>
        </a:p>
      </dsp:txBody>
      <dsp:txXfrm>
        <a:off x="0" y="2329945"/>
        <a:ext cx="3820118" cy="2329945"/>
      </dsp:txXfrm>
    </dsp:sp>
    <dsp:sp modelId="{517BB484-E811-4C4E-A842-2829D8BCA6D6}">
      <dsp:nvSpPr>
        <dsp:cNvPr id="0" name=""/>
        <dsp:cNvSpPr/>
      </dsp:nvSpPr>
      <dsp:spPr>
        <a:xfrm>
          <a:off x="701813" y="225798"/>
          <a:ext cx="2258834" cy="2236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E3355-E479-416C-8171-214F50FD259A}">
      <dsp:nvSpPr>
        <dsp:cNvPr id="0" name=""/>
        <dsp:cNvSpPr/>
      </dsp:nvSpPr>
      <dsp:spPr>
        <a:xfrm>
          <a:off x="152804" y="4659890"/>
          <a:ext cx="3514508" cy="873729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D0B55-385A-47B6-9F4C-716925E335D5}">
      <dsp:nvSpPr>
        <dsp:cNvPr id="0" name=""/>
        <dsp:cNvSpPr/>
      </dsp:nvSpPr>
      <dsp:spPr>
        <a:xfrm rot="5400000">
          <a:off x="-227958" y="229006"/>
          <a:ext cx="1519724" cy="1063807"/>
        </a:xfrm>
        <a:prstGeom prst="chevron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Provincial</a:t>
          </a:r>
          <a:endParaRPr lang="es-EC" sz="1700" kern="1200" dirty="0"/>
        </a:p>
      </dsp:txBody>
      <dsp:txXfrm rot="-5400000">
        <a:off x="1" y="532952"/>
        <a:ext cx="1063807" cy="455917"/>
      </dsp:txXfrm>
    </dsp:sp>
    <dsp:sp modelId="{9F2BA18E-BDE3-4F9E-B480-1056B037A213}">
      <dsp:nvSpPr>
        <dsp:cNvPr id="0" name=""/>
        <dsp:cNvSpPr/>
      </dsp:nvSpPr>
      <dsp:spPr>
        <a:xfrm rot="5400000">
          <a:off x="3761960" y="-2697105"/>
          <a:ext cx="987821" cy="63841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Reuniones previas con la Organización de los </a:t>
          </a:r>
          <a:r>
            <a:rPr lang="es-ES" sz="1800" kern="1200" dirty="0" err="1"/>
            <a:t>Kichwas</a:t>
          </a:r>
          <a:r>
            <a:rPr lang="es-ES" sz="1800" kern="1200" dirty="0"/>
            <a:t> del Pastaza (Amazonia –Ecuador): PAKKIRU</a:t>
          </a:r>
          <a:endParaRPr lang="es-EC" sz="1800" kern="1200" dirty="0"/>
        </a:p>
      </dsp:txBody>
      <dsp:txXfrm rot="-5400000">
        <a:off x="1063808" y="49268"/>
        <a:ext cx="6335906" cy="891379"/>
      </dsp:txXfrm>
    </dsp:sp>
    <dsp:sp modelId="{B44C11ED-0CBC-4CAF-853E-0C76AC2FFA5C}">
      <dsp:nvSpPr>
        <dsp:cNvPr id="0" name=""/>
        <dsp:cNvSpPr/>
      </dsp:nvSpPr>
      <dsp:spPr>
        <a:xfrm rot="5400000">
          <a:off x="-227958" y="1604610"/>
          <a:ext cx="1519724" cy="1063807"/>
        </a:xfrm>
        <a:prstGeom prst="chevron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accent2">
              <a:shade val="50000"/>
              <a:hueOff val="-295587"/>
              <a:satOff val="3892"/>
              <a:lumOff val="233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Cantonal</a:t>
          </a:r>
          <a:endParaRPr lang="es-EC" sz="1700" kern="1200" dirty="0"/>
        </a:p>
      </dsp:txBody>
      <dsp:txXfrm rot="-5400000">
        <a:off x="1" y="1908556"/>
        <a:ext cx="1063807" cy="455917"/>
      </dsp:txXfrm>
    </dsp:sp>
    <dsp:sp modelId="{ABFF83CD-AB74-4029-A2D4-680FD4D1347A}">
      <dsp:nvSpPr>
        <dsp:cNvPr id="0" name=""/>
        <dsp:cNvSpPr/>
      </dsp:nvSpPr>
      <dsp:spPr>
        <a:xfrm rot="5400000">
          <a:off x="3761960" y="-1321501"/>
          <a:ext cx="987821" cy="63841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277996"/>
              <a:satOff val="4329"/>
              <a:lumOff val="215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Reuniones previas con asociación cantonal ACIA (Pastaza, Ecuador)</a:t>
          </a:r>
          <a:endParaRPr lang="es-EC" sz="1800" kern="1200" dirty="0"/>
        </a:p>
      </dsp:txBody>
      <dsp:txXfrm rot="-5400000">
        <a:off x="1063808" y="1424872"/>
        <a:ext cx="6335906" cy="891379"/>
      </dsp:txXfrm>
    </dsp:sp>
    <dsp:sp modelId="{879F032D-903C-4DD6-AC30-20E11A1DEBD8}">
      <dsp:nvSpPr>
        <dsp:cNvPr id="0" name=""/>
        <dsp:cNvSpPr/>
      </dsp:nvSpPr>
      <dsp:spPr>
        <a:xfrm rot="5400000">
          <a:off x="-227958" y="2980214"/>
          <a:ext cx="1519724" cy="1063807"/>
        </a:xfrm>
        <a:prstGeom prst="chevron">
          <a:avLst/>
        </a:prstGeom>
        <a:solidFill>
          <a:schemeClr val="accent2">
            <a:shade val="50000"/>
            <a:hueOff val="-591173"/>
            <a:satOff val="7783"/>
            <a:lumOff val="46617"/>
            <a:alphaOff val="0"/>
          </a:schemeClr>
        </a:solidFill>
        <a:ln w="12700" cap="flat" cmpd="sng" algn="ctr">
          <a:solidFill>
            <a:schemeClr val="accent2">
              <a:shade val="50000"/>
              <a:hueOff val="-591173"/>
              <a:satOff val="7783"/>
              <a:lumOff val="46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Local</a:t>
          </a:r>
          <a:endParaRPr lang="es-EC" sz="1700" kern="1200" dirty="0"/>
        </a:p>
      </dsp:txBody>
      <dsp:txXfrm rot="-5400000">
        <a:off x="1" y="3284160"/>
        <a:ext cx="1063807" cy="455917"/>
      </dsp:txXfrm>
    </dsp:sp>
    <dsp:sp modelId="{9102649C-A561-4A31-A0DB-187BA61E85CC}">
      <dsp:nvSpPr>
        <dsp:cNvPr id="0" name=""/>
        <dsp:cNvSpPr/>
      </dsp:nvSpPr>
      <dsp:spPr>
        <a:xfrm rot="5400000">
          <a:off x="3761960" y="54102"/>
          <a:ext cx="987821" cy="63841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555991"/>
              <a:satOff val="8658"/>
              <a:lumOff val="431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Gestión con Dirigentes comunitarios de Elena Andy y </a:t>
          </a:r>
          <a:r>
            <a:rPr lang="es-ES" sz="1800" kern="1200" dirty="0" err="1"/>
            <a:t>Ceploa</a:t>
          </a:r>
          <a:endParaRPr lang="es-EC" sz="1800" kern="1200" dirty="0"/>
        </a:p>
      </dsp:txBody>
      <dsp:txXfrm rot="-5400000">
        <a:off x="1063808" y="2800476"/>
        <a:ext cx="6335906" cy="891379"/>
      </dsp:txXfrm>
    </dsp:sp>
    <dsp:sp modelId="{30E76461-6829-488A-94C9-9FE03AF5C49A}">
      <dsp:nvSpPr>
        <dsp:cNvPr id="0" name=""/>
        <dsp:cNvSpPr/>
      </dsp:nvSpPr>
      <dsp:spPr>
        <a:xfrm rot="5400000">
          <a:off x="-227958" y="4355818"/>
          <a:ext cx="1519724" cy="1063807"/>
        </a:xfrm>
        <a:prstGeom prst="chevron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accent2">
              <a:shade val="50000"/>
              <a:hueOff val="-295587"/>
              <a:satOff val="3892"/>
              <a:lumOff val="233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Comunidad</a:t>
          </a:r>
          <a:endParaRPr lang="es-EC" sz="1700" kern="1200" dirty="0"/>
        </a:p>
      </dsp:txBody>
      <dsp:txXfrm rot="-5400000">
        <a:off x="1" y="4659764"/>
        <a:ext cx="1063807" cy="455917"/>
      </dsp:txXfrm>
    </dsp:sp>
    <dsp:sp modelId="{0D217CD7-A29B-4E82-AE08-0CACCA8CD615}">
      <dsp:nvSpPr>
        <dsp:cNvPr id="0" name=""/>
        <dsp:cNvSpPr/>
      </dsp:nvSpPr>
      <dsp:spPr>
        <a:xfrm rot="5400000">
          <a:off x="3761960" y="1429706"/>
          <a:ext cx="987821" cy="63841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277996"/>
              <a:satOff val="4329"/>
              <a:lumOff val="215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Asamblea comunitaria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es-ES" sz="1800" kern="1200" dirty="0"/>
            <a:t>Acuerdos con comunidades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es-ES" sz="1800" kern="1200" dirty="0"/>
            <a:t>Permiso de ingreso a comunidades  </a:t>
          </a:r>
          <a:endParaRPr lang="es-EC" sz="1800" kern="1200" dirty="0"/>
        </a:p>
      </dsp:txBody>
      <dsp:txXfrm rot="-5400000">
        <a:off x="1063808" y="4176080"/>
        <a:ext cx="6335906" cy="891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F8BDF-D59D-40EC-8DB7-D597AC8A2030}">
      <dsp:nvSpPr>
        <dsp:cNvPr id="0" name=""/>
        <dsp:cNvSpPr/>
      </dsp:nvSpPr>
      <dsp:spPr>
        <a:xfrm>
          <a:off x="0" y="3292437"/>
          <a:ext cx="8128000" cy="4513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3DB7F-DE9A-410B-8E2B-8264632F5439}">
      <dsp:nvSpPr>
        <dsp:cNvPr id="0" name=""/>
        <dsp:cNvSpPr/>
      </dsp:nvSpPr>
      <dsp:spPr>
        <a:xfrm>
          <a:off x="2250220" y="2240177"/>
          <a:ext cx="5689600" cy="2652453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Contribuir a la ordenación y manejo sostenible de </a:t>
          </a:r>
          <a:r>
            <a:rPr lang="es-MX" sz="2400" i="1" kern="1200" dirty="0"/>
            <a:t>Swietenia macrophylla </a:t>
          </a:r>
          <a:r>
            <a:rPr lang="es-MX" sz="2400" i="0" kern="1200" dirty="0"/>
            <a:t>King.</a:t>
          </a:r>
          <a:endParaRPr lang="es-EC" sz="2400" i="1" kern="1200" dirty="0"/>
        </a:p>
      </dsp:txBody>
      <dsp:txXfrm>
        <a:off x="2379702" y="2369659"/>
        <a:ext cx="5430636" cy="23934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8BF59-DC18-41FE-84EC-CBD771FBF275}">
      <dsp:nvSpPr>
        <dsp:cNvPr id="0" name=""/>
        <dsp:cNvSpPr/>
      </dsp:nvSpPr>
      <dsp:spPr>
        <a:xfrm>
          <a:off x="0" y="1321786"/>
          <a:ext cx="8128000" cy="1655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DEE4F8-9FC6-4FD3-BD4E-63DAAC67FF10}">
      <dsp:nvSpPr>
        <dsp:cNvPr id="0" name=""/>
        <dsp:cNvSpPr/>
      </dsp:nvSpPr>
      <dsp:spPr>
        <a:xfrm>
          <a:off x="127918" y="314805"/>
          <a:ext cx="4684532" cy="21949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Mejorar la capacidad de gestión de las especies forestales CITES con énfasis en </a:t>
          </a:r>
          <a:r>
            <a:rPr lang="es-MX" sz="2400" i="1" kern="1200" dirty="0"/>
            <a:t>Swietenia macrophylla </a:t>
          </a:r>
          <a:r>
            <a:rPr lang="es-MX" sz="2400" i="0" kern="1200" dirty="0"/>
            <a:t>King.</a:t>
          </a:r>
          <a:endParaRPr lang="es-EC" sz="2400" i="1" kern="1200" dirty="0"/>
        </a:p>
      </dsp:txBody>
      <dsp:txXfrm>
        <a:off x="235067" y="421954"/>
        <a:ext cx="4470234" cy="19806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D711C-7D7C-41A1-8999-6AF008593101}">
      <dsp:nvSpPr>
        <dsp:cNvPr id="0" name=""/>
        <dsp:cNvSpPr/>
      </dsp:nvSpPr>
      <dsp:spPr>
        <a:xfrm>
          <a:off x="386214" y="384501"/>
          <a:ext cx="469946" cy="469946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/>
        </a:p>
      </dsp:txBody>
      <dsp:txXfrm>
        <a:off x="480694" y="494584"/>
        <a:ext cx="280986" cy="241562"/>
      </dsp:txXfrm>
    </dsp:sp>
    <dsp:sp modelId="{9F485D8D-628A-4287-BCE3-04AEBE8C306E}">
      <dsp:nvSpPr>
        <dsp:cNvPr id="0" name=""/>
        <dsp:cNvSpPr/>
      </dsp:nvSpPr>
      <dsp:spPr>
        <a:xfrm>
          <a:off x="112398" y="271782"/>
          <a:ext cx="341779" cy="341779"/>
        </a:xfrm>
        <a:prstGeom prst="gear6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 dirty="0"/>
        </a:p>
      </dsp:txBody>
      <dsp:txXfrm>
        <a:off x="198442" y="358346"/>
        <a:ext cx="169691" cy="168651"/>
      </dsp:txXfrm>
    </dsp:sp>
    <dsp:sp modelId="{5EC10FA6-B612-4E39-A953-5CCAAD51E278}">
      <dsp:nvSpPr>
        <dsp:cNvPr id="0" name=""/>
        <dsp:cNvSpPr/>
      </dsp:nvSpPr>
      <dsp:spPr>
        <a:xfrm rot="20700000">
          <a:off x="304222" y="37630"/>
          <a:ext cx="334873" cy="334873"/>
        </a:xfrm>
        <a:prstGeom prst="gear6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100" kern="1200" dirty="0"/>
        </a:p>
      </dsp:txBody>
      <dsp:txXfrm rot="-20700000">
        <a:off x="377670" y="111078"/>
        <a:ext cx="187978" cy="187978"/>
      </dsp:txXfrm>
    </dsp:sp>
    <dsp:sp modelId="{E61E65DD-EB60-4BB3-A465-B8D4005C3723}">
      <dsp:nvSpPr>
        <dsp:cNvPr id="0" name=""/>
        <dsp:cNvSpPr/>
      </dsp:nvSpPr>
      <dsp:spPr>
        <a:xfrm>
          <a:off x="321880" y="327532"/>
          <a:ext cx="601531" cy="601531"/>
        </a:xfrm>
        <a:prstGeom prst="circularArrow">
          <a:avLst>
            <a:gd name="adj1" fmla="val 4687"/>
            <a:gd name="adj2" fmla="val 299029"/>
            <a:gd name="adj3" fmla="val 2266021"/>
            <a:gd name="adj4" fmla="val 16585893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21FBC-4C4C-445A-9A80-92B0E9A80C3A}">
      <dsp:nvSpPr>
        <dsp:cNvPr id="0" name=""/>
        <dsp:cNvSpPr/>
      </dsp:nvSpPr>
      <dsp:spPr>
        <a:xfrm>
          <a:off x="52262" y="212133"/>
          <a:ext cx="437050" cy="43705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0E851-8B74-46E2-8E50-43C90A994A4D}">
      <dsp:nvSpPr>
        <dsp:cNvPr id="0" name=""/>
        <dsp:cNvSpPr/>
      </dsp:nvSpPr>
      <dsp:spPr>
        <a:xfrm>
          <a:off x="226762" y="-21386"/>
          <a:ext cx="471228" cy="47122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C68AD-A98F-7641-ACE6-62DA00DA33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117D1-B1B9-1D4F-B7AC-3EDA2CE2A7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1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Este objetivo se cumplirá mediante la generación de información relevante, mapeo de los actores vinculados a </a:t>
            </a:r>
            <a:r>
              <a:rPr lang="es-ES_tradnl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S. macrophylla</a:t>
            </a:r>
            <a:r>
              <a:rPr lang="es-ES_trad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 el análisis de la percepción de las comunidades que la registran, con el fin de obtener un Plan de Acción para la gestión sostenible de esta especie.</a:t>
            </a:r>
            <a:r>
              <a:rPr lang="es-EC" dirty="0">
                <a:effectLst/>
              </a:rPr>
              <a:t> </a:t>
            </a:r>
          </a:p>
          <a:p>
            <a:endParaRPr lang="es-EC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mediante la generación de información técnica que permita conocer el estado de dos poblaciones de esta especie y gestionar esta información para que sea disponible para las autoridades administrativas y científicas relevantes.</a:t>
            </a: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C" dirty="0">
              <a:effectLst/>
            </a:endParaRPr>
          </a:p>
          <a:p>
            <a:endParaRPr lang="es-EC" dirty="0">
              <a:effectLst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117D1-B1B9-1D4F-B7AC-3EDA2CE2A7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1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117D1-B1B9-1D4F-B7AC-3EDA2CE2A7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se encontraron árboles dentro de los conglomerados. 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poblaciones están representadas mayormente por individuos adultos (&gt; 60 cm de DAP) y plántulas (&lt; 50 cm de altura). </a:t>
            </a:r>
            <a:r>
              <a:rPr lang="es-ES" dirty="0"/>
              <a:t>Se han establecido potenciales condiciones abióticas que favorecen el crecimiento de </a:t>
            </a:r>
            <a:r>
              <a:rPr lang="es-ES" dirty="0" err="1"/>
              <a:t>ahuano</a:t>
            </a:r>
            <a:r>
              <a:rPr lang="es-ES" dirty="0"/>
              <a:t>. Se sugiere ajustar el método de selección de los espacios en los que se realiza el censo. Se encontraron tres individuos adultos de </a:t>
            </a:r>
            <a:r>
              <a:rPr lang="es-ES" dirty="0" err="1"/>
              <a:t>ahuano</a:t>
            </a:r>
            <a:r>
              <a:rPr lang="es-ES" dirty="0"/>
              <a:t>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117D1-B1B9-1D4F-B7AC-3EDA2CE2A7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06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 ELIMINO ACT 1.3 </a:t>
            </a:r>
            <a:r>
              <a:rPr lang="es-MX" b="1" dirty="0">
                <a:solidFill>
                  <a:schemeClr val="tx1"/>
                </a:solidFill>
              </a:rPr>
              <a:t>Diseño de la metodología para conocer la percepción de las comunidades en relación al manejo forestal sostenible y conservación de </a:t>
            </a:r>
            <a:r>
              <a:rPr lang="es-MX" b="1" i="1" dirty="0">
                <a:solidFill>
                  <a:schemeClr val="tx1"/>
                </a:solidFill>
              </a:rPr>
              <a:t>Swietenia macrophylla</a:t>
            </a:r>
            <a:endParaRPr lang="es-EC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117D1-B1B9-1D4F-B7AC-3EDA2CE2A7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08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Metodología para percepción: Encuestas (a toda la comunidad), entrevistas a profundidad (Dirigentes comunitarios) y grupos focales (PAKKIRU)</a:t>
            </a:r>
          </a:p>
          <a:p>
            <a:r>
              <a:rPr lang="es-ES" dirty="0"/>
              <a:t>Percepción: Se hizo un análisis de percepción, uso y manejo del </a:t>
            </a:r>
            <a:r>
              <a:rPr lang="es-ES" dirty="0" err="1"/>
              <a:t>ahuano</a:t>
            </a:r>
            <a:endParaRPr lang="es-ES" dirty="0"/>
          </a:p>
          <a:p>
            <a:r>
              <a:rPr lang="es-ES" dirty="0"/>
              <a:t>Mapeo de Actores: Esfuerzo conjunto entre el componente social (información levantada en campo) y consultora del plan de acción (talleres virtuales con academia, empresa, entes de control), entrevistas a actores relevantes y talleres presenciales con la comunidad).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117D1-B1B9-1D4F-B7AC-3EDA2CE2A7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2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4012B-5453-4CC8-AE89-9F03C65C3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C03031-BCFD-4846-BC8A-A48F8F575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D621B7-FDC4-4CFE-AF42-29B15F09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10FACA-7E30-4D49-B518-935ACE78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53E098-79D2-4067-9E6B-B1730BC0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675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F9C5CF-954F-4A70-89F5-D55D446C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D884F8-3C08-4E52-81B9-C0F7136C5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9E70E6-F4FB-4F41-A462-F9FD214F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B83B5-4E2A-4B0B-A85B-0034CD32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37DA54-A689-4DBB-B308-7D00A06D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420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C3E7D7D-7AA2-49B5-AE89-D6C359A3F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E93081-7AF0-4057-AA17-13355D3ED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051055-4850-4CC3-B2E5-A7ABDBCB4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ADB69D-1F4B-4113-931E-F3385ED4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682584-2A0A-41BB-A14E-A30993EE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108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CA086-5D75-46DE-9AEB-9C3BEB80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8BF296-12AD-4AF1-A190-261B0F135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7CA7FF-B046-4371-80FD-FAA73F98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C5C133-57EA-4EB4-BBB3-0110C9F4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1C1C0B-21D7-4BE6-B9AB-5FEF0A72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778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AF71B-6D03-46D0-AF65-D25D8FDB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7AC0A0-4567-4386-9442-7CF62DA2A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8FE27-99BE-4834-8688-BDF2E1AD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1083F9-4082-4A7C-8967-99D0E678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BCD96C-288E-43AB-A936-3A6427E1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199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5F8F9-BF7E-4DBC-9B6A-AF3086EF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C4118A-23AB-4E10-BC5D-715040FE8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FCC3CB-E9FE-40DF-A6A2-26C4058E0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1596AF-635E-4F81-9FE2-C2EAB361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DBEA1E-6826-43D0-A7DD-37487E1F8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CE5C97-3618-4CEB-AE98-56EA651B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993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A2002-5634-475E-AD25-3625EDBA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36AD3A-5FA9-4D78-A22E-9AE55E852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15F4A4-6857-4B85-91E7-8428B44B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922538-2E26-4442-9D4E-6E4C6FC3A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5031445-74F1-4027-8B4C-8E775A516A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6799EE-F502-4E29-B0AD-A9BEEBFE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73C620A-FFE2-4F55-9BE1-4DA3C1A7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0F0A62-6E81-4DBA-A342-462CF5BF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104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21DB2-96FA-478E-8670-584106772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B97A0B-8151-4437-85FA-884ED8D5D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9132CD-24AC-48A1-9F4C-C099DA5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64D0D69-85B7-4A95-BF28-A0DD54D2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301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4220A7-76B8-4268-ABCA-C1FB9712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E037E78-29DF-46A3-AB86-AFC32207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71C2FA-B26E-44F7-A81B-D9140D24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285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926C9E-3A94-47C7-AC21-3837AD80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05A41B-BF09-489C-99F7-CFC8CCAE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9F0D85-BFB3-44DE-859C-01167281A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EA2AD6-DD0F-4CD7-B2C1-A0A19BDF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EFF0C0-6DBD-4A9D-9EFA-5DFF50F6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3150C9-D233-44F0-A608-9C353A7C3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116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2B1B4C-5720-46CC-B5F1-FBAFBD3A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FA49DD2-0920-42AB-97C0-0055D0C85C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69FD36-9219-4758-86DD-7A10EA05A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D2130B-C341-4C5A-810D-FE1FFB3C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5D1C53-C147-4876-8966-FDDBBEEB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641F2C-162A-4EBF-9B8A-F23EAF63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851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953D43-DF94-4505-9E12-D87E73A5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BDCC2B-6529-49DD-966C-3A3BD2EAB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E7FC82-F129-4F00-B861-67472F8B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B6E43-8A54-4123-933B-36F964338F08}" type="datetimeFigureOut">
              <a:rPr lang="es-EC" smtClean="0"/>
              <a:t>1/10/2022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DF635E-8667-4E63-BC0F-4D822B129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201B4-CE94-44F0-BF36-97CC05AC5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586E9-5248-4AF0-B997-E9F656418EB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752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7.emf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40.emf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5.pn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61A5C-D5EE-44A9-9F89-7FC9E4FC6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042" y="235056"/>
            <a:ext cx="6962155" cy="2932710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Generación de información base para el apoyo a la formulación de políticas públicas de conservación, ordenamiento y manejo forestal en el Ecuador, con énfasis en la caoba </a:t>
            </a:r>
            <a:r>
              <a:rPr lang="es-ES_tradnl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Swietenia macrophylla King</a:t>
            </a:r>
            <a:r>
              <a:rPr lang="es-EC" sz="2800" dirty="0">
                <a:effectLst/>
              </a:rPr>
              <a:t> </a:t>
            </a:r>
            <a:endParaRPr lang="es-EC" sz="28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81767E-DF5A-49E9-8104-8146EF815E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960" y="0"/>
            <a:ext cx="3021039" cy="6858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ECABD6A-8A33-4477-8323-87898ACC7637}"/>
              </a:ext>
            </a:extLst>
          </p:cNvPr>
          <p:cNvSpPr txBox="1"/>
          <p:nvPr/>
        </p:nvSpPr>
        <p:spPr>
          <a:xfrm>
            <a:off x="7047914" y="6369028"/>
            <a:ext cx="1935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Crédito fotográfico: MAE 2014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D3654CC-AAE8-0036-BB03-DD94151563F6}"/>
              </a:ext>
            </a:extLst>
          </p:cNvPr>
          <p:cNvGrpSpPr/>
          <p:nvPr/>
        </p:nvGrpSpPr>
        <p:grpSpPr>
          <a:xfrm>
            <a:off x="170166" y="3635366"/>
            <a:ext cx="8813186" cy="3080955"/>
            <a:chOff x="170166" y="3635366"/>
            <a:chExt cx="8813186" cy="3080955"/>
          </a:xfrm>
        </p:grpSpPr>
        <p:pic>
          <p:nvPicPr>
            <p:cNvPr id="15" name="Imagen 5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0CB56E1D-8235-B745-8757-7E954CF27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262" y="3635366"/>
              <a:ext cx="2683955" cy="1308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n 6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7C436D12-C908-1F4B-9B6E-2D50F9839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835" y="3635366"/>
              <a:ext cx="947812" cy="1308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8" descr="Universidad San Francisco de Quito - Wikipedia">
              <a:extLst>
                <a:ext uri="{FF2B5EF4-FFF2-40B4-BE49-F238E27FC236}">
                  <a16:creationId xmlns:a16="http://schemas.microsoft.com/office/drawing/2014/main" id="{D4881518-EC0B-9043-BE69-F48E75EEB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265" y="3635366"/>
              <a:ext cx="1338087" cy="1308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2940002A-FF9D-5047-80E8-44CAB4325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66" y="3635366"/>
              <a:ext cx="2701787" cy="1308847"/>
            </a:xfrm>
            <a:prstGeom prst="rect">
              <a:avLst/>
            </a:prstGeom>
          </p:spPr>
        </p:pic>
        <p:pic>
          <p:nvPicPr>
            <p:cNvPr id="21" name="Picture 10" descr="Instituto Nacional de Biodiversidad INABIO | LinkedIn">
              <a:extLst>
                <a:ext uri="{FF2B5EF4-FFF2-40B4-BE49-F238E27FC236}">
                  <a16:creationId xmlns:a16="http://schemas.microsoft.com/office/drawing/2014/main" id="{787DF358-5586-9443-8D2B-2DD91DE0C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896" y="5318669"/>
              <a:ext cx="1170274" cy="1397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4FB458D-B31A-7E42-B234-EF48E5E6DACB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5" t="7557" r="60809" b="39478"/>
            <a:stretch/>
          </p:blipFill>
          <p:spPr bwMode="auto">
            <a:xfrm>
              <a:off x="4315163" y="5440341"/>
              <a:ext cx="2650696" cy="92868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2010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41D7AE31-33E5-4796-A58E-57F9AF8DD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269" y="738962"/>
            <a:ext cx="7609450" cy="5380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922D973A-821B-E0DF-AFA5-AD4F8681D3D7}"/>
              </a:ext>
            </a:extLst>
          </p:cNvPr>
          <p:cNvGrpSpPr/>
          <p:nvPr/>
        </p:nvGrpSpPr>
        <p:grpSpPr>
          <a:xfrm>
            <a:off x="316860" y="440846"/>
            <a:ext cx="3547217" cy="5976307"/>
            <a:chOff x="316860" y="440846"/>
            <a:chExt cx="3547217" cy="5976307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776AA75-5547-48E9-8B91-2B9EF3D2CB79}"/>
                </a:ext>
              </a:extLst>
            </p:cNvPr>
            <p:cNvGrpSpPr/>
            <p:nvPr/>
          </p:nvGrpSpPr>
          <p:grpSpPr>
            <a:xfrm>
              <a:off x="316860" y="440846"/>
              <a:ext cx="3547217" cy="5976307"/>
              <a:chOff x="1305644" y="0"/>
              <a:chExt cx="1263904" cy="5824863"/>
            </a:xfrm>
          </p:grpSpPr>
          <p:sp>
            <p:nvSpPr>
              <p:cNvPr id="5" name="Rectángulo: esquinas redondeadas 4">
                <a:extLst>
                  <a:ext uri="{FF2B5EF4-FFF2-40B4-BE49-F238E27FC236}">
                    <a16:creationId xmlns:a16="http://schemas.microsoft.com/office/drawing/2014/main" id="{D37B463C-7773-4812-8898-C46F93E05953}"/>
                  </a:ext>
                </a:extLst>
              </p:cNvPr>
              <p:cNvSpPr/>
              <p:nvPr/>
            </p:nvSpPr>
            <p:spPr>
              <a:xfrm>
                <a:off x="1305644" y="0"/>
                <a:ext cx="1263904" cy="5824863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shade val="80000"/>
                  <a:hueOff val="40160"/>
                  <a:satOff val="-1614"/>
                  <a:lumOff val="3454"/>
                  <a:alphaOff val="0"/>
                </a:schemeClr>
              </a:fillRef>
              <a:effectRef idx="0">
                <a:schemeClr val="accent6">
                  <a:shade val="80000"/>
                  <a:hueOff val="40160"/>
                  <a:satOff val="-1614"/>
                  <a:lumOff val="345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" name="Rectángulo: esquinas redondeadas 4">
                <a:extLst>
                  <a:ext uri="{FF2B5EF4-FFF2-40B4-BE49-F238E27FC236}">
                    <a16:creationId xmlns:a16="http://schemas.microsoft.com/office/drawing/2014/main" id="{08F21EFD-167D-46D0-9F09-F4699601BB28}"/>
                  </a:ext>
                </a:extLst>
              </p:cNvPr>
              <p:cNvSpPr txBox="1"/>
              <p:nvPr/>
            </p:nvSpPr>
            <p:spPr>
              <a:xfrm>
                <a:off x="1305644" y="2329945"/>
                <a:ext cx="1263904" cy="232994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400" b="1" kern="1200" dirty="0">
                    <a:solidFill>
                      <a:schemeClr val="tx1"/>
                    </a:solidFill>
                  </a:rPr>
                  <a:t>Inventario forestal en al menos dos poblaciones de </a:t>
                </a:r>
                <a:r>
                  <a:rPr lang="es-ES" sz="2400" b="1" i="1" kern="1200" dirty="0">
                    <a:solidFill>
                      <a:schemeClr val="tx1"/>
                    </a:solidFill>
                  </a:rPr>
                  <a:t>S. </a:t>
                </a:r>
                <a:r>
                  <a:rPr lang="es-ES" sz="2400" b="1" i="1" kern="1200" dirty="0" err="1">
                    <a:solidFill>
                      <a:schemeClr val="tx1"/>
                    </a:solidFill>
                  </a:rPr>
                  <a:t>macrophylla</a:t>
                </a:r>
                <a:r>
                  <a:rPr lang="es-ES" sz="2400" b="1" i="1" kern="1200" dirty="0">
                    <a:solidFill>
                      <a:schemeClr val="tx1"/>
                    </a:solidFill>
                  </a:rPr>
                  <a:t> </a:t>
                </a:r>
                <a:r>
                  <a:rPr lang="es-ES" sz="2400" b="1" kern="1200" dirty="0">
                    <a:solidFill>
                      <a:schemeClr val="tx1"/>
                    </a:solidFill>
                  </a:rPr>
                  <a:t>en la Amazonía centro del Ecuador</a:t>
                </a:r>
                <a:endParaRPr lang="es-EC" sz="2400" b="1" i="1" kern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02CFA193-AF6C-CF8E-7EAF-5763E4389FC4}"/>
                </a:ext>
              </a:extLst>
            </p:cNvPr>
            <p:cNvSpPr/>
            <p:nvPr/>
          </p:nvSpPr>
          <p:spPr>
            <a:xfrm>
              <a:off x="1023122" y="738962"/>
              <a:ext cx="2134692" cy="209240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3" name="Gráfico 12" descr="Selva tropical contorno">
              <a:extLst>
                <a:ext uri="{FF2B5EF4-FFF2-40B4-BE49-F238E27FC236}">
                  <a16:creationId xmlns:a16="http://schemas.microsoft.com/office/drawing/2014/main" id="{B4F7F2F4-6AB6-C14F-E734-D28E1910D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07776" y="1069292"/>
              <a:ext cx="1461547" cy="1461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93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303F58C-1C4C-4CF3-9418-1FFA0CC0B13E}"/>
              </a:ext>
            </a:extLst>
          </p:cNvPr>
          <p:cNvGrpSpPr/>
          <p:nvPr/>
        </p:nvGrpSpPr>
        <p:grpSpPr>
          <a:xfrm>
            <a:off x="331746" y="443757"/>
            <a:ext cx="4315379" cy="5970486"/>
            <a:chOff x="7814751" y="0"/>
            <a:chExt cx="1263904" cy="5824863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41B9E068-87AE-48AC-B96B-036C73EEA66C}"/>
                </a:ext>
              </a:extLst>
            </p:cNvPr>
            <p:cNvSpPr/>
            <p:nvPr/>
          </p:nvSpPr>
          <p:spPr>
            <a:xfrm>
              <a:off x="7814751" y="0"/>
              <a:ext cx="1263904" cy="582486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240960"/>
                <a:satOff val="-9682"/>
                <a:lumOff val="20721"/>
                <a:alphaOff val="0"/>
              </a:schemeClr>
            </a:fillRef>
            <a:effectRef idx="0">
              <a:schemeClr val="accent6">
                <a:shade val="80000"/>
                <a:hueOff val="240960"/>
                <a:satOff val="-9682"/>
                <a:lumOff val="207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id="{14B853C1-183B-4039-A0BE-DF034B2F8665}"/>
                </a:ext>
              </a:extLst>
            </p:cNvPr>
            <p:cNvSpPr txBox="1"/>
            <p:nvPr/>
          </p:nvSpPr>
          <p:spPr>
            <a:xfrm>
              <a:off x="7814751" y="2573278"/>
              <a:ext cx="1263904" cy="23299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kern="1200" dirty="0">
                  <a:solidFill>
                    <a:schemeClr val="tx1"/>
                  </a:solidFill>
                </a:rPr>
                <a:t>Estudios moleculares de las poblaciones de </a:t>
              </a:r>
              <a:r>
                <a:rPr lang="es-ES" sz="2800" b="1" i="1" kern="1200" dirty="0">
                  <a:solidFill>
                    <a:schemeClr val="tx1"/>
                  </a:solidFill>
                </a:rPr>
                <a:t>S. macrophylla </a:t>
              </a:r>
              <a:r>
                <a:rPr lang="es-ES" sz="2800" b="1" kern="1200" dirty="0">
                  <a:solidFill>
                    <a:schemeClr val="tx1"/>
                  </a:solidFill>
                </a:rPr>
                <a:t>en dos comunidades</a:t>
              </a:r>
            </a:p>
          </p:txBody>
        </p:sp>
      </p:grpSp>
      <p:sp>
        <p:nvSpPr>
          <p:cNvPr id="7" name="Elipse 6" descr="ADN con relleno sólido">
            <a:extLst>
              <a:ext uri="{FF2B5EF4-FFF2-40B4-BE49-F238E27FC236}">
                <a16:creationId xmlns:a16="http://schemas.microsoft.com/office/drawing/2014/main" id="{D937D020-471E-4D88-99B6-251E64B0DD06}"/>
              </a:ext>
            </a:extLst>
          </p:cNvPr>
          <p:cNvSpPr/>
          <p:nvPr/>
        </p:nvSpPr>
        <p:spPr>
          <a:xfrm>
            <a:off x="1490851" y="693174"/>
            <a:ext cx="1965635" cy="2138777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32000" r="-3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33462"/>
              <a:satOff val="-1783"/>
              <a:lumOff val="91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9D4F2C8-B76F-41AB-92F9-B9802B10C343}"/>
              </a:ext>
            </a:extLst>
          </p:cNvPr>
          <p:cNvSpPr/>
          <p:nvPr/>
        </p:nvSpPr>
        <p:spPr>
          <a:xfrm>
            <a:off x="5147658" y="693174"/>
            <a:ext cx="6111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Calibri" panose="020F0502020204030204" pitchFamily="34" charset="0"/>
                <a:ea typeface="Arial MT"/>
                <a:cs typeface="Arial MT"/>
              </a:rPr>
              <a:t>Se tomaron 22 muestras de </a:t>
            </a:r>
            <a:r>
              <a:rPr lang="es-EC" sz="2400" b="1" dirty="0" err="1">
                <a:latin typeface="Calibri" panose="020F0502020204030204" pitchFamily="34" charset="0"/>
                <a:ea typeface="Arial MT"/>
                <a:cs typeface="Arial MT"/>
              </a:rPr>
              <a:t>ahuano</a:t>
            </a:r>
            <a:r>
              <a:rPr lang="es-EC" sz="2400" b="1" dirty="0">
                <a:latin typeface="Calibri" panose="020F0502020204030204" pitchFamily="34" charset="0"/>
                <a:ea typeface="Arial MT"/>
                <a:cs typeface="Arial MT"/>
              </a:rPr>
              <a:t> y de cedro. Las muestras se conservaron en </a:t>
            </a:r>
            <a:r>
              <a:rPr lang="es-EC" sz="2400" b="1" dirty="0" err="1">
                <a:latin typeface="Calibri" panose="020F0502020204030204" pitchFamily="34" charset="0"/>
                <a:ea typeface="Arial MT"/>
                <a:cs typeface="Arial MT"/>
              </a:rPr>
              <a:t>sílica</a:t>
            </a:r>
            <a:r>
              <a:rPr lang="es-EC" sz="2400" b="1" dirty="0">
                <a:latin typeface="Calibri" panose="020F0502020204030204" pitchFamily="34" charset="0"/>
                <a:ea typeface="Arial MT"/>
                <a:cs typeface="Arial MT"/>
              </a:rPr>
              <a:t> gel para la fase de análisis genético. </a:t>
            </a:r>
            <a:endParaRPr lang="es-EC" sz="24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10858F4-9912-43AA-A81C-F56D4B38E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58" y="2090175"/>
            <a:ext cx="6111977" cy="40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7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569A17B-C17D-45DA-86B7-C91B4AE7E896}"/>
              </a:ext>
            </a:extLst>
          </p:cNvPr>
          <p:cNvGraphicFramePr/>
          <p:nvPr/>
        </p:nvGraphicFramePr>
        <p:xfrm>
          <a:off x="335722" y="111187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id="{5DF71F8A-E423-4C37-87C7-EB9ABD700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747" y="181437"/>
            <a:ext cx="6311705" cy="773734"/>
          </a:xfrm>
        </p:spPr>
        <p:txBody>
          <a:bodyPr>
            <a:normAutofit/>
          </a:bodyPr>
          <a:lstStyle/>
          <a:p>
            <a:r>
              <a:rPr lang="es-MX" sz="3600" b="1" dirty="0"/>
              <a:t>Actividades del Objetivo 2</a:t>
            </a:r>
            <a:endParaRPr lang="es-EC" sz="3600" b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5D61283-D1A7-4CA4-891B-666435E9D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599" y="3812345"/>
            <a:ext cx="4143906" cy="276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F439613-2537-4F53-BF1C-5FF217580A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746" y="0"/>
            <a:ext cx="2893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74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9992BE01-50A9-4E15-9706-2089439FD5F7}"/>
              </a:ext>
            </a:extLst>
          </p:cNvPr>
          <p:cNvGrpSpPr/>
          <p:nvPr/>
        </p:nvGrpSpPr>
        <p:grpSpPr>
          <a:xfrm>
            <a:off x="117960" y="837653"/>
            <a:ext cx="8577026" cy="5418667"/>
            <a:chOff x="117960" y="837653"/>
            <a:chExt cx="8577026" cy="5418667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3B13A004-1255-473B-B30C-70ED70C0F7CD}"/>
                </a:ext>
              </a:extLst>
            </p:cNvPr>
            <p:cNvSpPr/>
            <p:nvPr/>
          </p:nvSpPr>
          <p:spPr>
            <a:xfrm>
              <a:off x="5830660" y="837653"/>
              <a:ext cx="2864326" cy="5418667"/>
            </a:xfrm>
            <a:custGeom>
              <a:avLst/>
              <a:gdLst>
                <a:gd name="connsiteX0" fmla="*/ 0 w 2864326"/>
                <a:gd name="connsiteY0" fmla="*/ 286433 h 5418667"/>
                <a:gd name="connsiteX1" fmla="*/ 286433 w 2864326"/>
                <a:gd name="connsiteY1" fmla="*/ 0 h 5418667"/>
                <a:gd name="connsiteX2" fmla="*/ 2577893 w 2864326"/>
                <a:gd name="connsiteY2" fmla="*/ 0 h 5418667"/>
                <a:gd name="connsiteX3" fmla="*/ 2864326 w 2864326"/>
                <a:gd name="connsiteY3" fmla="*/ 286433 h 5418667"/>
                <a:gd name="connsiteX4" fmla="*/ 2864326 w 2864326"/>
                <a:gd name="connsiteY4" fmla="*/ 5132234 h 5418667"/>
                <a:gd name="connsiteX5" fmla="*/ 2577893 w 2864326"/>
                <a:gd name="connsiteY5" fmla="*/ 5418667 h 5418667"/>
                <a:gd name="connsiteX6" fmla="*/ 286433 w 2864326"/>
                <a:gd name="connsiteY6" fmla="*/ 5418667 h 5418667"/>
                <a:gd name="connsiteX7" fmla="*/ 0 w 2864326"/>
                <a:gd name="connsiteY7" fmla="*/ 5132234 h 5418667"/>
                <a:gd name="connsiteX8" fmla="*/ 0 w 2864326"/>
                <a:gd name="connsiteY8" fmla="*/ 286433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4326" h="5418667">
                  <a:moveTo>
                    <a:pt x="0" y="286433"/>
                  </a:moveTo>
                  <a:cubicBezTo>
                    <a:pt x="0" y="128240"/>
                    <a:pt x="128240" y="0"/>
                    <a:pt x="286433" y="0"/>
                  </a:cubicBezTo>
                  <a:lnTo>
                    <a:pt x="2577893" y="0"/>
                  </a:lnTo>
                  <a:cubicBezTo>
                    <a:pt x="2736086" y="0"/>
                    <a:pt x="2864326" y="128240"/>
                    <a:pt x="2864326" y="286433"/>
                  </a:cubicBezTo>
                  <a:lnTo>
                    <a:pt x="2864326" y="5132234"/>
                  </a:lnTo>
                  <a:cubicBezTo>
                    <a:pt x="2864326" y="5290427"/>
                    <a:pt x="2736086" y="5418667"/>
                    <a:pt x="2577893" y="5418667"/>
                  </a:cubicBezTo>
                  <a:lnTo>
                    <a:pt x="286433" y="5418667"/>
                  </a:lnTo>
                  <a:cubicBezTo>
                    <a:pt x="128240" y="5418667"/>
                    <a:pt x="0" y="5290427"/>
                    <a:pt x="0" y="5132234"/>
                  </a:cubicBezTo>
                  <a:lnTo>
                    <a:pt x="0" y="28643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295482" rIns="128016" bIns="12117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1" kern="1200"/>
                <a:t>Identificación de actores vinculados</a:t>
              </a:r>
              <a:endParaRPr lang="es-EC" sz="1800" kern="1200" dirty="0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30CB202-1223-4FDE-87E7-0F06DEB7E2C7}"/>
                </a:ext>
              </a:extLst>
            </p:cNvPr>
            <p:cNvSpPr/>
            <p:nvPr/>
          </p:nvSpPr>
          <p:spPr>
            <a:xfrm>
              <a:off x="6447423" y="1044782"/>
              <a:ext cx="1804416" cy="1804416"/>
            </a:xfrm>
            <a:prstGeom prst="ellipse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D74AD70-DCF8-4037-A8A7-1EAF64CD03C3}"/>
                </a:ext>
              </a:extLst>
            </p:cNvPr>
            <p:cNvSpPr/>
            <p:nvPr/>
          </p:nvSpPr>
          <p:spPr>
            <a:xfrm>
              <a:off x="117960" y="837653"/>
              <a:ext cx="2864326" cy="5418667"/>
            </a:xfrm>
            <a:custGeom>
              <a:avLst/>
              <a:gdLst>
                <a:gd name="connsiteX0" fmla="*/ 0 w 2864326"/>
                <a:gd name="connsiteY0" fmla="*/ 286433 h 5418667"/>
                <a:gd name="connsiteX1" fmla="*/ 286433 w 2864326"/>
                <a:gd name="connsiteY1" fmla="*/ 0 h 5418667"/>
                <a:gd name="connsiteX2" fmla="*/ 2577893 w 2864326"/>
                <a:gd name="connsiteY2" fmla="*/ 0 h 5418667"/>
                <a:gd name="connsiteX3" fmla="*/ 2864326 w 2864326"/>
                <a:gd name="connsiteY3" fmla="*/ 286433 h 5418667"/>
                <a:gd name="connsiteX4" fmla="*/ 2864326 w 2864326"/>
                <a:gd name="connsiteY4" fmla="*/ 5132234 h 5418667"/>
                <a:gd name="connsiteX5" fmla="*/ 2577893 w 2864326"/>
                <a:gd name="connsiteY5" fmla="*/ 5418667 h 5418667"/>
                <a:gd name="connsiteX6" fmla="*/ 286433 w 2864326"/>
                <a:gd name="connsiteY6" fmla="*/ 5418667 h 5418667"/>
                <a:gd name="connsiteX7" fmla="*/ 0 w 2864326"/>
                <a:gd name="connsiteY7" fmla="*/ 5132234 h 5418667"/>
                <a:gd name="connsiteX8" fmla="*/ 0 w 2864326"/>
                <a:gd name="connsiteY8" fmla="*/ 286433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4326" h="5418667">
                  <a:moveTo>
                    <a:pt x="0" y="286433"/>
                  </a:moveTo>
                  <a:cubicBezTo>
                    <a:pt x="0" y="128240"/>
                    <a:pt x="128240" y="0"/>
                    <a:pt x="286433" y="0"/>
                  </a:cubicBezTo>
                  <a:lnTo>
                    <a:pt x="2577893" y="0"/>
                  </a:lnTo>
                  <a:cubicBezTo>
                    <a:pt x="2736086" y="0"/>
                    <a:pt x="2864326" y="128240"/>
                    <a:pt x="2864326" y="286433"/>
                  </a:cubicBezTo>
                  <a:lnTo>
                    <a:pt x="2864326" y="5132234"/>
                  </a:lnTo>
                  <a:cubicBezTo>
                    <a:pt x="2864326" y="5290427"/>
                    <a:pt x="2736086" y="5418667"/>
                    <a:pt x="2577893" y="5418667"/>
                  </a:cubicBezTo>
                  <a:lnTo>
                    <a:pt x="286433" y="5418667"/>
                  </a:lnTo>
                  <a:cubicBezTo>
                    <a:pt x="128240" y="5418667"/>
                    <a:pt x="0" y="5290427"/>
                    <a:pt x="0" y="5132234"/>
                  </a:cubicBezTo>
                  <a:lnTo>
                    <a:pt x="0" y="28643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74641"/>
                <a:satOff val="-3128"/>
                <a:lumOff val="13293"/>
                <a:alphaOff val="0"/>
              </a:schemeClr>
            </a:fillRef>
            <a:effectRef idx="0">
              <a:schemeClr val="accent1">
                <a:shade val="80000"/>
                <a:hueOff val="174641"/>
                <a:satOff val="-3128"/>
                <a:lumOff val="1329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295482" rIns="128016" bIns="12117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kern="1200"/>
                <a:t>Diseño de la metodología, protocolos y formularios para conocer la percepción de las comunidades con relación al manejo forestal sostenible y conservación de </a:t>
              </a:r>
              <a:r>
                <a:rPr lang="es-ES" sz="1800" b="1" i="1" kern="1200"/>
                <a:t>S. macrophylla</a:t>
              </a:r>
              <a:endParaRPr lang="es-EC" sz="1800" b="1" i="1" kern="1200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CE34096-EC40-42E2-BEFA-9A44CD17C441}"/>
                </a:ext>
              </a:extLst>
            </p:cNvPr>
            <p:cNvSpPr/>
            <p:nvPr/>
          </p:nvSpPr>
          <p:spPr>
            <a:xfrm>
              <a:off x="2969283" y="837653"/>
              <a:ext cx="2864326" cy="5418667"/>
            </a:xfrm>
            <a:custGeom>
              <a:avLst/>
              <a:gdLst>
                <a:gd name="connsiteX0" fmla="*/ 0 w 2864326"/>
                <a:gd name="connsiteY0" fmla="*/ 286433 h 5418667"/>
                <a:gd name="connsiteX1" fmla="*/ 286433 w 2864326"/>
                <a:gd name="connsiteY1" fmla="*/ 0 h 5418667"/>
                <a:gd name="connsiteX2" fmla="*/ 2577893 w 2864326"/>
                <a:gd name="connsiteY2" fmla="*/ 0 h 5418667"/>
                <a:gd name="connsiteX3" fmla="*/ 2864326 w 2864326"/>
                <a:gd name="connsiteY3" fmla="*/ 286433 h 5418667"/>
                <a:gd name="connsiteX4" fmla="*/ 2864326 w 2864326"/>
                <a:gd name="connsiteY4" fmla="*/ 5132234 h 5418667"/>
                <a:gd name="connsiteX5" fmla="*/ 2577893 w 2864326"/>
                <a:gd name="connsiteY5" fmla="*/ 5418667 h 5418667"/>
                <a:gd name="connsiteX6" fmla="*/ 286433 w 2864326"/>
                <a:gd name="connsiteY6" fmla="*/ 5418667 h 5418667"/>
                <a:gd name="connsiteX7" fmla="*/ 0 w 2864326"/>
                <a:gd name="connsiteY7" fmla="*/ 5132234 h 5418667"/>
                <a:gd name="connsiteX8" fmla="*/ 0 w 2864326"/>
                <a:gd name="connsiteY8" fmla="*/ 286433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4326" h="5418667">
                  <a:moveTo>
                    <a:pt x="0" y="286433"/>
                  </a:moveTo>
                  <a:cubicBezTo>
                    <a:pt x="0" y="128240"/>
                    <a:pt x="128240" y="0"/>
                    <a:pt x="286433" y="0"/>
                  </a:cubicBezTo>
                  <a:lnTo>
                    <a:pt x="2577893" y="0"/>
                  </a:lnTo>
                  <a:cubicBezTo>
                    <a:pt x="2736086" y="0"/>
                    <a:pt x="2864326" y="128240"/>
                    <a:pt x="2864326" y="286433"/>
                  </a:cubicBezTo>
                  <a:lnTo>
                    <a:pt x="2864326" y="5132234"/>
                  </a:lnTo>
                  <a:cubicBezTo>
                    <a:pt x="2864326" y="5290427"/>
                    <a:pt x="2736086" y="5418667"/>
                    <a:pt x="2577893" y="5418667"/>
                  </a:cubicBezTo>
                  <a:lnTo>
                    <a:pt x="286433" y="5418667"/>
                  </a:lnTo>
                  <a:cubicBezTo>
                    <a:pt x="128240" y="5418667"/>
                    <a:pt x="0" y="5290427"/>
                    <a:pt x="0" y="5132234"/>
                  </a:cubicBezTo>
                  <a:lnTo>
                    <a:pt x="0" y="28643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0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295482" rIns="128016" bIns="12117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i="0" kern="1200"/>
                <a:t>Análisis de la percepción e interés de las comunidades con relación al aprovechamiento y conservación de </a:t>
              </a:r>
              <a:r>
                <a:rPr lang="es-ES" sz="1800" b="1" i="1" kern="1200"/>
                <a:t>S. macrophylla</a:t>
              </a:r>
              <a:endParaRPr lang="es-EC" sz="1800" b="1" i="1" kern="1200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D7FBF77-950A-495D-AEE8-31A651DDC2A6}"/>
                </a:ext>
              </a:extLst>
            </p:cNvPr>
            <p:cNvSpPr/>
            <p:nvPr/>
          </p:nvSpPr>
          <p:spPr>
            <a:xfrm>
              <a:off x="3437392" y="1044782"/>
              <a:ext cx="1804416" cy="1804416"/>
            </a:xfrm>
            <a:prstGeom prst="ellipse">
              <a:avLst/>
            </a:pr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26189"/>
                <a:satOff val="-1446"/>
                <a:lumOff val="558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14E35E4A-08B8-4A36-8228-1582C513713F}"/>
                </a:ext>
              </a:extLst>
            </p:cNvPr>
            <p:cNvSpPr/>
            <p:nvPr/>
          </p:nvSpPr>
          <p:spPr>
            <a:xfrm>
              <a:off x="665684" y="1044782"/>
              <a:ext cx="1804416" cy="1804416"/>
            </a:xfrm>
            <a:prstGeom prst="ellipse">
              <a:avLst/>
            </a:prstGeom>
            <a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52377"/>
                <a:satOff val="-2891"/>
                <a:lumOff val="1116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lecha: a la izquierda y derecha 10">
              <a:extLst>
                <a:ext uri="{FF2B5EF4-FFF2-40B4-BE49-F238E27FC236}">
                  <a16:creationId xmlns:a16="http://schemas.microsoft.com/office/drawing/2014/main" id="{867B0C13-D598-4123-889B-0A9800666981}"/>
                </a:ext>
              </a:extLst>
            </p:cNvPr>
            <p:cNvSpPr/>
            <p:nvPr/>
          </p:nvSpPr>
          <p:spPr>
            <a:xfrm>
              <a:off x="350740" y="5172586"/>
              <a:ext cx="8067040" cy="812800"/>
            </a:xfrm>
            <a:prstGeom prst="left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1CBCCDA-4457-4CD3-95AD-7CA37130B7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746" y="0"/>
            <a:ext cx="2893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0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6B40F9B-323A-45CC-8CEA-5B29120B9E16}"/>
              </a:ext>
            </a:extLst>
          </p:cNvPr>
          <p:cNvSpPr/>
          <p:nvPr/>
        </p:nvSpPr>
        <p:spPr>
          <a:xfrm>
            <a:off x="7958613" y="103240"/>
            <a:ext cx="4085903" cy="6268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A8E7759-6F7A-4833-B6A1-AFCC8973D173}"/>
              </a:ext>
            </a:extLst>
          </p:cNvPr>
          <p:cNvSpPr/>
          <p:nvPr/>
        </p:nvSpPr>
        <p:spPr>
          <a:xfrm>
            <a:off x="147484" y="103240"/>
            <a:ext cx="4601497" cy="6268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ApMetodología</a:t>
            </a:r>
            <a:r>
              <a:rPr lang="es-ES" dirty="0"/>
              <a:t> de percepción</a:t>
            </a:r>
            <a:endParaRPr lang="es-EC" dirty="0"/>
          </a:p>
        </p:txBody>
      </p:sp>
      <p:pic>
        <p:nvPicPr>
          <p:cNvPr id="4" name="Imagen 3" descr="C:\Users\kanka\Desktop\entrevistas ahuano 2.jpeg">
            <a:extLst>
              <a:ext uri="{FF2B5EF4-FFF2-40B4-BE49-F238E27FC236}">
                <a16:creationId xmlns:a16="http://schemas.microsoft.com/office/drawing/2014/main" id="{6D44A66E-8C28-42D1-92AA-2CB68A8221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9" y="2544524"/>
            <a:ext cx="4216461" cy="275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C4A0CC-EFB6-42CB-A100-64DBCB38F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45" y="0"/>
            <a:ext cx="3086100" cy="6858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39404FF-E730-4BB7-AEFC-ECC3979DAC2B}"/>
              </a:ext>
            </a:extLst>
          </p:cNvPr>
          <p:cNvSpPr txBox="1"/>
          <p:nvPr/>
        </p:nvSpPr>
        <p:spPr>
          <a:xfrm flipH="1">
            <a:off x="231097" y="798636"/>
            <a:ext cx="4434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Metodología para conocer la percepción sobre la conservación y el manejo sostenible de </a:t>
            </a:r>
            <a:r>
              <a:rPr lang="es-ES" sz="2000" b="1" i="1" dirty="0" err="1"/>
              <a:t>Swietenia</a:t>
            </a:r>
            <a:r>
              <a:rPr lang="es-ES" sz="2000" b="1" i="1" dirty="0"/>
              <a:t> </a:t>
            </a:r>
            <a:r>
              <a:rPr lang="es-ES" sz="2000" b="1" i="1" dirty="0" err="1"/>
              <a:t>macrophylla</a:t>
            </a:r>
            <a:r>
              <a:rPr lang="es-ES" sz="2000" b="1" i="1" dirty="0"/>
              <a:t> </a:t>
            </a:r>
            <a:r>
              <a:rPr lang="es-ES" sz="2000" b="1" dirty="0"/>
              <a:t>(</a:t>
            </a:r>
            <a:r>
              <a:rPr lang="es-ES" sz="2000" b="1" dirty="0" err="1"/>
              <a:t>ahuano</a:t>
            </a:r>
            <a:r>
              <a:rPr lang="es-ES" sz="2000" b="1" dirty="0"/>
              <a:t>/caoba)</a:t>
            </a:r>
            <a:endParaRPr lang="es-EC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03F7383-E50F-4BF5-8A2C-8396742CC54E}"/>
              </a:ext>
            </a:extLst>
          </p:cNvPr>
          <p:cNvSpPr txBox="1"/>
          <p:nvPr/>
        </p:nvSpPr>
        <p:spPr>
          <a:xfrm>
            <a:off x="8114385" y="103240"/>
            <a:ext cx="386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Mapeo de Actores</a:t>
            </a:r>
            <a:endParaRPr lang="es-EC" sz="2000" b="1" dirty="0"/>
          </a:p>
        </p:txBody>
      </p:sp>
      <p:sp>
        <p:nvSpPr>
          <p:cNvPr id="16" name="AutoShape 4" descr="blob:https://web.whatsapp.com/f247085d-a644-44e4-9585-24a9f3b9c796">
            <a:extLst>
              <a:ext uri="{FF2B5EF4-FFF2-40B4-BE49-F238E27FC236}">
                <a16:creationId xmlns:a16="http://schemas.microsoft.com/office/drawing/2014/main" id="{B26A3A6C-8874-437B-A5D0-F249003003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AutoShape 6" descr="blob:https://web.whatsapp.com/f247085d-a644-44e4-9585-24a9f3b9c796">
            <a:extLst>
              <a:ext uri="{FF2B5EF4-FFF2-40B4-BE49-F238E27FC236}">
                <a16:creationId xmlns:a16="http://schemas.microsoft.com/office/drawing/2014/main" id="{77D7E529-5A53-41C1-9DBC-9C23678567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E3FBF3C-A28B-4C02-B583-07C632E8D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74" y="539422"/>
            <a:ext cx="4029642" cy="3022232"/>
          </a:xfrm>
          <a:prstGeom prst="rect">
            <a:avLst/>
          </a:prstGeom>
        </p:spPr>
      </p:pic>
      <p:pic>
        <p:nvPicPr>
          <p:cNvPr id="2" name="Imagen 1" descr="C:\Users\kanka\Downloads\IMG_20220509_185736 (1).jpg">
            <a:extLst>
              <a:ext uri="{FF2B5EF4-FFF2-40B4-BE49-F238E27FC236}">
                <a16:creationId xmlns:a16="http://schemas.microsoft.com/office/drawing/2014/main" id="{E16EAC5C-0CA8-1E76-EEAF-F91B550B896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874" y="3735942"/>
            <a:ext cx="4029642" cy="2653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139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1DC0B-FEDD-43B5-A099-CA196953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9"/>
            <a:ext cx="10515600" cy="1085307"/>
          </a:xfrm>
        </p:spPr>
        <p:txBody>
          <a:bodyPr/>
          <a:lstStyle/>
          <a:p>
            <a:r>
              <a:rPr lang="es-ES" b="1" u="sng" dirty="0"/>
              <a:t>Conclusiones Generales</a:t>
            </a:r>
            <a:endParaRPr lang="es-EC" b="1" u="sng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9236EAF-C30F-4C08-949D-E1DD13CF4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5936"/>
            <a:ext cx="10515600" cy="567306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C" sz="2400" dirty="0"/>
              <a:t>Los registros de las poblaciones naturales de </a:t>
            </a:r>
            <a:r>
              <a:rPr lang="es-EC" sz="2400" i="1" dirty="0" err="1"/>
              <a:t>Swietenia</a:t>
            </a:r>
            <a:r>
              <a:rPr lang="es-EC" sz="2400" i="1" dirty="0"/>
              <a:t> </a:t>
            </a:r>
            <a:r>
              <a:rPr lang="es-EC" sz="2400" i="1" dirty="0" err="1"/>
              <a:t>macrophylla</a:t>
            </a:r>
            <a:r>
              <a:rPr lang="es-EC" sz="2400" i="1" dirty="0"/>
              <a:t> </a:t>
            </a:r>
            <a:r>
              <a:rPr lang="es-EC" sz="2400" dirty="0"/>
              <a:t>en Ecuador se ubican exclusivamente en la Amazonía ecuatoriana. Sin embargo, existen plantaciones en la costa y en la sierra sur que corresponden a semillas importadas de Centroamérica y otras introducidas desde la Amazonía.</a:t>
            </a:r>
            <a:endParaRPr lang="es-ES" sz="2400" dirty="0"/>
          </a:p>
          <a:p>
            <a:pPr algn="just"/>
            <a:r>
              <a:rPr lang="es-ES" sz="2400" dirty="0"/>
              <a:t>Aunque el muestreo de las dos poblaciones presentó valores bajos de árboles adultos, sí permitieron comprobar que los individuos requieren determinadas características para establecerse y crecer. Entre estas: terrenos sobre los 560 msnm, con pendientes no mayores a 30°, bien drenados, con alta disponibilidad de luz y que no hayan sido expuestos a disturbios recientes. La inclusión de estas variables puede aportar a ajustar el modelo de distribución de </a:t>
            </a:r>
            <a:r>
              <a:rPr lang="es-ES" sz="2400" dirty="0" err="1"/>
              <a:t>ahuano</a:t>
            </a:r>
            <a:r>
              <a:rPr lang="es-ES" sz="2400" dirty="0"/>
              <a:t>, para escoger sitios a censar en futuros estudios.</a:t>
            </a:r>
          </a:p>
          <a:p>
            <a:pPr algn="just"/>
            <a:r>
              <a:rPr lang="es-EC" sz="2400" dirty="0"/>
              <a:t>Las poblaciones de </a:t>
            </a:r>
            <a:r>
              <a:rPr lang="es-EC" sz="2400" dirty="0" err="1"/>
              <a:t>ahuano</a:t>
            </a:r>
            <a:r>
              <a:rPr lang="es-EC" sz="2400" dirty="0"/>
              <a:t> muestran dos picos en la abundancia según el tamaño, el uno para individuos mayores a 60 cm de DAP y el otro para individuos menores a 30 cm de altura. No existe casi ningún individuo en las clases intermedias. </a:t>
            </a:r>
          </a:p>
          <a:p>
            <a:pPr algn="just"/>
            <a:r>
              <a:rPr lang="es-EC" sz="2400" dirty="0"/>
              <a:t>La regeneración natural está representada mayormente por plántulas con una altura menor a 1 m con hojas simples y pocas veces compuestas, que crecen alrededor de los árboles grandes. Se estima que algunas de estas </a:t>
            </a:r>
            <a:r>
              <a:rPr lang="es-EC" sz="2400" dirty="0" err="1"/>
              <a:t>plants</a:t>
            </a:r>
            <a:r>
              <a:rPr lang="es-EC" sz="2400" dirty="0"/>
              <a:t> no subsisten por la falta de luz y otras por herbivoría.</a:t>
            </a:r>
          </a:p>
          <a:p>
            <a:pPr algn="just"/>
            <a:r>
              <a:rPr lang="es-EC" sz="2400" dirty="0"/>
              <a:t>Estos resultados son similares a los encontrados por el MAATE en 2014.</a:t>
            </a:r>
          </a:p>
        </p:txBody>
      </p:sp>
    </p:spTree>
    <p:extLst>
      <p:ext uri="{BB962C8B-B14F-4D97-AF65-F5344CB8AC3E}">
        <p14:creationId xmlns:p14="http://schemas.microsoft.com/office/powerpoint/2010/main" val="993969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436B8CF-E227-4516-A8CF-7C3BB322C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013"/>
            <a:ext cx="10515600" cy="864585"/>
          </a:xfrm>
        </p:spPr>
        <p:txBody>
          <a:bodyPr/>
          <a:lstStyle/>
          <a:p>
            <a:r>
              <a:rPr lang="es-ES" b="1" u="sng" dirty="0"/>
              <a:t>Conclusiones Generales</a:t>
            </a:r>
            <a:endParaRPr lang="es-EC" b="1" u="sng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0A1CA11-EBE8-4075-8B3D-301D96D67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5439"/>
            <a:ext cx="10515600" cy="558607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sz="3000" dirty="0"/>
              <a:t>E</a:t>
            </a:r>
            <a:r>
              <a:rPr lang="es-EC" sz="3000" dirty="0"/>
              <a:t>l árbol de </a:t>
            </a:r>
            <a:r>
              <a:rPr lang="es-EC" sz="3000" dirty="0" err="1"/>
              <a:t>ahuano</a:t>
            </a:r>
            <a:r>
              <a:rPr lang="es-EC" sz="3000" dirty="0"/>
              <a:t> se encuentra en la memoria de la población entrevistada, el conocimiento del mismo es un conocimiento principalmente masculino que se trasmite de abuelos/padres a hijos.</a:t>
            </a:r>
          </a:p>
          <a:p>
            <a:pPr algn="just"/>
            <a:r>
              <a:rPr lang="es-EC" sz="3000" dirty="0"/>
              <a:t>Las prácticas asociadas al </a:t>
            </a:r>
            <a:r>
              <a:rPr lang="es-EC" sz="3000" dirty="0" err="1"/>
              <a:t>ahuano</a:t>
            </a:r>
            <a:r>
              <a:rPr lang="es-EC" sz="3000" dirty="0"/>
              <a:t> parten del conocimiento de la calidad de la madera. Actualmente, si bien existe el conocimiento sobre los usos, su práctica es mínima, por la poca cantidad de árboles existentes.</a:t>
            </a:r>
          </a:p>
          <a:p>
            <a:pPr algn="just"/>
            <a:r>
              <a:rPr lang="es-EC" sz="3000" dirty="0"/>
              <a:t>En Arajuno existió un auge de la extracción del </a:t>
            </a:r>
            <a:r>
              <a:rPr lang="es-EC" sz="3000" dirty="0" err="1"/>
              <a:t>ahuano</a:t>
            </a:r>
            <a:r>
              <a:rPr lang="es-EC" sz="3000" dirty="0"/>
              <a:t> por parte de madereros, que no eran de la zona.</a:t>
            </a:r>
          </a:p>
          <a:p>
            <a:pPr algn="just"/>
            <a:r>
              <a:rPr lang="es-EC" sz="3000" dirty="0"/>
              <a:t>Existe un conocimiento de la relación del árbol con otras especies animales y vegetales, por lo que su conservación garantiza la vida de estas.</a:t>
            </a:r>
          </a:p>
          <a:p>
            <a:pPr algn="just"/>
            <a:r>
              <a:rPr lang="es-EC" sz="3000" dirty="0"/>
              <a:t>La idea del manejo sustentable generó expectativas en las comunidades entrevistadas cuanto a las posibles acciones que pueden articularse para mantener la especie desde esta visión, que integra la importancia para la cultura, el ecosistema, pero también desde una visión económica. </a:t>
            </a:r>
          </a:p>
          <a:p>
            <a:pPr algn="just"/>
            <a:r>
              <a:rPr lang="es-EC" sz="3000" dirty="0"/>
              <a:t>Las acciones que se implementan para la conservación y manejo de los recursos de</a:t>
            </a:r>
            <a:r>
              <a:rPr lang="es-EC" sz="3000" i="1" dirty="0"/>
              <a:t> </a:t>
            </a:r>
            <a:r>
              <a:rPr lang="es-EC" sz="3000" i="1" dirty="0" err="1"/>
              <a:t>Swietenia</a:t>
            </a:r>
            <a:r>
              <a:rPr lang="es-EC" sz="3000" i="1" dirty="0"/>
              <a:t> </a:t>
            </a:r>
            <a:r>
              <a:rPr lang="es-EC" sz="3000" i="1" dirty="0" err="1"/>
              <a:t>macrophylla</a:t>
            </a:r>
            <a:r>
              <a:rPr lang="es-EC" sz="3000" dirty="0"/>
              <a:t> no serán exitosas sin el compromiso y la constante cooperación de los actores directos de las comunidades de la Amazonia, sector forestal, academia y </a:t>
            </a:r>
            <a:r>
              <a:rPr lang="es-EC" sz="3000" dirty="0" err="1"/>
              <a:t>ONG’s</a:t>
            </a:r>
            <a:r>
              <a:rPr lang="es-EC" sz="3000" dirty="0"/>
              <a:t>.</a:t>
            </a:r>
            <a:endParaRPr lang="es-ES" sz="3000" dirty="0"/>
          </a:p>
          <a:p>
            <a:pPr marL="0" indent="0" algn="just">
              <a:buNone/>
            </a:pP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495448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7A31465-F5A7-8020-B44B-6CAADF7F8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32239" b="34842"/>
          <a:stretch/>
        </p:blipFill>
        <p:spPr>
          <a:xfrm>
            <a:off x="255289" y="4928304"/>
            <a:ext cx="5000749" cy="1614395"/>
          </a:xfrm>
          <a:prstGeom prst="rect">
            <a:avLst/>
          </a:prstGeom>
        </p:spPr>
      </p:pic>
      <p:sp>
        <p:nvSpPr>
          <p:cNvPr id="5" name="Rectángulo: esquinas redondeadas 38">
            <a:extLst>
              <a:ext uri="{FF2B5EF4-FFF2-40B4-BE49-F238E27FC236}">
                <a16:creationId xmlns:a16="http://schemas.microsoft.com/office/drawing/2014/main" id="{1449B634-FE76-B64A-E88F-977882575CEE}"/>
              </a:ext>
            </a:extLst>
          </p:cNvPr>
          <p:cNvSpPr/>
          <p:nvPr/>
        </p:nvSpPr>
        <p:spPr>
          <a:xfrm>
            <a:off x="5409101" y="5070950"/>
            <a:ext cx="4386452" cy="1216302"/>
          </a:xfrm>
          <a:prstGeom prst="roundRect">
            <a:avLst/>
          </a:prstGeom>
          <a:solidFill>
            <a:schemeClr val="bg1"/>
          </a:solidFill>
          <a:ln>
            <a:solidFill>
              <a:srgbClr val="274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Inclusión de actores de diversos sectores en la toma de decisiones sobre el manejo sostenible de la especie.</a:t>
            </a:r>
          </a:p>
        </p:txBody>
      </p:sp>
      <p:sp>
        <p:nvSpPr>
          <p:cNvPr id="6" name="Rectángulo: esquinas redondeadas 16">
            <a:extLst>
              <a:ext uri="{FF2B5EF4-FFF2-40B4-BE49-F238E27FC236}">
                <a16:creationId xmlns:a16="http://schemas.microsoft.com/office/drawing/2014/main" id="{40F7DB27-24D9-9204-0BD7-8C1D6B33ACD9}"/>
              </a:ext>
            </a:extLst>
          </p:cNvPr>
          <p:cNvSpPr/>
          <p:nvPr/>
        </p:nvSpPr>
        <p:spPr>
          <a:xfrm>
            <a:off x="4202874" y="910618"/>
            <a:ext cx="5236010" cy="767827"/>
          </a:xfrm>
          <a:prstGeom prst="roundRect">
            <a:avLst/>
          </a:prstGeom>
          <a:solidFill>
            <a:schemeClr val="bg1"/>
          </a:solidFill>
          <a:ln>
            <a:solidFill>
              <a:srgbClr val="274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coordinado interinstitucional entre academia y sector público</a:t>
            </a:r>
          </a:p>
        </p:txBody>
      </p:sp>
      <p:sp>
        <p:nvSpPr>
          <p:cNvPr id="7" name="Rectángulo: esquinas redondeadas 16">
            <a:extLst>
              <a:ext uri="{FF2B5EF4-FFF2-40B4-BE49-F238E27FC236}">
                <a16:creationId xmlns:a16="http://schemas.microsoft.com/office/drawing/2014/main" id="{68B2D474-77A1-21C7-2676-28F0F801E498}"/>
              </a:ext>
            </a:extLst>
          </p:cNvPr>
          <p:cNvSpPr/>
          <p:nvPr/>
        </p:nvSpPr>
        <p:spPr>
          <a:xfrm>
            <a:off x="3874482" y="1878884"/>
            <a:ext cx="5885870" cy="542009"/>
          </a:xfrm>
          <a:prstGeom prst="roundRect">
            <a:avLst/>
          </a:prstGeom>
          <a:solidFill>
            <a:schemeClr val="bg1"/>
          </a:solidFill>
          <a:ln>
            <a:solidFill>
              <a:srgbClr val="274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Levantamiento de información en oficina y territorio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32979B01-8102-0B38-32E7-4ED7A02D88FC}"/>
              </a:ext>
            </a:extLst>
          </p:cNvPr>
          <p:cNvGrpSpPr/>
          <p:nvPr/>
        </p:nvGrpSpPr>
        <p:grpSpPr>
          <a:xfrm>
            <a:off x="4110210" y="2606258"/>
            <a:ext cx="5414415" cy="945221"/>
            <a:chOff x="5555595" y="2574340"/>
            <a:chExt cx="5414415" cy="945221"/>
          </a:xfrm>
        </p:grpSpPr>
        <p:sp>
          <p:nvSpPr>
            <p:cNvPr id="10" name="Rectángulo: esquinas redondeadas 16">
              <a:extLst>
                <a:ext uri="{FF2B5EF4-FFF2-40B4-BE49-F238E27FC236}">
                  <a16:creationId xmlns:a16="http://schemas.microsoft.com/office/drawing/2014/main" id="{1E838FD2-0F21-EA11-0B37-3C0BF8F69187}"/>
                </a:ext>
              </a:extLst>
            </p:cNvPr>
            <p:cNvSpPr/>
            <p:nvPr/>
          </p:nvSpPr>
          <p:spPr>
            <a:xfrm>
              <a:off x="5555595" y="2574340"/>
              <a:ext cx="5414415" cy="945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74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600" b="1" dirty="0">
                  <a:solidFill>
                    <a:srgbClr val="212D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 productos son complementarios a otras iniciativas y pueden analizarse en conjunto.</a:t>
              </a:r>
            </a:p>
          </p:txBody>
        </p:sp>
        <p:graphicFrame>
          <p:nvGraphicFramePr>
            <p:cNvPr id="24" name="Diagrama 23">
              <a:extLst>
                <a:ext uri="{FF2B5EF4-FFF2-40B4-BE49-F238E27FC236}">
                  <a16:creationId xmlns:a16="http://schemas.microsoft.com/office/drawing/2014/main" id="{A496C13E-BAF9-6941-D734-EFA5916CF751}"/>
                </a:ext>
              </a:extLst>
            </p:cNvPr>
            <p:cNvGraphicFramePr/>
            <p:nvPr/>
          </p:nvGraphicFramePr>
          <p:xfrm>
            <a:off x="10040815" y="2596910"/>
            <a:ext cx="857874" cy="8544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pic>
        <p:nvPicPr>
          <p:cNvPr id="25" name="Imagen 24" descr="Mapa&#10;&#10;Descripción generada automáticamente">
            <a:extLst>
              <a:ext uri="{FF2B5EF4-FFF2-40B4-BE49-F238E27FC236}">
                <a16:creationId xmlns:a16="http://schemas.microsoft.com/office/drawing/2014/main" id="{98645A95-89DE-44B4-6FF9-B5E23F1029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35" y="2956505"/>
            <a:ext cx="1944205" cy="1516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F144B78B-2908-BA44-8A65-DAFF8353A25C}"/>
              </a:ext>
            </a:extLst>
          </p:cNvPr>
          <p:cNvGrpSpPr/>
          <p:nvPr/>
        </p:nvGrpSpPr>
        <p:grpSpPr>
          <a:xfrm>
            <a:off x="3719965" y="3740189"/>
            <a:ext cx="6194909" cy="1088380"/>
            <a:chOff x="4847468" y="3703454"/>
            <a:chExt cx="6194909" cy="945221"/>
          </a:xfrm>
        </p:grpSpPr>
        <p:sp>
          <p:nvSpPr>
            <p:cNvPr id="8" name="Rectángulo: esquinas redondeadas 16">
              <a:extLst>
                <a:ext uri="{FF2B5EF4-FFF2-40B4-BE49-F238E27FC236}">
                  <a16:creationId xmlns:a16="http://schemas.microsoft.com/office/drawing/2014/main" id="{3882FB79-B563-5546-D2A0-BD760023C7B9}"/>
                </a:ext>
              </a:extLst>
            </p:cNvPr>
            <p:cNvSpPr/>
            <p:nvPr/>
          </p:nvSpPr>
          <p:spPr>
            <a:xfrm>
              <a:off x="4847468" y="3703454"/>
              <a:ext cx="6194909" cy="945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74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ES" sz="1600" b="1" dirty="0">
                  <a:solidFill>
                    <a:srgbClr val="212D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Planificación con rigor científico y productos </a:t>
              </a:r>
            </a:p>
            <a:p>
              <a:pPr algn="r"/>
              <a:r>
                <a:rPr lang="es-ES" sz="1600" b="1" dirty="0">
                  <a:solidFill>
                    <a:srgbClr val="212D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homologados para integrarse a requerimientos institucionales en Ecuador para fortalecer la </a:t>
              </a:r>
            </a:p>
            <a:p>
              <a:pPr algn="r"/>
              <a:r>
                <a:rPr lang="es-ES" sz="1600" b="1" dirty="0">
                  <a:solidFill>
                    <a:srgbClr val="212D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gobernanza forestal.</a:t>
              </a:r>
              <a:endParaRPr lang="es-ES" sz="1300" b="1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57005DDA-AE7A-096A-6E68-C6B1AAE4B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0696" y="3765060"/>
              <a:ext cx="778621" cy="778621"/>
            </a:xfrm>
            <a:prstGeom prst="rect">
              <a:avLst/>
            </a:prstGeom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D3F2BDBD-B993-635D-1980-ECDEA3A75A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1104" y="1388631"/>
            <a:ext cx="946670" cy="1384791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556D68B-FCEA-47BA-E105-9CE6423B6A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6480" y="-1"/>
            <a:ext cx="2107324" cy="6844627"/>
          </a:xfrm>
          <a:prstGeom prst="rect">
            <a:avLst/>
          </a:prstGeom>
        </p:spPr>
      </p:pic>
      <p:pic>
        <p:nvPicPr>
          <p:cNvPr id="35" name="Marcador de contenido 7" descr="Imagen que contiene tabla, exterior, pasto, artículos&#10;&#10;Descripción generada automáticamente">
            <a:extLst>
              <a:ext uri="{FF2B5EF4-FFF2-40B4-BE49-F238E27FC236}">
                <a16:creationId xmlns:a16="http://schemas.microsoft.com/office/drawing/2014/main" id="{D025A556-5400-215C-0EDB-50919C20E4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1104" y="2968420"/>
            <a:ext cx="946670" cy="1504155"/>
          </a:xfrm>
          <a:prstGeom prst="rect">
            <a:avLst/>
          </a:prstGeom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id="{335956A1-57CB-55D8-B116-7D2694BA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210" y="13373"/>
            <a:ext cx="10132420" cy="927257"/>
          </a:xfrm>
        </p:spPr>
        <p:txBody>
          <a:bodyPr>
            <a:noAutofit/>
          </a:bodyPr>
          <a:lstStyle/>
          <a:p>
            <a:r>
              <a:rPr lang="es-ES" sz="2400" b="1" dirty="0"/>
              <a:t>Lecciones aprendidas por el proyecto desarrollado en Ecuador</a:t>
            </a:r>
          </a:p>
        </p:txBody>
      </p:sp>
      <p:pic>
        <p:nvPicPr>
          <p:cNvPr id="15" name="Marcador de contenido 5" descr="Un grupo de personas en un parque&#10;&#10;Descripción generada automáticamente">
            <a:extLst>
              <a:ext uri="{FF2B5EF4-FFF2-40B4-BE49-F238E27FC236}">
                <a16:creationId xmlns:a16="http://schemas.microsoft.com/office/drawing/2014/main" id="{8DB62A8A-F89D-CD90-362A-39B3516A636E}"/>
              </a:ext>
            </a:extLst>
          </p:cNvPr>
          <p:cNvPicPr>
            <a:picLocks noGrp="1"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5" y="1389452"/>
            <a:ext cx="1944205" cy="1391834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24A94104-1099-4AEB-BD53-CB6DF23FCE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5" y="13373"/>
            <a:ext cx="1481309" cy="98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35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0D7BA2-E92D-40E3-9E5C-2DDAF85F9D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3"/>
            <a:ext cx="12192000" cy="5766456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A0D265BD-6811-4304-BCF6-9738945D2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428" y="3586999"/>
            <a:ext cx="10283687" cy="773734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s-MX" sz="3600" b="1" dirty="0"/>
              <a:t>Preguntas</a:t>
            </a:r>
            <a:endParaRPr lang="es-EC" sz="3600" b="1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5C186BE-7B34-8495-0E31-E8B3CC91D7B9}"/>
              </a:ext>
            </a:extLst>
          </p:cNvPr>
          <p:cNvGrpSpPr/>
          <p:nvPr/>
        </p:nvGrpSpPr>
        <p:grpSpPr>
          <a:xfrm>
            <a:off x="668347" y="5934307"/>
            <a:ext cx="10855306" cy="901641"/>
            <a:chOff x="668347" y="5934307"/>
            <a:chExt cx="10855306" cy="901641"/>
          </a:xfrm>
        </p:grpSpPr>
        <p:pic>
          <p:nvPicPr>
            <p:cNvPr id="4" name="Imagen 5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2D84CAA1-E6A4-7A1B-5F86-41FC14FF5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809" y="6083987"/>
              <a:ext cx="2527922" cy="617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6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64E7E340-9555-C42E-5789-A3F511A82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5980" y="6083987"/>
              <a:ext cx="892710" cy="617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8" descr="Universidad San Francisco de Quito - Wikipedia">
              <a:extLst>
                <a:ext uri="{FF2B5EF4-FFF2-40B4-BE49-F238E27FC236}">
                  <a16:creationId xmlns:a16="http://schemas.microsoft.com/office/drawing/2014/main" id="{3F4248FE-2D5D-B743-CFE3-DD7273EF3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644" y="6083987"/>
              <a:ext cx="1260297" cy="617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Instituto Nacional de Biodiversidad INABIO | LinkedIn">
              <a:extLst>
                <a:ext uri="{FF2B5EF4-FFF2-40B4-BE49-F238E27FC236}">
                  <a16:creationId xmlns:a16="http://schemas.microsoft.com/office/drawing/2014/main" id="{F106D9C7-9735-30DC-071C-70A8FA845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8895" y="6018134"/>
              <a:ext cx="673712" cy="804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59F66BF-BA1C-06F4-F37B-2B2D6958D726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5" t="7557" r="60809" b="39478"/>
            <a:stretch/>
          </p:blipFill>
          <p:spPr bwMode="auto">
            <a:xfrm>
              <a:off x="10242104" y="6018134"/>
              <a:ext cx="1281549" cy="6621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8FF5894-2B95-B79F-93DB-A87672B9E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47" y="5934307"/>
              <a:ext cx="1861213" cy="90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045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61A5C-D5EE-44A9-9F89-7FC9E4FC6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22531"/>
            <a:ext cx="6311705" cy="773734"/>
          </a:xfrm>
        </p:spPr>
        <p:txBody>
          <a:bodyPr>
            <a:normAutofit/>
          </a:bodyPr>
          <a:lstStyle/>
          <a:p>
            <a:r>
              <a:rPr lang="es-MX" sz="3600" b="1" dirty="0"/>
              <a:t>Antecedentes</a:t>
            </a:r>
            <a:endParaRPr lang="es-EC" sz="36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4B80AD-E7A4-433D-B836-77D91A5EF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012" y="1188720"/>
            <a:ext cx="8494643" cy="5417489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Información actual es insuficiente para contribuir a la ordenación y manejo forestal sustentable de </a:t>
            </a:r>
            <a:r>
              <a:rPr lang="es-MX" sz="2000" i="1" dirty="0" err="1"/>
              <a:t>Swietenia</a:t>
            </a:r>
            <a:r>
              <a:rPr lang="es-MX" sz="2000" i="1" dirty="0"/>
              <a:t> </a:t>
            </a:r>
            <a:r>
              <a:rPr lang="es-MX" sz="2000" i="1" dirty="0" err="1"/>
              <a:t>macrophylla</a:t>
            </a:r>
            <a:r>
              <a:rPr lang="es-MX" sz="2000" i="1" dirty="0"/>
              <a:t> </a:t>
            </a:r>
            <a:r>
              <a:rPr lang="es-MX" sz="2000" dirty="0"/>
              <a:t>a nivel nacional.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Necesidad de responder a requerimientos históricos de información sobre </a:t>
            </a:r>
            <a:r>
              <a:rPr lang="es-MX" sz="2000" i="1" dirty="0"/>
              <a:t>S. macrophylla </a:t>
            </a:r>
            <a:r>
              <a:rPr lang="es-MX" sz="2000" dirty="0"/>
              <a:t>de comunidades y en general de usuarios del recurso forestal. La especie se encuentra por 10 años en veda (2017 – 2027).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Se precisa conocer el estado de la situación actual de las poblaciones naturales y árboles fuera de bosque de </a:t>
            </a:r>
            <a:r>
              <a:rPr lang="es-MX" sz="2000" i="1" dirty="0"/>
              <a:t>S. </a:t>
            </a:r>
            <a:r>
              <a:rPr lang="es-MX" sz="2000" i="1" dirty="0" err="1"/>
              <a:t>macrophylla</a:t>
            </a:r>
            <a:r>
              <a:rPr lang="es-MX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Es indispensable contar con datos científico-técnicos para la toma de decisiones y formulación de políticas públicas de ordenamiento y manejo forestal sostenible de </a:t>
            </a:r>
            <a:r>
              <a:rPr lang="es-MX" sz="2000" i="1" dirty="0"/>
              <a:t>S. </a:t>
            </a:r>
            <a:r>
              <a:rPr lang="es-MX" sz="2000" i="1" dirty="0" err="1"/>
              <a:t>macrophylla</a:t>
            </a:r>
            <a:r>
              <a:rPr lang="es-MX" sz="2000" i="1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Las Autoridades Administrativa (MAATE) y Científica (Academia) del país tienen que fortalecer sus capacidades para recopilar y analizar información de la especie e  implementar el Apéndice II de la CITES.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En el año 2014 el MAATE realizó un estudio piloto en campo. Más adelante en el 2021, el Programa REM del MAATE generó insumos metodológicos para el estudio de </a:t>
            </a:r>
            <a:r>
              <a:rPr lang="es-MX" sz="2000" i="1" dirty="0"/>
              <a:t>S. </a:t>
            </a:r>
            <a:r>
              <a:rPr lang="es-MX" sz="2000" i="1" dirty="0" err="1"/>
              <a:t>macrophylla</a:t>
            </a:r>
            <a:r>
              <a:rPr lang="es-MX" sz="2000" i="1" dirty="0"/>
              <a:t>.</a:t>
            </a:r>
            <a:endParaRPr lang="es-EC" sz="2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95EDEF-BA4F-473F-ADA6-8025A7B57CC2}"/>
              </a:ext>
            </a:extLst>
          </p:cNvPr>
          <p:cNvSpPr txBox="1"/>
          <p:nvPr/>
        </p:nvSpPr>
        <p:spPr>
          <a:xfrm>
            <a:off x="3691888" y="653756"/>
            <a:ext cx="1975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Fuente: MAATE, 2021</a:t>
            </a:r>
            <a:endParaRPr lang="es-EC" sz="16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D1B1BE-91D6-482E-AA61-43DADAD953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746" y="0"/>
            <a:ext cx="2893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56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663857F2-B508-3DD4-58D9-0E5ABAEC78FC}"/>
              </a:ext>
            </a:extLst>
          </p:cNvPr>
          <p:cNvGrpSpPr/>
          <p:nvPr/>
        </p:nvGrpSpPr>
        <p:grpSpPr>
          <a:xfrm>
            <a:off x="455972" y="1009669"/>
            <a:ext cx="6888163" cy="5457825"/>
            <a:chOff x="440207" y="700087"/>
            <a:chExt cx="6888163" cy="54578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0ECC511-9B0F-5D84-377C-BC47A5B1F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07" y="700087"/>
              <a:ext cx="6888163" cy="54578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2C774FA-EAEE-24E8-160C-5929730E2C49}"/>
                </a:ext>
              </a:extLst>
            </p:cNvPr>
            <p:cNvSpPr txBox="1"/>
            <p:nvPr/>
          </p:nvSpPr>
          <p:spPr>
            <a:xfrm>
              <a:off x="4964568" y="2380593"/>
              <a:ext cx="1508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/>
                <a:t>Joya de los Sachas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273C324-5166-15C7-DA35-083817A0A706}"/>
                </a:ext>
              </a:extLst>
            </p:cNvPr>
            <p:cNvSpPr txBox="1"/>
            <p:nvPr/>
          </p:nvSpPr>
          <p:spPr>
            <a:xfrm>
              <a:off x="4458982" y="2688370"/>
              <a:ext cx="7537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err="1"/>
                <a:t>Ahuano</a:t>
              </a:r>
              <a:endParaRPr lang="es-ES" sz="1400" dirty="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D9ADC74-F135-5CD3-D980-B8655D18ABDD}"/>
                </a:ext>
              </a:extLst>
            </p:cNvPr>
            <p:cNvSpPr txBox="1"/>
            <p:nvPr/>
          </p:nvSpPr>
          <p:spPr>
            <a:xfrm>
              <a:off x="4458982" y="2996147"/>
              <a:ext cx="7612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/>
                <a:t>Arajuno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99A75AB-4A49-6CC3-3C92-17B8ACEDA55D}"/>
                </a:ext>
              </a:extLst>
            </p:cNvPr>
            <p:cNvSpPr txBox="1"/>
            <p:nvPr/>
          </p:nvSpPr>
          <p:spPr>
            <a:xfrm>
              <a:off x="4288221" y="3291656"/>
              <a:ext cx="7283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/>
                <a:t>Pastaza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C32D0B0-7C5B-394E-3E43-D23BDF13D2C6}"/>
                </a:ext>
              </a:extLst>
            </p:cNvPr>
            <p:cNvSpPr txBox="1"/>
            <p:nvPr/>
          </p:nvSpPr>
          <p:spPr>
            <a:xfrm>
              <a:off x="3972627" y="4061099"/>
              <a:ext cx="10439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err="1"/>
                <a:t>Cusumas</a:t>
              </a:r>
              <a:endParaRPr lang="es-ES" sz="1400" dirty="0"/>
            </a:p>
          </p:txBody>
        </p:sp>
      </p:grp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3BF02BA-C0A6-3D5B-0B5B-080A224B4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5406" y="1145488"/>
            <a:ext cx="4413090" cy="5186184"/>
          </a:xfrm>
        </p:spPr>
        <p:txBody>
          <a:bodyPr>
            <a:normAutofit fontScale="85000" lnSpcReduction="10000"/>
          </a:bodyPr>
          <a:lstStyle/>
          <a:p>
            <a:pPr hangingPunct="1">
              <a:lnSpc>
                <a:spcPct val="10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s-ES" altLang="es-ES" sz="2600" b="1" dirty="0"/>
              <a:t>Global</a:t>
            </a:r>
            <a:r>
              <a:rPr lang="es-ES" altLang="es-ES" sz="2600" dirty="0"/>
              <a:t>:</a:t>
            </a:r>
          </a:p>
          <a:p>
            <a:pPr marL="0" indent="0" hangingPunct="1">
              <a:lnSpc>
                <a:spcPct val="100000"/>
              </a:lnSpc>
              <a:spcBef>
                <a:spcPts val="800"/>
              </a:spcBef>
              <a:buNone/>
            </a:pPr>
            <a:r>
              <a:rPr lang="es-ES" altLang="es-ES" sz="2600" dirty="0"/>
              <a:t>Neotropical, en boques tropicales y subtropicales 0-1500 msnm. Dos poblaciones: Mesoamericana y Suramericana.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" altLang="es-ES" sz="2600" dirty="0"/>
              <a:t>Categoría global:</a:t>
            </a:r>
            <a:r>
              <a:rPr lang="es-ES" altLang="es-ES" sz="2600" b="1" dirty="0"/>
              <a:t> Vulnerable (VU).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" altLang="es-ES" sz="2600" b="1" dirty="0"/>
              <a:t>Apéndice II CITES</a:t>
            </a:r>
            <a:r>
              <a:rPr lang="es-ES" altLang="es-ES" sz="2600" dirty="0"/>
              <a:t>: Desde 2003.</a:t>
            </a:r>
          </a:p>
          <a:p>
            <a:pPr marL="0" indent="0" hangingPunct="1">
              <a:lnSpc>
                <a:spcPct val="100000"/>
              </a:lnSpc>
              <a:spcBef>
                <a:spcPts val="800"/>
              </a:spcBef>
              <a:buNone/>
            </a:pPr>
            <a:endParaRPr lang="es-ES" altLang="es-ES" sz="2600" dirty="0"/>
          </a:p>
          <a:p>
            <a:pPr hangingPunct="1">
              <a:lnSpc>
                <a:spcPct val="10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s-ES" altLang="es-ES" sz="2600" b="1" dirty="0"/>
              <a:t>En el Ecuador:</a:t>
            </a:r>
          </a:p>
          <a:p>
            <a:pPr marL="457200" lvl="1" indent="0" hangingPunct="1">
              <a:lnSpc>
                <a:spcPct val="100000"/>
              </a:lnSpc>
              <a:spcBef>
                <a:spcPts val="700"/>
              </a:spcBef>
              <a:buNone/>
            </a:pPr>
            <a:r>
              <a:rPr lang="es-ES" altLang="es-ES" sz="2600" dirty="0"/>
              <a:t>Distribución restringida a la Amazonía.</a:t>
            </a:r>
          </a:p>
          <a:p>
            <a:pPr marL="457200" lvl="1" indent="0" hangingPunct="1">
              <a:lnSpc>
                <a:spcPct val="100000"/>
              </a:lnSpc>
              <a:spcBef>
                <a:spcPts val="700"/>
              </a:spcBef>
              <a:buNone/>
            </a:pPr>
            <a:r>
              <a:rPr lang="es-ES" altLang="es-ES" sz="2600" dirty="0"/>
              <a:t>200 – 700 msnm.</a:t>
            </a:r>
          </a:p>
          <a:p>
            <a:pPr marL="457200" lvl="1" indent="0" hangingPunct="1">
              <a:lnSpc>
                <a:spcPct val="100000"/>
              </a:lnSpc>
              <a:spcBef>
                <a:spcPts val="700"/>
              </a:spcBef>
              <a:buNone/>
            </a:pPr>
            <a:r>
              <a:rPr lang="es-ES" altLang="es-ES" sz="2600" dirty="0"/>
              <a:t>Categoría nacional:</a:t>
            </a:r>
            <a:r>
              <a:rPr lang="es-ES" altLang="es-ES" sz="2600" b="1" dirty="0"/>
              <a:t> EN Peligro Crítico (CR).</a:t>
            </a:r>
          </a:p>
          <a:p>
            <a:pPr lvl="1" hangingPunct="1">
              <a:lnSpc>
                <a:spcPct val="100000"/>
              </a:lnSpc>
              <a:spcBef>
                <a:spcPts val="700"/>
              </a:spcBef>
              <a:buFont typeface="Times New Roman" panose="02020603050405020304" pitchFamily="18" charset="0"/>
              <a:buChar char="–"/>
            </a:pPr>
            <a:endParaRPr lang="es-ES" altLang="es-ES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D5FA335-8978-7B47-162F-F40C883BE02C}"/>
              </a:ext>
            </a:extLst>
          </p:cNvPr>
          <p:cNvSpPr txBox="1">
            <a:spLocks/>
          </p:cNvSpPr>
          <p:nvPr/>
        </p:nvSpPr>
        <p:spPr>
          <a:xfrm>
            <a:off x="1324303" y="216544"/>
            <a:ext cx="10085904" cy="773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/>
              <a:t>Distribución geográfica y estado de conservación de </a:t>
            </a:r>
            <a:r>
              <a:rPr lang="es-MX" sz="3600" b="1" i="1" dirty="0"/>
              <a:t>S. </a:t>
            </a:r>
            <a:r>
              <a:rPr lang="es-MX" sz="3600" b="1" i="1" dirty="0" err="1"/>
              <a:t>macrophylla</a:t>
            </a:r>
            <a:endParaRPr lang="es-EC" sz="3600" b="1" i="1" dirty="0"/>
          </a:p>
        </p:txBody>
      </p:sp>
    </p:spTree>
    <p:extLst>
      <p:ext uri="{BB962C8B-B14F-4D97-AF65-F5344CB8AC3E}">
        <p14:creationId xmlns:p14="http://schemas.microsoft.com/office/powerpoint/2010/main" val="338589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 árbol con hojas verdes&#10;&#10;Descripción generada automáticamente con confianza baja">
            <a:extLst>
              <a:ext uri="{FF2B5EF4-FFF2-40B4-BE49-F238E27FC236}">
                <a16:creationId xmlns:a16="http://schemas.microsoft.com/office/drawing/2014/main" id="{4CD3BD42-0E98-434D-827E-170BC7BD2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03" y="4115869"/>
            <a:ext cx="3331030" cy="2348688"/>
          </a:xfrm>
          <a:prstGeom prst="rect">
            <a:avLst/>
          </a:prstGeom>
        </p:spPr>
      </p:pic>
      <p:pic>
        <p:nvPicPr>
          <p:cNvPr id="12" name="Imagen 11" descr="Hongo en el bosque&#10;&#10;Descripción generada automáticamente con confianza media">
            <a:extLst>
              <a:ext uri="{FF2B5EF4-FFF2-40B4-BE49-F238E27FC236}">
                <a16:creationId xmlns:a16="http://schemas.microsoft.com/office/drawing/2014/main" id="{AD4406D7-E105-4EF5-9C63-5ACD39043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2" t="3877" r="-3211" b="-3877"/>
          <a:stretch/>
        </p:blipFill>
        <p:spPr>
          <a:xfrm rot="16200000">
            <a:off x="3397886" y="397665"/>
            <a:ext cx="3650800" cy="3503027"/>
          </a:xfrm>
          <a:prstGeom prst="rect">
            <a:avLst/>
          </a:prstGeom>
        </p:spPr>
      </p:pic>
      <p:pic>
        <p:nvPicPr>
          <p:cNvPr id="9" name="Marcador de contenido 4" descr="Imagen que contiene exterior, árbol, planta, parado&#10;&#10;Descripción generada automáticamente">
            <a:extLst>
              <a:ext uri="{FF2B5EF4-FFF2-40B4-BE49-F238E27FC236}">
                <a16:creationId xmlns:a16="http://schemas.microsoft.com/office/drawing/2014/main" id="{CDF3A005-E6E1-4C31-9F52-1F209DDC41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1" b="-3"/>
          <a:stretch/>
        </p:blipFill>
        <p:spPr>
          <a:xfrm>
            <a:off x="0" y="452436"/>
            <a:ext cx="3331029" cy="59531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22B4D2BE-A014-4B85-A100-96C5A206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60" y="452436"/>
            <a:ext cx="4789267" cy="444702"/>
          </a:xfrm>
        </p:spPr>
        <p:txBody>
          <a:bodyPr>
            <a:normAutofit fontScale="90000"/>
          </a:bodyPr>
          <a:lstStyle/>
          <a:p>
            <a:pPr algn="ctr"/>
            <a:r>
              <a:rPr lang="es-EC" sz="3200" b="1" dirty="0"/>
              <a:t>Importancia de </a:t>
            </a:r>
            <a:r>
              <a:rPr lang="es-EC" sz="3200" b="1" i="1" dirty="0"/>
              <a:t>S. </a:t>
            </a:r>
            <a:r>
              <a:rPr lang="es-EC" sz="3200" b="1" i="1" dirty="0" err="1"/>
              <a:t>macrophylla</a:t>
            </a:r>
            <a:r>
              <a:rPr lang="es-EC" sz="3200" b="1" i="1" dirty="0"/>
              <a:t> </a:t>
            </a:r>
            <a:br>
              <a:rPr lang="es-EC" sz="3200" b="1" dirty="0"/>
            </a:br>
            <a:r>
              <a:rPr lang="es-EC" sz="3200" b="1" dirty="0"/>
              <a:t> (</a:t>
            </a:r>
            <a:r>
              <a:rPr lang="es-EC" sz="3200" b="1" dirty="0" err="1"/>
              <a:t>ahuano</a:t>
            </a:r>
            <a:r>
              <a:rPr lang="es-EC" sz="3200" b="1" dirty="0"/>
              <a:t>/caoba)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9911C25-A896-43F3-BC3C-47D8BE759CBC}"/>
              </a:ext>
            </a:extLst>
          </p:cNvPr>
          <p:cNvSpPr txBox="1">
            <a:spLocks/>
          </p:cNvSpPr>
          <p:nvPr/>
        </p:nvSpPr>
        <p:spPr>
          <a:xfrm>
            <a:off x="7056760" y="1366104"/>
            <a:ext cx="4995403" cy="5098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C" sz="2400" dirty="0"/>
              <a:t>La madera de </a:t>
            </a:r>
            <a:r>
              <a:rPr lang="es-EC" sz="2400" i="1" dirty="0"/>
              <a:t>S. </a:t>
            </a:r>
            <a:r>
              <a:rPr lang="es-EC" sz="2400" i="1" dirty="0" err="1"/>
              <a:t>macrophylla</a:t>
            </a:r>
            <a:r>
              <a:rPr lang="es-EC" sz="2400" dirty="0"/>
              <a:t> se ha aprovechado por décadas en Ecuador:</a:t>
            </a:r>
          </a:p>
          <a:p>
            <a:r>
              <a:rPr lang="es-EC" sz="2400" dirty="0"/>
              <a:t>Década de los 80: zona de Coca, Orellana. Comercialización en Colombia</a:t>
            </a:r>
          </a:p>
          <a:p>
            <a:r>
              <a:rPr lang="es-EC" sz="2400" dirty="0"/>
              <a:t>1995 y 2008 en Arajuno y en comunidades de la cuenca del </a:t>
            </a:r>
            <a:r>
              <a:rPr lang="es-EC" sz="2400" dirty="0" err="1"/>
              <a:t>Copataza</a:t>
            </a:r>
            <a:r>
              <a:rPr lang="es-EC" sz="2400" dirty="0"/>
              <a:t>, en Pastaza. Exportación de madera a México, USA, R. Dominicana, Bélgica y España. También a Colombia</a:t>
            </a:r>
          </a:p>
          <a:p>
            <a:r>
              <a:rPr lang="es-EC" sz="2400" dirty="0"/>
              <a:t>Madera para ebanistería y muebles a nivel nacional (p. ej. </a:t>
            </a:r>
            <a:r>
              <a:rPr lang="es-EC" sz="2400" dirty="0" err="1"/>
              <a:t>Huambaló</a:t>
            </a:r>
            <a:r>
              <a:rPr lang="es-EC" sz="2400" dirty="0"/>
              <a:t> en Tungurahua).</a:t>
            </a:r>
          </a:p>
          <a:p>
            <a:endParaRPr lang="es-EC" dirty="0">
              <a:latin typeface="Calibri" panose="020F0502020204030204" pitchFamily="34" charset="0"/>
              <a:ea typeface="Arial MT"/>
            </a:endParaRPr>
          </a:p>
          <a:p>
            <a:endParaRPr lang="es-EC" dirty="0"/>
          </a:p>
          <a:p>
            <a:endParaRPr lang="es-EC" dirty="0"/>
          </a:p>
          <a:p>
            <a:pPr marL="0" indent="0">
              <a:buFont typeface="Arial" panose="020B0604020202020204" pitchFamily="34" charset="0"/>
              <a:buNone/>
            </a:pPr>
            <a:endParaRPr lang="es-EC" sz="3200" dirty="0"/>
          </a:p>
          <a:p>
            <a:pPr marL="0" indent="0">
              <a:buFont typeface="Arial" panose="020B0604020202020204" pitchFamily="34" charset="0"/>
              <a:buNone/>
            </a:pP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818747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683CEE1-F14A-4E34-9614-4C755B4E4DB1}"/>
              </a:ext>
            </a:extLst>
          </p:cNvPr>
          <p:cNvGrpSpPr/>
          <p:nvPr/>
        </p:nvGrpSpPr>
        <p:grpSpPr>
          <a:xfrm>
            <a:off x="335722" y="1273265"/>
            <a:ext cx="8128000" cy="5155964"/>
            <a:chOff x="335722" y="1317510"/>
            <a:chExt cx="8128000" cy="515596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CB9C7AD-9075-4F79-89EC-CD40A6CF1D30}"/>
                </a:ext>
              </a:extLst>
            </p:cNvPr>
            <p:cNvSpPr/>
            <p:nvPr/>
          </p:nvSpPr>
          <p:spPr>
            <a:xfrm>
              <a:off x="335722" y="2415941"/>
              <a:ext cx="8128000" cy="4536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5FA9A35-ACEE-48CC-A4B2-6EB55519B431}"/>
                </a:ext>
              </a:extLst>
            </p:cNvPr>
            <p:cNvSpPr/>
            <p:nvPr/>
          </p:nvSpPr>
          <p:spPr>
            <a:xfrm>
              <a:off x="335722" y="5043970"/>
              <a:ext cx="8128000" cy="453600"/>
            </a:xfrm>
            <a:prstGeom prst="rect">
              <a:avLst/>
            </a:pr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78C0C9B1-C6BE-4D48-87AB-BC327B193590}"/>
                </a:ext>
              </a:extLst>
            </p:cNvPr>
            <p:cNvSpPr/>
            <p:nvPr/>
          </p:nvSpPr>
          <p:spPr>
            <a:xfrm>
              <a:off x="2771432" y="4013628"/>
              <a:ext cx="5684043" cy="2459846"/>
            </a:xfrm>
            <a:custGeom>
              <a:avLst/>
              <a:gdLst>
                <a:gd name="connsiteX0" fmla="*/ 0 w 5684043"/>
                <a:gd name="connsiteY0" fmla="*/ 409983 h 2459846"/>
                <a:gd name="connsiteX1" fmla="*/ 409983 w 5684043"/>
                <a:gd name="connsiteY1" fmla="*/ 0 h 2459846"/>
                <a:gd name="connsiteX2" fmla="*/ 5274060 w 5684043"/>
                <a:gd name="connsiteY2" fmla="*/ 0 h 2459846"/>
                <a:gd name="connsiteX3" fmla="*/ 5684043 w 5684043"/>
                <a:gd name="connsiteY3" fmla="*/ 409983 h 2459846"/>
                <a:gd name="connsiteX4" fmla="*/ 5684043 w 5684043"/>
                <a:gd name="connsiteY4" fmla="*/ 2049863 h 2459846"/>
                <a:gd name="connsiteX5" fmla="*/ 5274060 w 5684043"/>
                <a:gd name="connsiteY5" fmla="*/ 2459846 h 2459846"/>
                <a:gd name="connsiteX6" fmla="*/ 409983 w 5684043"/>
                <a:gd name="connsiteY6" fmla="*/ 2459846 h 2459846"/>
                <a:gd name="connsiteX7" fmla="*/ 0 w 5684043"/>
                <a:gd name="connsiteY7" fmla="*/ 2049863 h 2459846"/>
                <a:gd name="connsiteX8" fmla="*/ 0 w 5684043"/>
                <a:gd name="connsiteY8" fmla="*/ 409983 h 245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4043" h="2459846">
                  <a:moveTo>
                    <a:pt x="0" y="409983"/>
                  </a:moveTo>
                  <a:cubicBezTo>
                    <a:pt x="0" y="183556"/>
                    <a:pt x="183556" y="0"/>
                    <a:pt x="409983" y="0"/>
                  </a:cubicBezTo>
                  <a:lnTo>
                    <a:pt x="5274060" y="0"/>
                  </a:lnTo>
                  <a:cubicBezTo>
                    <a:pt x="5500487" y="0"/>
                    <a:pt x="5684043" y="183556"/>
                    <a:pt x="5684043" y="409983"/>
                  </a:cubicBezTo>
                  <a:lnTo>
                    <a:pt x="5684043" y="2049863"/>
                  </a:lnTo>
                  <a:cubicBezTo>
                    <a:pt x="5684043" y="2276290"/>
                    <a:pt x="5500487" y="2459846"/>
                    <a:pt x="5274060" y="2459846"/>
                  </a:cubicBezTo>
                  <a:lnTo>
                    <a:pt x="409983" y="2459846"/>
                  </a:lnTo>
                  <a:cubicBezTo>
                    <a:pt x="183556" y="2459846"/>
                    <a:pt x="0" y="2276290"/>
                    <a:pt x="0" y="2049863"/>
                  </a:cubicBezTo>
                  <a:lnTo>
                    <a:pt x="0" y="4099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133" tIns="120080" rIns="335133" bIns="12008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kern="1200" dirty="0"/>
                <a:t>Mejorar la capacidad de gestión de las especies forestales CITES, con énfasis en </a:t>
              </a:r>
              <a:r>
                <a:rPr lang="es-MX" sz="2400" i="1" kern="1200" dirty="0"/>
                <a:t>Swietenia macrophylla </a:t>
              </a:r>
              <a:r>
                <a:rPr lang="es-MX" sz="2400" i="0" kern="1200" dirty="0"/>
                <a:t>King.</a:t>
              </a:r>
              <a:endParaRPr lang="es-EC" sz="2400" i="1" kern="1200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A29AE17-1533-46C7-AA3B-E5130990A457}"/>
                </a:ext>
              </a:extLst>
            </p:cNvPr>
            <p:cNvSpPr/>
            <p:nvPr/>
          </p:nvSpPr>
          <p:spPr>
            <a:xfrm>
              <a:off x="411957" y="1317510"/>
              <a:ext cx="5684043" cy="2459846"/>
            </a:xfrm>
            <a:custGeom>
              <a:avLst/>
              <a:gdLst>
                <a:gd name="connsiteX0" fmla="*/ 0 w 5684043"/>
                <a:gd name="connsiteY0" fmla="*/ 409983 h 2459846"/>
                <a:gd name="connsiteX1" fmla="*/ 409983 w 5684043"/>
                <a:gd name="connsiteY1" fmla="*/ 0 h 2459846"/>
                <a:gd name="connsiteX2" fmla="*/ 5274060 w 5684043"/>
                <a:gd name="connsiteY2" fmla="*/ 0 h 2459846"/>
                <a:gd name="connsiteX3" fmla="*/ 5684043 w 5684043"/>
                <a:gd name="connsiteY3" fmla="*/ 409983 h 2459846"/>
                <a:gd name="connsiteX4" fmla="*/ 5684043 w 5684043"/>
                <a:gd name="connsiteY4" fmla="*/ 2049863 h 2459846"/>
                <a:gd name="connsiteX5" fmla="*/ 5274060 w 5684043"/>
                <a:gd name="connsiteY5" fmla="*/ 2459846 h 2459846"/>
                <a:gd name="connsiteX6" fmla="*/ 409983 w 5684043"/>
                <a:gd name="connsiteY6" fmla="*/ 2459846 h 2459846"/>
                <a:gd name="connsiteX7" fmla="*/ 0 w 5684043"/>
                <a:gd name="connsiteY7" fmla="*/ 2049863 h 2459846"/>
                <a:gd name="connsiteX8" fmla="*/ 0 w 5684043"/>
                <a:gd name="connsiteY8" fmla="*/ 409983 h 245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4043" h="2459846">
                  <a:moveTo>
                    <a:pt x="0" y="409983"/>
                  </a:moveTo>
                  <a:cubicBezTo>
                    <a:pt x="0" y="183556"/>
                    <a:pt x="183556" y="0"/>
                    <a:pt x="409983" y="0"/>
                  </a:cubicBezTo>
                  <a:lnTo>
                    <a:pt x="5274060" y="0"/>
                  </a:lnTo>
                  <a:cubicBezTo>
                    <a:pt x="5500487" y="0"/>
                    <a:pt x="5684043" y="183556"/>
                    <a:pt x="5684043" y="409983"/>
                  </a:cubicBezTo>
                  <a:lnTo>
                    <a:pt x="5684043" y="2049863"/>
                  </a:lnTo>
                  <a:cubicBezTo>
                    <a:pt x="5684043" y="2276290"/>
                    <a:pt x="5500487" y="2459846"/>
                    <a:pt x="5274060" y="2459846"/>
                  </a:cubicBezTo>
                  <a:lnTo>
                    <a:pt x="409983" y="2459846"/>
                  </a:lnTo>
                  <a:cubicBezTo>
                    <a:pt x="183556" y="2459846"/>
                    <a:pt x="0" y="2276290"/>
                    <a:pt x="0" y="2049863"/>
                  </a:cubicBezTo>
                  <a:lnTo>
                    <a:pt x="0" y="4099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133" tIns="120080" rIns="335133" bIns="12008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kern="1200" dirty="0"/>
                <a:t>Contribuir a la ordenación y manejo sostenible de </a:t>
              </a:r>
              <a:r>
                <a:rPr lang="es-MX" sz="2400" i="1" kern="1200" dirty="0"/>
                <a:t>Swietenia </a:t>
              </a:r>
              <a:r>
                <a:rPr lang="es-MX" sz="2400" i="1" kern="1200" dirty="0" err="1"/>
                <a:t>macrophylla</a:t>
              </a:r>
              <a:r>
                <a:rPr lang="es-MX" sz="2400" i="1" kern="1200" dirty="0"/>
                <a:t> </a:t>
              </a:r>
              <a:r>
                <a:rPr lang="es-MX" sz="2400" i="0" kern="1200" dirty="0"/>
                <a:t>King., en el Ecuador.</a:t>
              </a:r>
              <a:endParaRPr lang="es-EC" sz="2400" i="1" kern="1200" dirty="0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5DF71F8A-E423-4C37-87C7-EB9ABD700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51791"/>
            <a:ext cx="6311705" cy="773734"/>
          </a:xfrm>
        </p:spPr>
        <p:txBody>
          <a:bodyPr>
            <a:normAutofit/>
          </a:bodyPr>
          <a:lstStyle/>
          <a:p>
            <a:r>
              <a:rPr lang="es-MX" sz="3600" b="1" dirty="0"/>
              <a:t>Objetivos Generales</a:t>
            </a:r>
            <a:endParaRPr lang="es-EC" sz="36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4912D8-77E3-4AA0-BEAA-F21D0BB882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746" y="0"/>
            <a:ext cx="2893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0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E5E5C2F-7EFF-4904-B495-9D3AD171F8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9346205"/>
              </p:ext>
            </p:extLst>
          </p:nvPr>
        </p:nvGraphicFramePr>
        <p:xfrm>
          <a:off x="176695" y="463296"/>
          <a:ext cx="3820118" cy="5824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D1380DE-E2C1-4C95-9C82-2107291466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606107"/>
              </p:ext>
            </p:extLst>
          </p:nvPr>
        </p:nvGraphicFramePr>
        <p:xfrm>
          <a:off x="4188542" y="752167"/>
          <a:ext cx="7447935" cy="564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1436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D:\2022\USFQ estudio ahuano\campo arajuno\Asamblea Elena Andy\Foto grupal.jpeg">
            <a:extLst>
              <a:ext uri="{FF2B5EF4-FFF2-40B4-BE49-F238E27FC236}">
                <a16:creationId xmlns:a16="http://schemas.microsoft.com/office/drawing/2014/main" id="{652D68C1-C013-4DA2-99D6-29EAEC972A2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10" y="367152"/>
            <a:ext cx="6991484" cy="358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D:\2022\USFQ estudio ahuano\campo arajuno\Asamblea CEPLOA\foto grupal.jpeg">
            <a:extLst>
              <a:ext uri="{FF2B5EF4-FFF2-40B4-BE49-F238E27FC236}">
                <a16:creationId xmlns:a16="http://schemas.microsoft.com/office/drawing/2014/main" id="{4EE647B9-39F8-4E73-8D55-5AA5D0B78D9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50" y="3027588"/>
            <a:ext cx="6991484" cy="34632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242B1E-B9CC-44DC-A1F8-DBD7E7BF256E}"/>
              </a:ext>
            </a:extLst>
          </p:cNvPr>
          <p:cNvSpPr txBox="1"/>
          <p:nvPr/>
        </p:nvSpPr>
        <p:spPr>
          <a:xfrm>
            <a:off x="9026013" y="4758737"/>
            <a:ext cx="2580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/>
              <a:t>CEPLOA</a:t>
            </a:r>
            <a:endParaRPr lang="es-EC" sz="5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F9D8B9-D9A7-4F08-AC12-984E4370C555}"/>
              </a:ext>
            </a:extLst>
          </p:cNvPr>
          <p:cNvSpPr txBox="1"/>
          <p:nvPr/>
        </p:nvSpPr>
        <p:spPr>
          <a:xfrm>
            <a:off x="585018" y="1265607"/>
            <a:ext cx="389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/>
              <a:t>ELENA ANDY</a:t>
            </a:r>
            <a:endParaRPr lang="es-EC" sz="5400" dirty="0"/>
          </a:p>
        </p:txBody>
      </p:sp>
    </p:spTree>
    <p:extLst>
      <p:ext uri="{BB962C8B-B14F-4D97-AF65-F5344CB8AC3E}">
        <p14:creationId xmlns:p14="http://schemas.microsoft.com/office/powerpoint/2010/main" val="3030416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A3A33-84A4-47C4-85B4-59516F4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Capacitación de Asistentes Comunitarios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1443C1-DCAE-4490-8BA4-2C526B9D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componente forestal y el social trabajaron con personas de las comunidades de </a:t>
            </a:r>
            <a:r>
              <a:rPr lang="es-ES" dirty="0" err="1"/>
              <a:t>Ceploa</a:t>
            </a:r>
            <a:r>
              <a:rPr lang="es-ES" dirty="0"/>
              <a:t> y Elena Andy. </a:t>
            </a:r>
          </a:p>
          <a:p>
            <a:r>
              <a:rPr lang="es-ES" dirty="0"/>
              <a:t>Los especialistas del proyecto capacitaron a los investigadores o asistentes comunitarios antes de iniciar con su trabajo en campo.</a:t>
            </a:r>
          </a:p>
          <a:p>
            <a:endParaRPr lang="es-EC" dirty="0"/>
          </a:p>
        </p:txBody>
      </p:sp>
      <p:pic>
        <p:nvPicPr>
          <p:cNvPr id="4" name="Marcador de contenido 9" descr="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24A31418-EEB4-4FA4-B79F-C1BFF1EC3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2" y="3562590"/>
            <a:ext cx="4642617" cy="26143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2B267AD-DE38-4B71-9734-08FFB9A59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01" y="3562589"/>
            <a:ext cx="4642617" cy="261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13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569A17B-C17D-45DA-86B7-C91B4AE7E896}"/>
              </a:ext>
            </a:extLst>
          </p:cNvPr>
          <p:cNvGraphicFramePr/>
          <p:nvPr/>
        </p:nvGraphicFramePr>
        <p:xfrm>
          <a:off x="381551" y="17135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id="{5DF71F8A-E423-4C37-87C7-EB9ABD700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51791"/>
            <a:ext cx="6311705" cy="773734"/>
          </a:xfrm>
        </p:spPr>
        <p:txBody>
          <a:bodyPr>
            <a:normAutofit/>
          </a:bodyPr>
          <a:lstStyle/>
          <a:p>
            <a:r>
              <a:rPr lang="es-MX" sz="3600" b="1" dirty="0"/>
              <a:t>Actividades del Objetivo 1</a:t>
            </a:r>
            <a:endParaRPr lang="es-EC" sz="36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5544E0-8B36-4F7F-8691-8AE649658C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51" y="1296196"/>
            <a:ext cx="5984336" cy="25841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AA49FDD-6CAB-4D9C-87FB-AA92D40466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746" y="0"/>
            <a:ext cx="2893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822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68C30B6B6D64891B8AA6035CFB24E" ma:contentTypeVersion="19" ma:contentTypeDescription="Create a new document." ma:contentTypeScope="" ma:versionID="f42f8fff2f04509a46edbd12ebedbd4f">
  <xsd:schema xmlns:xsd="http://www.w3.org/2001/XMLSchema" xmlns:xs="http://www.w3.org/2001/XMLSchema" xmlns:p="http://schemas.microsoft.com/office/2006/metadata/properties" xmlns:ns2="091e5ae7-c31f-43e0-b380-74509edc0e9e" xmlns:ns3="009fae64-a0e6-4869-b94e-2533145ac23d" xmlns:ns4="985ec44e-1bab-4c0b-9df0-6ba128686fc9" targetNamespace="http://schemas.microsoft.com/office/2006/metadata/properties" ma:root="true" ma:fieldsID="19c0a212e59bab8a8cdaec6f22176e7c" ns2:_="" ns3:_="" ns4:_="">
    <xsd:import namespace="091e5ae7-c31f-43e0-b380-74509edc0e9e"/>
    <xsd:import namespace="009fae64-a0e6-4869-b94e-2533145ac23d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Assignedto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1e5ae7-c31f-43e0-b380-74509edc0e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Assignedto" ma:index="20" nillable="true" ma:displayName="Assigned to" ma:format="Dropdown" ma:internalName="Assignedto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fae64-a0e6-4869-b94e-2533145ac23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67ba9d11-ed79-45ab-82e1-2ff8e9c45b0e}" ma:internalName="TaxCatchAll" ma:showField="CatchAllData" ma:web="009fae64-a0e6-4869-b94e-2533145ac2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E85939-02DA-4D7F-9D10-14D31053BFF9}"/>
</file>

<file path=customXml/itemProps2.xml><?xml version="1.0" encoding="utf-8"?>
<ds:datastoreItem xmlns:ds="http://schemas.openxmlformats.org/officeDocument/2006/customXml" ds:itemID="{0CCEBB67-4657-44F5-BF2D-7F9BA6C9716D}"/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1501</Words>
  <Application>Microsoft Office PowerPoint</Application>
  <PresentationFormat>Panorámica</PresentationFormat>
  <Paragraphs>101</Paragraphs>
  <Slides>18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Tema de Office</vt:lpstr>
      <vt:lpstr>Generación de información base para el apoyo a la formulación de políticas públicas de conservación, ordenamiento y manejo forestal en el Ecuador, con énfasis en la caoba Swietenia macrophylla King </vt:lpstr>
      <vt:lpstr>Antecedentes</vt:lpstr>
      <vt:lpstr>Presentación de PowerPoint</vt:lpstr>
      <vt:lpstr>Importancia de S. macrophylla   (ahuano/caoba)</vt:lpstr>
      <vt:lpstr>Objetivos Generales</vt:lpstr>
      <vt:lpstr>Presentación de PowerPoint</vt:lpstr>
      <vt:lpstr>Presentación de PowerPoint</vt:lpstr>
      <vt:lpstr>Capacitación de Asistentes Comunitarios</vt:lpstr>
      <vt:lpstr>Actividades del Objetivo 1</vt:lpstr>
      <vt:lpstr>Presentación de PowerPoint</vt:lpstr>
      <vt:lpstr>Presentación de PowerPoint</vt:lpstr>
      <vt:lpstr>Actividades del Objetivo 2</vt:lpstr>
      <vt:lpstr>Presentación de PowerPoint</vt:lpstr>
      <vt:lpstr>Presentación de PowerPoint</vt:lpstr>
      <vt:lpstr>Conclusiones Generales</vt:lpstr>
      <vt:lpstr>Conclusiones Generales</vt:lpstr>
      <vt:lpstr>Lecciones aprendidas por el proyecto desarrollado en Ecuador</vt:lpstr>
      <vt:lpstr>Preguntas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José Prieto Albuja</dc:creator>
  <cp:lastModifiedBy>Juan Iglesias</cp:lastModifiedBy>
  <cp:revision>90</cp:revision>
  <dcterms:created xsi:type="dcterms:W3CDTF">2021-03-23T20:51:53Z</dcterms:created>
  <dcterms:modified xsi:type="dcterms:W3CDTF">2022-10-02T03:52:59Z</dcterms:modified>
</cp:coreProperties>
</file>