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58" r:id="rId5"/>
    <p:sldId id="259" r:id="rId6"/>
    <p:sldId id="261" r:id="rId7"/>
    <p:sldId id="283" r:id="rId8"/>
    <p:sldId id="271" r:id="rId9"/>
    <p:sldId id="272" r:id="rId10"/>
    <p:sldId id="273" r:id="rId11"/>
    <p:sldId id="266" r:id="rId12"/>
    <p:sldId id="274" r:id="rId13"/>
    <p:sldId id="275" r:id="rId14"/>
    <p:sldId id="276" r:id="rId15"/>
    <p:sldId id="277" r:id="rId16"/>
    <p:sldId id="278" r:id="rId17"/>
    <p:sldId id="280" r:id="rId18"/>
    <p:sldId id="279" r:id="rId19"/>
    <p:sldId id="282" r:id="rId20"/>
    <p:sldId id="287" r:id="rId21"/>
    <p:sldId id="284" r:id="rId22"/>
    <p:sldId id="285" r:id="rId23"/>
    <p:sldId id="265"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C6D28-500A-4C96-B173-9EC938088C9F}"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1E6C7-3216-4F1D-B755-77741DC9574B}" type="slidenum">
              <a:rPr lang="en-US" smtClean="0"/>
              <a:t>‹#›</a:t>
            </a:fld>
            <a:endParaRPr lang="en-US"/>
          </a:p>
        </p:txBody>
      </p:sp>
    </p:spTree>
    <p:extLst>
      <p:ext uri="{BB962C8B-B14F-4D97-AF65-F5344CB8AC3E}">
        <p14:creationId xmlns:p14="http://schemas.microsoft.com/office/powerpoint/2010/main" val="396690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03ADE3-02B6-4A21-9662-C2AB33170E27}"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170873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3ADE3-02B6-4A21-9662-C2AB33170E27}"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224137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3ADE3-02B6-4A21-9662-C2AB33170E27}"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113436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3ADE3-02B6-4A21-9662-C2AB33170E27}"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129152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03ADE3-02B6-4A21-9662-C2AB33170E27}"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18690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03ADE3-02B6-4A21-9662-C2AB33170E27}"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235312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03ADE3-02B6-4A21-9662-C2AB33170E27}"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162294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03ADE3-02B6-4A21-9662-C2AB33170E27}"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396193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3ADE3-02B6-4A21-9662-C2AB33170E27}"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303189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03ADE3-02B6-4A21-9662-C2AB33170E27}"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425404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03ADE3-02B6-4A21-9662-C2AB33170E27}"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05DA7-F9D5-404B-9CCA-7D03B992D543}" type="slidenum">
              <a:rPr lang="en-US" smtClean="0"/>
              <a:t>‹#›</a:t>
            </a:fld>
            <a:endParaRPr lang="en-US"/>
          </a:p>
        </p:txBody>
      </p:sp>
    </p:spTree>
    <p:extLst>
      <p:ext uri="{BB962C8B-B14F-4D97-AF65-F5344CB8AC3E}">
        <p14:creationId xmlns:p14="http://schemas.microsoft.com/office/powerpoint/2010/main" val="15116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3ADE3-02B6-4A21-9662-C2AB33170E27}"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05DA7-F9D5-404B-9CCA-7D03B992D543}" type="slidenum">
              <a:rPr lang="en-US" smtClean="0"/>
              <a:t>‹#›</a:t>
            </a:fld>
            <a:endParaRPr lang="en-US"/>
          </a:p>
        </p:txBody>
      </p:sp>
    </p:spTree>
    <p:extLst>
      <p:ext uri="{BB962C8B-B14F-4D97-AF65-F5344CB8AC3E}">
        <p14:creationId xmlns:p14="http://schemas.microsoft.com/office/powerpoint/2010/main" val="98348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7.jpeg"/><Relationship Id="rId3" Type="http://schemas.openxmlformats.org/officeDocument/2006/relationships/image" Target="../media/image1.jpeg"/><Relationship Id="rId7" Type="http://schemas.openxmlformats.org/officeDocument/2006/relationships/hyperlink" Target="mailto:bkhayota@museums.or.ke" TargetMode="Externa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4.jpeg"/><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42.wmf"/><Relationship Id="rId4" Type="http://schemas.openxmlformats.org/officeDocument/2006/relationships/image" Target="../media/image2.png"/><Relationship Id="rId9"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jpe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292" y="757644"/>
            <a:ext cx="9144000" cy="1707289"/>
          </a:xfrm>
        </p:spPr>
        <p:txBody>
          <a:bodyPr>
            <a:normAutofit/>
          </a:bodyPr>
          <a:lstStyle/>
          <a:p>
            <a:r>
              <a:rPr lang="en-GB" sz="3600" b="1" dirty="0"/>
              <a:t>C</a:t>
            </a:r>
            <a:r>
              <a:rPr lang="en-GB" sz="3600" b="1" dirty="0" smtClean="0"/>
              <a:t>onservation and Sustainable Management of </a:t>
            </a:r>
            <a:r>
              <a:rPr lang="en-GB" sz="3600" b="1" i="1" dirty="0" smtClean="0"/>
              <a:t>Osyris </a:t>
            </a:r>
            <a:r>
              <a:rPr lang="en-GB" sz="3600" b="1" i="1" dirty="0" smtClean="0"/>
              <a:t>lanceolata </a:t>
            </a:r>
            <a:r>
              <a:rPr lang="en-GB" sz="3600" b="1" dirty="0" smtClean="0"/>
              <a:t>for Economic Development in East Africa</a:t>
            </a:r>
            <a:endParaRPr lang="en-US" sz="3600" b="1" dirty="0"/>
          </a:p>
        </p:txBody>
      </p:sp>
      <p:sp>
        <p:nvSpPr>
          <p:cNvPr id="3" name="Subtitle 2"/>
          <p:cNvSpPr>
            <a:spLocks noGrp="1"/>
          </p:cNvSpPr>
          <p:nvPr>
            <p:ph type="subTitle" idx="1"/>
          </p:nvPr>
        </p:nvSpPr>
        <p:spPr>
          <a:xfrm>
            <a:off x="1143001" y="2613731"/>
            <a:ext cx="9888582" cy="2993099"/>
          </a:xfrm>
        </p:spPr>
        <p:txBody>
          <a:bodyPr>
            <a:normAutofit fontScale="47500" lnSpcReduction="20000"/>
          </a:bodyPr>
          <a:lstStyle/>
          <a:p>
            <a:r>
              <a:rPr lang="en-GB" sz="4000" dirty="0"/>
              <a:t>By</a:t>
            </a:r>
          </a:p>
          <a:p>
            <a:r>
              <a:rPr lang="en-GB" sz="4200" dirty="0" smtClean="0"/>
              <a:t>Beatrice </a:t>
            </a:r>
            <a:r>
              <a:rPr lang="en-GB" sz="4200" dirty="0"/>
              <a:t>Khayota, Solomon </a:t>
            </a:r>
            <a:r>
              <a:rPr lang="en-GB" sz="4200" dirty="0" err="1"/>
              <a:t>Kyalo</a:t>
            </a:r>
            <a:r>
              <a:rPr lang="en-GB" sz="4200" dirty="0"/>
              <a:t>, James </a:t>
            </a:r>
            <a:r>
              <a:rPr lang="en-GB" sz="4200" dirty="0" err="1"/>
              <a:t>Mwamondenyi</a:t>
            </a:r>
            <a:r>
              <a:rPr lang="en-GB" sz="4200" dirty="0"/>
              <a:t>, Joseph </a:t>
            </a:r>
            <a:r>
              <a:rPr lang="en-GB" sz="4200" dirty="0" err="1"/>
              <a:t>Otieno</a:t>
            </a:r>
            <a:r>
              <a:rPr lang="en-GB" sz="4200" dirty="0"/>
              <a:t>, Agnes </a:t>
            </a:r>
            <a:r>
              <a:rPr lang="en-GB" sz="4200" dirty="0" err="1" smtClean="0"/>
              <a:t>Lusweti</a:t>
            </a:r>
            <a:endParaRPr lang="en-GB" sz="4200" dirty="0" smtClean="0"/>
          </a:p>
          <a:p>
            <a:r>
              <a:rPr lang="en-GB" sz="4200" dirty="0" smtClean="0"/>
              <a:t>Bernard </a:t>
            </a:r>
            <a:r>
              <a:rPr lang="en-GB" sz="4200" dirty="0" err="1" smtClean="0"/>
              <a:t>Kamondo</a:t>
            </a:r>
            <a:r>
              <a:rPr lang="en-GB" sz="4200" dirty="0" smtClean="0"/>
              <a:t> </a:t>
            </a:r>
            <a:r>
              <a:rPr lang="en-GB" sz="4200" dirty="0"/>
              <a:t>and Issa Katwesige </a:t>
            </a:r>
          </a:p>
          <a:p>
            <a:endParaRPr lang="en-GB" sz="4200" dirty="0" smtClean="0"/>
          </a:p>
          <a:p>
            <a:r>
              <a:rPr lang="en-GB" sz="4200" dirty="0" smtClean="0"/>
              <a:t>Presented at </a:t>
            </a:r>
          </a:p>
          <a:p>
            <a:r>
              <a:rPr lang="en-GB" sz="4200" dirty="0" smtClean="0"/>
              <a:t>CITES Tree Species Programme Closure Meeting </a:t>
            </a:r>
          </a:p>
          <a:p>
            <a:r>
              <a:rPr lang="en-GB" sz="4200" dirty="0" err="1" smtClean="0"/>
              <a:t>Kualar</a:t>
            </a:r>
            <a:r>
              <a:rPr lang="en-GB" sz="4200" dirty="0" smtClean="0"/>
              <a:t> Lumpur, Malaysia</a:t>
            </a:r>
          </a:p>
          <a:p>
            <a:endParaRPr lang="en-GB" sz="3200" dirty="0" smtClean="0"/>
          </a:p>
          <a:p>
            <a:r>
              <a:rPr lang="en-GB" sz="3200" dirty="0" smtClean="0"/>
              <a:t>5-7 October 2022</a:t>
            </a:r>
          </a:p>
          <a:p>
            <a:endParaRPr lang="en-US" sz="3200" dirty="0"/>
          </a:p>
        </p:txBody>
      </p:sp>
      <p:pic>
        <p:nvPicPr>
          <p:cNvPr id="10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2" y="5612084"/>
            <a:ext cx="1431184" cy="95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b="19511"/>
          <a:stretch>
            <a:fillRect/>
          </a:stretch>
        </p:blipFill>
        <p:spPr bwMode="auto">
          <a:xfrm>
            <a:off x="5956659" y="5677477"/>
            <a:ext cx="1781585" cy="96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SP_Logo_16Jun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129" y="5677477"/>
            <a:ext cx="870557" cy="971856"/>
          </a:xfrm>
          <a:prstGeom prst="rect">
            <a:avLst/>
          </a:prstGeom>
          <a:solidFill>
            <a:srgbClr val="000000"/>
          </a:solidFill>
          <a:ln>
            <a:noFill/>
          </a:ln>
        </p:spPr>
      </p:pic>
      <p:pic>
        <p:nvPicPr>
          <p:cNvPr id="2050" name="Picture 2" descr="CITES high resolu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5217" y="5599326"/>
            <a:ext cx="1680276" cy="96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V="1">
            <a:off x="1351722" y="2464933"/>
            <a:ext cx="9541565" cy="25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2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34" y="117566"/>
            <a:ext cx="10556966" cy="483326"/>
          </a:xfrm>
          <a:ln>
            <a:solidFill>
              <a:schemeClr val="tx1"/>
            </a:solidFill>
          </a:ln>
        </p:spPr>
        <p:txBody>
          <a:bodyPr>
            <a:normAutofit fontScale="90000"/>
          </a:bodyPr>
          <a:lstStyle/>
          <a:p>
            <a:pPr algn="ctr"/>
            <a:r>
              <a:rPr lang="en-GB" sz="4000" b="1" dirty="0" smtClean="0">
                <a:solidFill>
                  <a:srgbClr val="C00000"/>
                </a:solidFill>
              </a:rPr>
              <a:t>Outputs </a:t>
            </a:r>
            <a:r>
              <a:rPr lang="en-GB" sz="4000" b="1" dirty="0" err="1" smtClean="0">
                <a:solidFill>
                  <a:srgbClr val="C00000"/>
                </a:solidFill>
              </a:rPr>
              <a:t>ctd</a:t>
            </a:r>
            <a:r>
              <a:rPr lang="en-GB" sz="4000" b="1" dirty="0" smtClean="0">
                <a:solidFill>
                  <a:srgbClr val="C00000"/>
                </a:solidFill>
              </a:rPr>
              <a:t>.</a:t>
            </a:r>
            <a:endParaRPr lang="en-US" sz="4000" b="1" dirty="0">
              <a:solidFill>
                <a:srgbClr val="C00000"/>
              </a:solidFill>
            </a:endParaRPr>
          </a:p>
        </p:txBody>
      </p:sp>
      <p:sp>
        <p:nvSpPr>
          <p:cNvPr id="3" name="Content Placeholder 2"/>
          <p:cNvSpPr>
            <a:spLocks noGrp="1"/>
          </p:cNvSpPr>
          <p:nvPr>
            <p:ph idx="1"/>
          </p:nvPr>
        </p:nvSpPr>
        <p:spPr>
          <a:xfrm>
            <a:off x="838200" y="809897"/>
            <a:ext cx="10515600" cy="5669280"/>
          </a:xfrm>
          <a:ln>
            <a:solidFill>
              <a:schemeClr val="tx1"/>
            </a:solidFill>
          </a:ln>
        </p:spPr>
        <p:txBody>
          <a:bodyPr>
            <a:normAutofit/>
          </a:bodyPr>
          <a:lstStyle/>
          <a:p>
            <a:pPr marL="457200" lvl="1" indent="0">
              <a:buNone/>
            </a:pPr>
            <a:endParaRPr lang="en-GB" sz="2600" dirty="0" smtClean="0"/>
          </a:p>
          <a:p>
            <a:r>
              <a:rPr lang="en-GB" b="1" dirty="0" smtClean="0"/>
              <a:t>Output </a:t>
            </a:r>
            <a:r>
              <a:rPr lang="en-GB" b="1" dirty="0"/>
              <a:t>6: </a:t>
            </a:r>
            <a:r>
              <a:rPr lang="en-GB" dirty="0"/>
              <a:t>NDF report and realistic action plan well developed and </a:t>
            </a:r>
            <a:r>
              <a:rPr lang="en-GB" dirty="0" smtClean="0"/>
              <a:t>implemented</a:t>
            </a:r>
          </a:p>
          <a:p>
            <a:pPr lvl="1"/>
            <a:r>
              <a:rPr lang="en-US" sz="2800" dirty="0"/>
              <a:t>Further inputs are awaited, for drafting a realistic action plan for Osyris in all partner </a:t>
            </a:r>
            <a:r>
              <a:rPr lang="en-US" sz="2800" dirty="0" smtClean="0"/>
              <a:t>countries</a:t>
            </a:r>
          </a:p>
          <a:p>
            <a:pPr marL="457200" lvl="1" indent="0">
              <a:buNone/>
            </a:pPr>
            <a:endParaRPr lang="en-US" sz="2800" dirty="0"/>
          </a:p>
          <a:p>
            <a:r>
              <a:rPr lang="en-US" b="1" dirty="0"/>
              <a:t>Others:</a:t>
            </a:r>
            <a:endParaRPr lang="en-US" dirty="0"/>
          </a:p>
          <a:p>
            <a:pPr lvl="1"/>
            <a:r>
              <a:rPr lang="en-US" sz="2800" dirty="0"/>
              <a:t>Documentaries on the status of </a:t>
            </a:r>
            <a:r>
              <a:rPr lang="en-US" sz="2800" i="1" dirty="0"/>
              <a:t>O. lanceolata</a:t>
            </a:r>
            <a:r>
              <a:rPr lang="en-US" sz="2800" dirty="0"/>
              <a:t> from respective countries completed and submitted</a:t>
            </a:r>
          </a:p>
          <a:p>
            <a:endParaRPr lang="en-US" dirty="0"/>
          </a:p>
          <a:p>
            <a:pPr marL="457200" lvl="1" indent="0">
              <a:buNone/>
            </a:pPr>
            <a:endParaRPr lang="en-GB" sz="2600" dirty="0"/>
          </a:p>
          <a:p>
            <a:pPr marL="0" indent="0">
              <a:buNone/>
            </a:pPr>
            <a:endParaRPr lang="en-US" dirty="0"/>
          </a:p>
        </p:txBody>
      </p:sp>
    </p:spTree>
    <p:extLst>
      <p:ext uri="{BB962C8B-B14F-4D97-AF65-F5344CB8AC3E}">
        <p14:creationId xmlns:p14="http://schemas.microsoft.com/office/powerpoint/2010/main" val="1171045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729314"/>
          </a:xfrm>
          <a:ln w="3175">
            <a:solidFill>
              <a:schemeClr val="tx1"/>
            </a:solidFill>
          </a:ln>
        </p:spPr>
        <p:txBody>
          <a:bodyPr/>
          <a:lstStyle/>
          <a:p>
            <a:pPr algn="ctr"/>
            <a:r>
              <a:rPr lang="en-GB" b="1" dirty="0" smtClean="0">
                <a:solidFill>
                  <a:srgbClr val="C00000"/>
                </a:solidFill>
              </a:rPr>
              <a:t>Outcomes</a:t>
            </a:r>
            <a:endParaRPr lang="en-US" b="1" dirty="0">
              <a:solidFill>
                <a:srgbClr val="C00000"/>
              </a:solidFill>
            </a:endParaRPr>
          </a:p>
        </p:txBody>
      </p:sp>
      <p:sp>
        <p:nvSpPr>
          <p:cNvPr id="3" name="Content Placeholder 2"/>
          <p:cNvSpPr>
            <a:spLocks noGrp="1"/>
          </p:cNvSpPr>
          <p:nvPr>
            <p:ph idx="1"/>
          </p:nvPr>
        </p:nvSpPr>
        <p:spPr>
          <a:xfrm>
            <a:off x="838200" y="1176794"/>
            <a:ext cx="10515600" cy="5000170"/>
          </a:xfrm>
          <a:ln w="3175">
            <a:solidFill>
              <a:schemeClr val="tx1"/>
            </a:solidFill>
          </a:ln>
        </p:spPr>
        <p:txBody>
          <a:bodyPr>
            <a:normAutofit/>
          </a:bodyPr>
          <a:lstStyle/>
          <a:p>
            <a:pPr lvl="0"/>
            <a:endParaRPr lang="en-US" dirty="0" smtClean="0"/>
          </a:p>
          <a:p>
            <a:pPr lvl="0"/>
            <a:r>
              <a:rPr lang="en-US" dirty="0">
                <a:solidFill>
                  <a:srgbClr val="FF0000"/>
                </a:solidFill>
              </a:rPr>
              <a:t>K</a:t>
            </a:r>
            <a:r>
              <a:rPr lang="en-US" dirty="0" smtClean="0">
                <a:solidFill>
                  <a:srgbClr val="FF0000"/>
                </a:solidFill>
              </a:rPr>
              <a:t>nowledge</a:t>
            </a:r>
            <a:r>
              <a:rPr lang="en-US" dirty="0" smtClean="0"/>
              <a:t> </a:t>
            </a:r>
            <a:r>
              <a:rPr lang="en-US" dirty="0"/>
              <a:t>has been </a:t>
            </a:r>
            <a:r>
              <a:rPr lang="en-US" dirty="0">
                <a:solidFill>
                  <a:srgbClr val="FF0000"/>
                </a:solidFill>
              </a:rPr>
              <a:t>generated</a:t>
            </a:r>
            <a:r>
              <a:rPr lang="en-US" dirty="0"/>
              <a:t> on </a:t>
            </a:r>
            <a:r>
              <a:rPr lang="en-US" i="1" dirty="0"/>
              <a:t>O. lanceolata</a:t>
            </a:r>
            <a:r>
              <a:rPr lang="en-US" dirty="0"/>
              <a:t> in the partner countries and </a:t>
            </a:r>
            <a:r>
              <a:rPr lang="en-US" dirty="0" smtClean="0">
                <a:solidFill>
                  <a:srgbClr val="FF0000"/>
                </a:solidFill>
              </a:rPr>
              <a:t>increased</a:t>
            </a:r>
            <a:r>
              <a:rPr lang="en-US" dirty="0" smtClean="0"/>
              <a:t> </a:t>
            </a:r>
            <a:r>
              <a:rPr lang="en-US" dirty="0"/>
              <a:t>the national </a:t>
            </a:r>
            <a:r>
              <a:rPr lang="en-US" dirty="0">
                <a:solidFill>
                  <a:srgbClr val="FF0000"/>
                </a:solidFill>
              </a:rPr>
              <a:t>understanding</a:t>
            </a:r>
            <a:r>
              <a:rPr lang="en-US" dirty="0"/>
              <a:t> of the species, through the different studies and trainings </a:t>
            </a:r>
            <a:r>
              <a:rPr lang="en-US" dirty="0" smtClean="0"/>
              <a:t>undertaken. This </a:t>
            </a:r>
            <a:r>
              <a:rPr lang="en-US" dirty="0"/>
              <a:t>knowledge can be </a:t>
            </a:r>
            <a:r>
              <a:rPr lang="en-US" dirty="0">
                <a:solidFill>
                  <a:srgbClr val="FF0000"/>
                </a:solidFill>
              </a:rPr>
              <a:t>applied</a:t>
            </a:r>
            <a:r>
              <a:rPr lang="en-US" dirty="0"/>
              <a:t> across the forest sector to improve science based </a:t>
            </a:r>
            <a:r>
              <a:rPr lang="en-US" dirty="0">
                <a:solidFill>
                  <a:srgbClr val="FF0000"/>
                </a:solidFill>
              </a:rPr>
              <a:t>decision making </a:t>
            </a:r>
            <a:r>
              <a:rPr lang="en-US" dirty="0"/>
              <a:t>on other forest products. </a:t>
            </a:r>
          </a:p>
          <a:p>
            <a:pPr lvl="0"/>
            <a:r>
              <a:rPr lang="en-US" dirty="0"/>
              <a:t>M</a:t>
            </a:r>
            <a:r>
              <a:rPr lang="en-US" dirty="0" smtClean="0"/>
              <a:t>ulti-stakeholder</a:t>
            </a:r>
            <a:r>
              <a:rPr lang="en-US" dirty="0"/>
              <a:t>, inter-institutional and </a:t>
            </a:r>
            <a:r>
              <a:rPr lang="en-US" dirty="0">
                <a:solidFill>
                  <a:srgbClr val="FF0000"/>
                </a:solidFill>
              </a:rPr>
              <a:t>regional dialogues </a:t>
            </a:r>
            <a:r>
              <a:rPr lang="en-US" dirty="0"/>
              <a:t>have occurred, that also aided project implementation.</a:t>
            </a:r>
          </a:p>
          <a:p>
            <a:pPr lvl="0"/>
            <a:r>
              <a:rPr lang="en-US" dirty="0"/>
              <a:t>The level of </a:t>
            </a:r>
            <a:r>
              <a:rPr lang="en-US" dirty="0">
                <a:solidFill>
                  <a:srgbClr val="FF0000"/>
                </a:solidFill>
              </a:rPr>
              <a:t>awareness</a:t>
            </a:r>
            <a:r>
              <a:rPr lang="en-US" dirty="0"/>
              <a:t> about the project and </a:t>
            </a:r>
            <a:r>
              <a:rPr lang="en-US" i="1" dirty="0"/>
              <a:t>Osyris lanceolata</a:t>
            </a:r>
            <a:r>
              <a:rPr lang="en-US" dirty="0"/>
              <a:t> conservation was found to have increased, and the incidences of </a:t>
            </a:r>
            <a:r>
              <a:rPr lang="en-US" dirty="0">
                <a:solidFill>
                  <a:srgbClr val="FF0000"/>
                </a:solidFill>
              </a:rPr>
              <a:t>seizures</a:t>
            </a:r>
            <a:r>
              <a:rPr lang="en-US" dirty="0"/>
              <a:t> at the borders have </a:t>
            </a:r>
            <a:r>
              <a:rPr lang="en-US" dirty="0">
                <a:solidFill>
                  <a:srgbClr val="FF0000"/>
                </a:solidFill>
              </a:rPr>
              <a:t>decreased</a:t>
            </a:r>
            <a:r>
              <a:rPr lang="en-US" dirty="0"/>
              <a:t>.</a:t>
            </a:r>
          </a:p>
          <a:p>
            <a:endParaRPr lang="en-US" dirty="0"/>
          </a:p>
        </p:txBody>
      </p:sp>
    </p:spTree>
    <p:extLst>
      <p:ext uri="{BB962C8B-B14F-4D97-AF65-F5344CB8AC3E}">
        <p14:creationId xmlns:p14="http://schemas.microsoft.com/office/powerpoint/2010/main" val="262623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633899"/>
          </a:xfrm>
          <a:ln w="3175">
            <a:solidFill>
              <a:schemeClr val="tx1"/>
            </a:solidFill>
          </a:ln>
        </p:spPr>
        <p:txBody>
          <a:bodyPr>
            <a:normAutofit fontScale="90000"/>
          </a:bodyPr>
          <a:lstStyle/>
          <a:p>
            <a:pPr algn="ctr"/>
            <a:r>
              <a:rPr lang="en-GB" b="1" dirty="0" smtClean="0">
                <a:solidFill>
                  <a:srgbClr val="C00000"/>
                </a:solidFill>
              </a:rPr>
              <a:t>Outcomes </a:t>
            </a:r>
            <a:r>
              <a:rPr lang="en-GB" b="1" dirty="0" err="1" smtClean="0">
                <a:solidFill>
                  <a:srgbClr val="C00000"/>
                </a:solidFill>
              </a:rPr>
              <a:t>ctd</a:t>
            </a:r>
            <a:r>
              <a:rPr lang="en-GB"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838200" y="1073426"/>
            <a:ext cx="10515600" cy="5271715"/>
          </a:xfrm>
          <a:ln w="3175">
            <a:solidFill>
              <a:schemeClr val="tx1"/>
            </a:solidFill>
          </a:ln>
        </p:spPr>
        <p:txBody>
          <a:bodyPr>
            <a:normAutofit fontScale="92500" lnSpcReduction="10000"/>
          </a:bodyPr>
          <a:lstStyle/>
          <a:p>
            <a:pPr lvl="0"/>
            <a:endParaRPr lang="en-US" dirty="0" smtClean="0"/>
          </a:p>
          <a:p>
            <a:pPr lvl="0"/>
            <a:r>
              <a:rPr lang="en-US" dirty="0" smtClean="0"/>
              <a:t>The </a:t>
            </a:r>
            <a:r>
              <a:rPr lang="en-US" dirty="0"/>
              <a:t>partners have enjoyed different levels of synergy and </a:t>
            </a:r>
            <a:r>
              <a:rPr lang="en-US" dirty="0">
                <a:solidFill>
                  <a:srgbClr val="FF0000"/>
                </a:solidFill>
              </a:rPr>
              <a:t>peer to peer </a:t>
            </a:r>
            <a:r>
              <a:rPr lang="en-US" dirty="0"/>
              <a:t>learning. This was particularly useful in undertaking output 2 and 3, where each partner country </a:t>
            </a:r>
            <a:r>
              <a:rPr lang="en-US" dirty="0">
                <a:solidFill>
                  <a:srgbClr val="FF0000"/>
                </a:solidFill>
              </a:rPr>
              <a:t>shared</a:t>
            </a:r>
            <a:r>
              <a:rPr lang="en-US" dirty="0"/>
              <a:t> prior </a:t>
            </a:r>
            <a:r>
              <a:rPr lang="en-US" dirty="0">
                <a:solidFill>
                  <a:srgbClr val="FF0000"/>
                </a:solidFill>
              </a:rPr>
              <a:t>experiences</a:t>
            </a:r>
            <a:r>
              <a:rPr lang="en-US" dirty="0"/>
              <a:t> with the other partners.</a:t>
            </a:r>
          </a:p>
          <a:p>
            <a:pPr lvl="0"/>
            <a:r>
              <a:rPr lang="en-US" dirty="0"/>
              <a:t>It has also enhanced </a:t>
            </a:r>
            <a:r>
              <a:rPr lang="en-US" dirty="0">
                <a:solidFill>
                  <a:srgbClr val="FF0000"/>
                </a:solidFill>
              </a:rPr>
              <a:t>institutional/cross-boundary coordination </a:t>
            </a:r>
            <a:r>
              <a:rPr lang="en-US" dirty="0"/>
              <a:t>and </a:t>
            </a:r>
            <a:r>
              <a:rPr lang="en-US" dirty="0">
                <a:solidFill>
                  <a:srgbClr val="FF0000"/>
                </a:solidFill>
              </a:rPr>
              <a:t>collaboration</a:t>
            </a:r>
            <a:r>
              <a:rPr lang="en-US" dirty="0"/>
              <a:t> between government entities involved with interventions on Osyris, through information </a:t>
            </a:r>
            <a:r>
              <a:rPr lang="en-US" dirty="0">
                <a:solidFill>
                  <a:srgbClr val="FF0000"/>
                </a:solidFill>
              </a:rPr>
              <a:t>sharing and exchange </a:t>
            </a:r>
            <a:r>
              <a:rPr lang="en-US" dirty="0"/>
              <a:t>of best practices. </a:t>
            </a:r>
          </a:p>
          <a:p>
            <a:pPr lvl="0"/>
            <a:r>
              <a:rPr lang="en-US" dirty="0"/>
              <a:t>More effort is required in </a:t>
            </a:r>
            <a:r>
              <a:rPr lang="en-US" dirty="0">
                <a:solidFill>
                  <a:srgbClr val="FF0000"/>
                </a:solidFill>
              </a:rPr>
              <a:t>protection</a:t>
            </a:r>
            <a:r>
              <a:rPr lang="en-US" dirty="0"/>
              <a:t> of </a:t>
            </a:r>
            <a:r>
              <a:rPr lang="en-US" i="1" dirty="0"/>
              <a:t>O. lanceolata</a:t>
            </a:r>
            <a:r>
              <a:rPr lang="en-US" dirty="0"/>
              <a:t> within and </a:t>
            </a:r>
            <a:r>
              <a:rPr lang="en-US" dirty="0">
                <a:solidFill>
                  <a:srgbClr val="FF0000"/>
                </a:solidFill>
              </a:rPr>
              <a:t>outside protected areas </a:t>
            </a:r>
            <a:r>
              <a:rPr lang="en-US" dirty="0"/>
              <a:t>as the inventory and NDF activities </a:t>
            </a:r>
            <a:r>
              <a:rPr lang="en-US" dirty="0" smtClean="0"/>
              <a:t>indicated, </a:t>
            </a:r>
            <a:r>
              <a:rPr lang="en-US" dirty="0"/>
              <a:t>there was still a lot of poaching and smuggling taking place.</a:t>
            </a:r>
          </a:p>
          <a:p>
            <a:pPr lvl="0"/>
            <a:r>
              <a:rPr lang="en-US" dirty="0"/>
              <a:t>The information generated by the project has demonstrated the need for </a:t>
            </a:r>
            <a:r>
              <a:rPr lang="en-US" dirty="0">
                <a:solidFill>
                  <a:srgbClr val="FF0000"/>
                </a:solidFill>
              </a:rPr>
              <a:t>government</a:t>
            </a:r>
            <a:r>
              <a:rPr lang="en-US" dirty="0"/>
              <a:t> agencies to allocate funding to support </a:t>
            </a:r>
            <a:r>
              <a:rPr lang="en-US" dirty="0">
                <a:solidFill>
                  <a:srgbClr val="FF0000"/>
                </a:solidFill>
              </a:rPr>
              <a:t>propagation</a:t>
            </a:r>
            <a:r>
              <a:rPr lang="en-US" dirty="0"/>
              <a:t> in Forest Stations working with the Sandalwood, specifically for </a:t>
            </a:r>
            <a:r>
              <a:rPr lang="en-US" dirty="0">
                <a:solidFill>
                  <a:srgbClr val="FF0000"/>
                </a:solidFill>
              </a:rPr>
              <a:t>User Group</a:t>
            </a:r>
            <a:r>
              <a:rPr lang="en-US" dirty="0"/>
              <a:t> under the Community Forest Association.</a:t>
            </a:r>
          </a:p>
          <a:p>
            <a:endParaRPr lang="en-US" dirty="0"/>
          </a:p>
        </p:txBody>
      </p:sp>
    </p:spTree>
    <p:extLst>
      <p:ext uri="{BB962C8B-B14F-4D97-AF65-F5344CB8AC3E}">
        <p14:creationId xmlns:p14="http://schemas.microsoft.com/office/powerpoint/2010/main" val="163491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641850"/>
          </a:xfrm>
          <a:ln w="3175">
            <a:solidFill>
              <a:schemeClr val="tx1"/>
            </a:solidFill>
          </a:ln>
        </p:spPr>
        <p:txBody>
          <a:bodyPr>
            <a:normAutofit fontScale="90000"/>
          </a:bodyPr>
          <a:lstStyle/>
          <a:p>
            <a:pPr algn="ctr"/>
            <a:r>
              <a:rPr lang="en-GB" b="1" dirty="0" smtClean="0">
                <a:solidFill>
                  <a:srgbClr val="C00000"/>
                </a:solidFill>
              </a:rPr>
              <a:t>Outcomes </a:t>
            </a:r>
            <a:r>
              <a:rPr lang="en-GB" b="1" dirty="0" err="1" smtClean="0">
                <a:solidFill>
                  <a:srgbClr val="C00000"/>
                </a:solidFill>
              </a:rPr>
              <a:t>ctd</a:t>
            </a:r>
            <a:r>
              <a:rPr lang="en-GB"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838200" y="1025718"/>
            <a:ext cx="10515600" cy="5151245"/>
          </a:xfrm>
          <a:ln w="3175">
            <a:solidFill>
              <a:schemeClr val="tx1"/>
            </a:solidFill>
          </a:ln>
        </p:spPr>
        <p:txBody>
          <a:bodyPr>
            <a:normAutofit fontScale="92500"/>
          </a:bodyPr>
          <a:lstStyle/>
          <a:p>
            <a:pPr lvl="0"/>
            <a:endParaRPr lang="en-US" dirty="0" smtClean="0"/>
          </a:p>
          <a:p>
            <a:pPr lvl="0"/>
            <a:r>
              <a:rPr lang="en-US" sz="3000" dirty="0" smtClean="0"/>
              <a:t>Knowledge sharing among participating countries is a value addition strategy to the implementation of the project.</a:t>
            </a:r>
          </a:p>
          <a:p>
            <a:pPr lvl="0"/>
            <a:r>
              <a:rPr lang="en-US" sz="3000" dirty="0" smtClean="0"/>
              <a:t>The </a:t>
            </a:r>
            <a:r>
              <a:rPr lang="en-US" sz="3000" dirty="0"/>
              <a:t>involvement of </a:t>
            </a:r>
            <a:r>
              <a:rPr lang="en-US" sz="3000" dirty="0">
                <a:solidFill>
                  <a:srgbClr val="FF0000"/>
                </a:solidFill>
              </a:rPr>
              <a:t>local communities </a:t>
            </a:r>
            <a:r>
              <a:rPr lang="en-US" sz="3000" dirty="0"/>
              <a:t>in </a:t>
            </a:r>
            <a:r>
              <a:rPr lang="en-US" sz="3000" dirty="0">
                <a:solidFill>
                  <a:srgbClr val="FF0000"/>
                </a:solidFill>
              </a:rPr>
              <a:t>nursery projects </a:t>
            </a:r>
            <a:r>
              <a:rPr lang="en-US" sz="3000" dirty="0"/>
              <a:t>has sensitized farmers on the importance and benefits of establishing nurseries at home. </a:t>
            </a:r>
            <a:r>
              <a:rPr lang="en-US" sz="3000" dirty="0" smtClean="0"/>
              <a:t>They have expressed the need to </a:t>
            </a:r>
            <a:r>
              <a:rPr lang="en-US" sz="3000" dirty="0"/>
              <a:t>strengthen Community Based Forest Management in the forests within their village jurisdictions</a:t>
            </a:r>
          </a:p>
          <a:p>
            <a:pPr lvl="0"/>
            <a:r>
              <a:rPr lang="en-US" sz="3000" dirty="0"/>
              <a:t>Knowledge on the </a:t>
            </a:r>
            <a:r>
              <a:rPr lang="en-US" sz="3000" dirty="0">
                <a:solidFill>
                  <a:srgbClr val="FF0000"/>
                </a:solidFill>
              </a:rPr>
              <a:t>harvest source </a:t>
            </a:r>
            <a:r>
              <a:rPr lang="en-US" sz="3000" dirty="0"/>
              <a:t>of raw materials from sister states in East Africa and </a:t>
            </a:r>
            <a:r>
              <a:rPr lang="en-US" sz="3000" dirty="0">
                <a:solidFill>
                  <a:srgbClr val="FF0000"/>
                </a:solidFill>
              </a:rPr>
              <a:t>transportation</a:t>
            </a:r>
            <a:r>
              <a:rPr lang="en-US" sz="3000" dirty="0"/>
              <a:t> to the processing factories and ultimate export of Sandalwood semi-finished products </a:t>
            </a:r>
            <a:r>
              <a:rPr lang="en-US" sz="3000" dirty="0" smtClean="0"/>
              <a:t>overseas, </a:t>
            </a:r>
            <a:r>
              <a:rPr lang="en-US" sz="3000" dirty="0"/>
              <a:t>is </a:t>
            </a:r>
            <a:r>
              <a:rPr lang="en-US" sz="3000" dirty="0" smtClean="0"/>
              <a:t>vital for </a:t>
            </a:r>
            <a:r>
              <a:rPr lang="en-US" sz="3000" dirty="0"/>
              <a:t>regional control and monitoring for sustainability</a:t>
            </a:r>
          </a:p>
          <a:p>
            <a:endParaRPr lang="en-US" dirty="0"/>
          </a:p>
        </p:txBody>
      </p:sp>
    </p:spTree>
    <p:extLst>
      <p:ext uri="{BB962C8B-B14F-4D97-AF65-F5344CB8AC3E}">
        <p14:creationId xmlns:p14="http://schemas.microsoft.com/office/powerpoint/2010/main" val="135981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705460"/>
          </a:xfrm>
          <a:ln w="3175">
            <a:solidFill>
              <a:schemeClr val="tx1"/>
            </a:solidFill>
          </a:ln>
        </p:spPr>
        <p:txBody>
          <a:bodyPr/>
          <a:lstStyle/>
          <a:p>
            <a:pPr algn="ctr"/>
            <a:r>
              <a:rPr lang="en-GB" b="1" dirty="0" smtClean="0">
                <a:solidFill>
                  <a:srgbClr val="C00000"/>
                </a:solidFill>
              </a:rPr>
              <a:t>Best practices</a:t>
            </a:r>
            <a:endParaRPr lang="en-US" b="1" dirty="0">
              <a:solidFill>
                <a:srgbClr val="C00000"/>
              </a:solidFill>
            </a:endParaRPr>
          </a:p>
        </p:txBody>
      </p:sp>
      <p:sp>
        <p:nvSpPr>
          <p:cNvPr id="3" name="Content Placeholder 2"/>
          <p:cNvSpPr>
            <a:spLocks noGrp="1"/>
          </p:cNvSpPr>
          <p:nvPr>
            <p:ph idx="1"/>
          </p:nvPr>
        </p:nvSpPr>
        <p:spPr>
          <a:xfrm>
            <a:off x="838200" y="1097280"/>
            <a:ext cx="10515600" cy="5255812"/>
          </a:xfrm>
          <a:ln w="3175">
            <a:solidFill>
              <a:schemeClr val="tx1"/>
            </a:solidFill>
          </a:ln>
        </p:spPr>
        <p:txBody>
          <a:bodyPr>
            <a:normAutofit lnSpcReduction="10000"/>
          </a:bodyPr>
          <a:lstStyle/>
          <a:p>
            <a:pPr lvl="0"/>
            <a:endParaRPr lang="en-US" sz="3000" dirty="0" smtClean="0"/>
          </a:p>
          <a:p>
            <a:pPr lvl="1"/>
            <a:r>
              <a:rPr lang="en-US" sz="2800" dirty="0" smtClean="0">
                <a:solidFill>
                  <a:srgbClr val="FF0000"/>
                </a:solidFill>
              </a:rPr>
              <a:t>Tripartite </a:t>
            </a:r>
            <a:r>
              <a:rPr lang="en-US" sz="2800" dirty="0">
                <a:solidFill>
                  <a:srgbClr val="FF0000"/>
                </a:solidFill>
              </a:rPr>
              <a:t>collaboration </a:t>
            </a:r>
            <a:r>
              <a:rPr lang="en-US" sz="2800" dirty="0"/>
              <a:t>between the three countries </a:t>
            </a:r>
            <a:r>
              <a:rPr lang="en-US" sz="2800" dirty="0">
                <a:solidFill>
                  <a:srgbClr val="FF0000"/>
                </a:solidFill>
              </a:rPr>
              <a:t>lowered the learning curve</a:t>
            </a:r>
            <a:r>
              <a:rPr lang="en-US" sz="2800" dirty="0"/>
              <a:t> for the countries where not much work has been done, </a:t>
            </a:r>
            <a:r>
              <a:rPr lang="en-US" sz="2800" dirty="0" smtClean="0"/>
              <a:t>such as, use </a:t>
            </a:r>
            <a:r>
              <a:rPr lang="en-US" sz="2800" dirty="0"/>
              <a:t>of DNA in prosecuting CITES related crimes; nursery practices for multiplication of Osyris and information sharing on cross-border trade</a:t>
            </a:r>
          </a:p>
          <a:p>
            <a:pPr lvl="1"/>
            <a:r>
              <a:rPr lang="en-US" sz="2800" dirty="0"/>
              <a:t>The in country project </a:t>
            </a:r>
            <a:r>
              <a:rPr lang="en-US" sz="2800" dirty="0">
                <a:solidFill>
                  <a:srgbClr val="FF0000"/>
                </a:solidFill>
              </a:rPr>
              <a:t>scientific committees </a:t>
            </a:r>
            <a:r>
              <a:rPr lang="en-US" sz="2800" dirty="0"/>
              <a:t>contributed to effective institutional coordination</a:t>
            </a:r>
          </a:p>
          <a:p>
            <a:pPr lvl="1"/>
            <a:r>
              <a:rPr lang="en-US" sz="2800" dirty="0"/>
              <a:t>It was apparent that projects</a:t>
            </a:r>
            <a:r>
              <a:rPr lang="en-US" sz="2800" dirty="0">
                <a:solidFill>
                  <a:srgbClr val="FF0000"/>
                </a:solidFill>
              </a:rPr>
              <a:t> involve </a:t>
            </a:r>
            <a:r>
              <a:rPr lang="en-US" sz="2800" dirty="0"/>
              <a:t>and value contributions of </a:t>
            </a:r>
            <a:r>
              <a:rPr lang="en-US" sz="2800" dirty="0">
                <a:solidFill>
                  <a:srgbClr val="FF0000"/>
                </a:solidFill>
              </a:rPr>
              <a:t>all </a:t>
            </a:r>
            <a:r>
              <a:rPr lang="en-US" sz="2800" dirty="0"/>
              <a:t>potential </a:t>
            </a:r>
            <a:r>
              <a:rPr lang="en-US" sz="2800" dirty="0">
                <a:solidFill>
                  <a:srgbClr val="FF0000"/>
                </a:solidFill>
              </a:rPr>
              <a:t>stakeholder</a:t>
            </a:r>
            <a:r>
              <a:rPr lang="en-US" sz="2800" dirty="0"/>
              <a:t> right from the inception of the project. These are target communities at the grassroots and the government control agencies</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98399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4"/>
            <a:ext cx="10515600" cy="482824"/>
          </a:xfrm>
          <a:ln w="3175">
            <a:solidFill>
              <a:schemeClr val="tx1"/>
            </a:solidFill>
          </a:ln>
        </p:spPr>
        <p:txBody>
          <a:bodyPr>
            <a:normAutofit fontScale="90000"/>
          </a:bodyPr>
          <a:lstStyle/>
          <a:p>
            <a:pPr algn="ctr"/>
            <a:r>
              <a:rPr lang="en-GB" b="1" dirty="0" err="1" smtClean="0">
                <a:solidFill>
                  <a:srgbClr val="C00000"/>
                </a:solidFill>
              </a:rPr>
              <a:t>Cahlllenges</a:t>
            </a:r>
            <a:r>
              <a:rPr lang="en-GB" b="1" dirty="0" smtClean="0">
                <a:solidFill>
                  <a:srgbClr val="C00000"/>
                </a:solidFill>
              </a:rPr>
              <a:t>/Lessons </a:t>
            </a:r>
            <a:r>
              <a:rPr lang="en-GB" b="1" dirty="0" smtClean="0">
                <a:solidFill>
                  <a:srgbClr val="C00000"/>
                </a:solidFill>
              </a:rPr>
              <a:t>learnt</a:t>
            </a:r>
            <a:endParaRPr lang="en-US" b="1" dirty="0">
              <a:solidFill>
                <a:srgbClr val="C00000"/>
              </a:solidFill>
            </a:endParaRPr>
          </a:p>
        </p:txBody>
      </p:sp>
      <p:sp>
        <p:nvSpPr>
          <p:cNvPr id="3" name="Content Placeholder 2"/>
          <p:cNvSpPr>
            <a:spLocks noGrp="1"/>
          </p:cNvSpPr>
          <p:nvPr>
            <p:ph idx="1"/>
          </p:nvPr>
        </p:nvSpPr>
        <p:spPr>
          <a:xfrm>
            <a:off x="838200" y="731519"/>
            <a:ext cx="10515600" cy="5701085"/>
          </a:xfrm>
          <a:ln w="3175">
            <a:solidFill>
              <a:schemeClr val="tx1"/>
            </a:solidFill>
          </a:ln>
        </p:spPr>
        <p:txBody>
          <a:bodyPr>
            <a:noAutofit/>
          </a:bodyPr>
          <a:lstStyle/>
          <a:p>
            <a:pPr lvl="0"/>
            <a:r>
              <a:rPr lang="en-US" sz="2400" b="1" dirty="0"/>
              <a:t>Timelines</a:t>
            </a:r>
          </a:p>
          <a:p>
            <a:pPr lvl="1"/>
            <a:r>
              <a:rPr lang="en-US" dirty="0"/>
              <a:t>There were noticeable </a:t>
            </a:r>
            <a:r>
              <a:rPr lang="en-US" dirty="0">
                <a:solidFill>
                  <a:srgbClr val="FF0000"/>
                </a:solidFill>
              </a:rPr>
              <a:t>limitations</a:t>
            </a:r>
            <a:r>
              <a:rPr lang="en-US" dirty="0"/>
              <a:t> in time frames set aside </a:t>
            </a:r>
            <a:r>
              <a:rPr lang="en-US" dirty="0">
                <a:solidFill>
                  <a:srgbClr val="FF0000"/>
                </a:solidFill>
              </a:rPr>
              <a:t>to deliver </a:t>
            </a:r>
            <a:r>
              <a:rPr lang="en-US" dirty="0"/>
              <a:t>on some rigorous </a:t>
            </a:r>
            <a:r>
              <a:rPr lang="en-US" dirty="0">
                <a:solidFill>
                  <a:srgbClr val="FF0000"/>
                </a:solidFill>
              </a:rPr>
              <a:t>activities</a:t>
            </a:r>
            <a:r>
              <a:rPr lang="en-US" dirty="0"/>
              <a:t> such as </a:t>
            </a:r>
            <a:r>
              <a:rPr lang="en-US" dirty="0">
                <a:solidFill>
                  <a:srgbClr val="FF0000"/>
                </a:solidFill>
              </a:rPr>
              <a:t>inventories and domestication</a:t>
            </a:r>
            <a:r>
              <a:rPr lang="en-US" dirty="0"/>
              <a:t>. The planned time frames are so limiting to allow for sufficient and satisfactorily work outputs. These can now be estimated with more confidence in subsequent phases or future projects of similar nature.</a:t>
            </a:r>
          </a:p>
          <a:p>
            <a:pPr lvl="0"/>
            <a:r>
              <a:rPr lang="en-US" sz="2400" b="1" dirty="0"/>
              <a:t>Budget</a:t>
            </a:r>
          </a:p>
          <a:p>
            <a:pPr lvl="1"/>
            <a:r>
              <a:rPr lang="en-US" dirty="0"/>
              <a:t>The </a:t>
            </a:r>
            <a:r>
              <a:rPr lang="en-US" dirty="0">
                <a:solidFill>
                  <a:srgbClr val="FF0000"/>
                </a:solidFill>
              </a:rPr>
              <a:t>project</a:t>
            </a:r>
            <a:r>
              <a:rPr lang="en-US" dirty="0"/>
              <a:t> was so </a:t>
            </a:r>
            <a:r>
              <a:rPr lang="en-US" dirty="0">
                <a:solidFill>
                  <a:srgbClr val="FF0000"/>
                </a:solidFill>
              </a:rPr>
              <a:t>ambitious</a:t>
            </a:r>
            <a:r>
              <a:rPr lang="en-US" dirty="0"/>
              <a:t> compared to the </a:t>
            </a:r>
            <a:r>
              <a:rPr lang="en-US" dirty="0">
                <a:solidFill>
                  <a:srgbClr val="FF0000"/>
                </a:solidFill>
              </a:rPr>
              <a:t>available budget</a:t>
            </a:r>
            <a:r>
              <a:rPr lang="en-US" dirty="0"/>
              <a:t>. However, qualified experts were hired as per the available resources, with support from the implementing agencies, by </a:t>
            </a:r>
            <a:r>
              <a:rPr lang="en-US" dirty="0">
                <a:solidFill>
                  <a:srgbClr val="FF0000"/>
                </a:solidFill>
              </a:rPr>
              <a:t>aligning</a:t>
            </a:r>
            <a:r>
              <a:rPr lang="en-US" dirty="0"/>
              <a:t> as much as possible the project work with </a:t>
            </a:r>
            <a:r>
              <a:rPr lang="en-US" dirty="0">
                <a:solidFill>
                  <a:srgbClr val="FF0000"/>
                </a:solidFill>
              </a:rPr>
              <a:t>ongoing activities</a:t>
            </a:r>
            <a:r>
              <a:rPr lang="en-US" dirty="0"/>
              <a:t>, to save on costs </a:t>
            </a:r>
          </a:p>
          <a:p>
            <a:pPr lvl="1"/>
            <a:r>
              <a:rPr lang="en-US" dirty="0"/>
              <a:t>There was a lot of sacrifice or some level of complimentary voluntary </a:t>
            </a:r>
            <a:r>
              <a:rPr lang="en-US" dirty="0">
                <a:solidFill>
                  <a:srgbClr val="FF0000"/>
                </a:solidFill>
              </a:rPr>
              <a:t>contribution </a:t>
            </a:r>
            <a:r>
              <a:rPr lang="en-US" dirty="0"/>
              <a:t>of time and skill by </a:t>
            </a:r>
            <a:r>
              <a:rPr lang="en-US" dirty="0">
                <a:solidFill>
                  <a:srgbClr val="FF0000"/>
                </a:solidFill>
              </a:rPr>
              <a:t>institutional experts</a:t>
            </a:r>
            <a:r>
              <a:rPr lang="en-US" dirty="0"/>
              <a:t>, without which we would not have achieved as much as we did</a:t>
            </a:r>
          </a:p>
          <a:p>
            <a:pPr lvl="1"/>
            <a:r>
              <a:rPr lang="en-US" dirty="0"/>
              <a:t>The project scope can be maintained as designed to inform a subsequent phase, but with adequate funds and timeframe</a:t>
            </a:r>
          </a:p>
        </p:txBody>
      </p:sp>
    </p:spTree>
    <p:extLst>
      <p:ext uri="{BB962C8B-B14F-4D97-AF65-F5344CB8AC3E}">
        <p14:creationId xmlns:p14="http://schemas.microsoft.com/office/powerpoint/2010/main" val="3528635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617996"/>
          </a:xfrm>
          <a:ln w="3175">
            <a:solidFill>
              <a:schemeClr val="tx1"/>
            </a:solidFill>
          </a:ln>
        </p:spPr>
        <p:txBody>
          <a:bodyPr>
            <a:normAutofit fontScale="90000"/>
          </a:bodyPr>
          <a:lstStyle/>
          <a:p>
            <a:pPr algn="ctr"/>
            <a:r>
              <a:rPr lang="en-GB" b="1" dirty="0" smtClean="0">
                <a:solidFill>
                  <a:srgbClr val="C00000"/>
                </a:solidFill>
              </a:rPr>
              <a:t>Challenges/Lessons </a:t>
            </a:r>
            <a:r>
              <a:rPr lang="en-GB" b="1" dirty="0" smtClean="0">
                <a:solidFill>
                  <a:srgbClr val="C00000"/>
                </a:solidFill>
              </a:rPr>
              <a:t>learnt </a:t>
            </a:r>
            <a:r>
              <a:rPr lang="en-GB" b="1" dirty="0" err="1" smtClean="0">
                <a:solidFill>
                  <a:srgbClr val="C00000"/>
                </a:solidFill>
              </a:rPr>
              <a:t>ctd</a:t>
            </a:r>
            <a:r>
              <a:rPr lang="en-GB"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838200" y="914400"/>
            <a:ext cx="10515600" cy="5414838"/>
          </a:xfrm>
          <a:ln w="3175">
            <a:solidFill>
              <a:schemeClr val="tx1"/>
            </a:solidFill>
          </a:ln>
        </p:spPr>
        <p:txBody>
          <a:bodyPr>
            <a:normAutofit lnSpcReduction="10000"/>
          </a:bodyPr>
          <a:lstStyle/>
          <a:p>
            <a:pPr lvl="0"/>
            <a:r>
              <a:rPr lang="en-US" b="1" dirty="0"/>
              <a:t>Data</a:t>
            </a:r>
            <a:endParaRPr lang="en-US" sz="1800" b="1" dirty="0"/>
          </a:p>
          <a:p>
            <a:pPr lvl="1"/>
            <a:r>
              <a:rPr lang="en-US" dirty="0"/>
              <a:t>On </a:t>
            </a:r>
            <a:r>
              <a:rPr lang="en-US" dirty="0">
                <a:solidFill>
                  <a:srgbClr val="FF0000"/>
                </a:solidFill>
              </a:rPr>
              <a:t>quantification of field stocks</a:t>
            </a:r>
            <a:r>
              <a:rPr lang="en-US" dirty="0"/>
              <a:t>, the project was so ambitious compared to the available budget. Subsequently, the project partners </a:t>
            </a:r>
            <a:r>
              <a:rPr lang="en-US" dirty="0" smtClean="0">
                <a:solidFill>
                  <a:srgbClr val="FF0000"/>
                </a:solidFill>
              </a:rPr>
              <a:t>scaled </a:t>
            </a:r>
            <a:r>
              <a:rPr lang="en-US" dirty="0">
                <a:solidFill>
                  <a:srgbClr val="FF0000"/>
                </a:solidFill>
              </a:rPr>
              <a:t>down </a:t>
            </a:r>
            <a:r>
              <a:rPr lang="en-US" dirty="0" smtClean="0"/>
              <a:t>field </a:t>
            </a:r>
            <a:r>
              <a:rPr lang="en-US" dirty="0">
                <a:solidFill>
                  <a:srgbClr val="FF0000"/>
                </a:solidFill>
              </a:rPr>
              <a:t>activities</a:t>
            </a:r>
            <a:r>
              <a:rPr lang="en-US" dirty="0"/>
              <a:t> and </a:t>
            </a:r>
            <a:r>
              <a:rPr lang="en-US" dirty="0" smtClean="0"/>
              <a:t>assessed </a:t>
            </a:r>
            <a:r>
              <a:rPr lang="en-US" dirty="0"/>
              <a:t>target </a:t>
            </a:r>
            <a:r>
              <a:rPr lang="en-US" dirty="0" smtClean="0"/>
              <a:t>populations, so as </a:t>
            </a:r>
            <a:r>
              <a:rPr lang="en-US" dirty="0"/>
              <a:t>to have some data to consider</a:t>
            </a:r>
            <a:endParaRPr lang="en-US" sz="1600" dirty="0"/>
          </a:p>
          <a:p>
            <a:pPr lvl="1"/>
            <a:r>
              <a:rPr lang="en-US" dirty="0"/>
              <a:t>The </a:t>
            </a:r>
            <a:r>
              <a:rPr lang="en-US" dirty="0">
                <a:solidFill>
                  <a:srgbClr val="FF0000"/>
                </a:solidFill>
              </a:rPr>
              <a:t>preliminary data </a:t>
            </a:r>
            <a:r>
              <a:rPr lang="en-US" dirty="0"/>
              <a:t>collected from the field were </a:t>
            </a:r>
            <a:r>
              <a:rPr lang="en-US" dirty="0">
                <a:solidFill>
                  <a:srgbClr val="FF0000"/>
                </a:solidFill>
              </a:rPr>
              <a:t>inadequate</a:t>
            </a:r>
            <a:r>
              <a:rPr lang="en-US" dirty="0"/>
              <a:t> to provide useful information on the </a:t>
            </a:r>
            <a:r>
              <a:rPr lang="en-US" dirty="0">
                <a:solidFill>
                  <a:srgbClr val="FF0000"/>
                </a:solidFill>
              </a:rPr>
              <a:t>distribution</a:t>
            </a:r>
            <a:r>
              <a:rPr lang="en-US" dirty="0"/>
              <a:t> of </a:t>
            </a:r>
            <a:r>
              <a:rPr lang="en-US" i="1" dirty="0"/>
              <a:t>O. lanceolata</a:t>
            </a:r>
            <a:r>
              <a:rPr lang="en-US" dirty="0"/>
              <a:t> at </a:t>
            </a:r>
            <a:r>
              <a:rPr lang="en-US" dirty="0">
                <a:solidFill>
                  <a:srgbClr val="FF0000"/>
                </a:solidFill>
              </a:rPr>
              <a:t>national level</a:t>
            </a:r>
            <a:r>
              <a:rPr lang="en-US" dirty="0"/>
              <a:t>.</a:t>
            </a:r>
            <a:endParaRPr lang="en-US" sz="1600" dirty="0"/>
          </a:p>
          <a:p>
            <a:pPr lvl="1"/>
            <a:r>
              <a:rPr lang="en-US" dirty="0"/>
              <a:t>This advocates for </a:t>
            </a:r>
            <a:r>
              <a:rPr lang="en-US" dirty="0">
                <a:solidFill>
                  <a:srgbClr val="FF0000"/>
                </a:solidFill>
              </a:rPr>
              <a:t>more of similar studies </a:t>
            </a:r>
            <a:r>
              <a:rPr lang="en-US" dirty="0"/>
              <a:t>for a broader picture of the available resource in the country  </a:t>
            </a:r>
            <a:endParaRPr lang="en-US" sz="1800" dirty="0"/>
          </a:p>
          <a:p>
            <a:pPr lvl="0"/>
            <a:r>
              <a:rPr lang="en-US" b="1" dirty="0"/>
              <a:t>International Conventions</a:t>
            </a:r>
            <a:endParaRPr lang="en-US" sz="1800" b="1" dirty="0"/>
          </a:p>
          <a:p>
            <a:pPr lvl="1"/>
            <a:r>
              <a:rPr lang="en-US" dirty="0"/>
              <a:t>Listing of </a:t>
            </a:r>
            <a:r>
              <a:rPr lang="en-US" i="1" dirty="0"/>
              <a:t>Osyris lanceolata</a:t>
            </a:r>
            <a:r>
              <a:rPr lang="en-US" dirty="0"/>
              <a:t> under CITES Appendix II and subsequent ban on harvesting and trade, has facilitated significant biomass recruitment and buildup. </a:t>
            </a:r>
            <a:endParaRPr lang="en-US" sz="1600" dirty="0"/>
          </a:p>
          <a:p>
            <a:pPr lvl="1"/>
            <a:r>
              <a:rPr lang="en-US" dirty="0" smtClean="0"/>
              <a:t>It is an </a:t>
            </a:r>
            <a:r>
              <a:rPr lang="en-US" dirty="0"/>
              <a:t>opportunity to cascade CITES restriction </a:t>
            </a:r>
            <a:r>
              <a:rPr lang="en-US" dirty="0" smtClean="0"/>
              <a:t>into </a:t>
            </a:r>
            <a:r>
              <a:rPr lang="en-US" dirty="0"/>
              <a:t>local </a:t>
            </a:r>
            <a:r>
              <a:rPr lang="en-US" dirty="0" smtClean="0"/>
              <a:t>legislation at </a:t>
            </a:r>
            <a:r>
              <a:rPr lang="en-US" dirty="0"/>
              <a:t>different regulating bodies from the Central government, Game reserves, National Parks, Local government Authority and Village government </a:t>
            </a:r>
            <a:endParaRPr lang="en-US" sz="1600" dirty="0"/>
          </a:p>
        </p:txBody>
      </p:sp>
    </p:spTree>
    <p:extLst>
      <p:ext uri="{BB962C8B-B14F-4D97-AF65-F5344CB8AC3E}">
        <p14:creationId xmlns:p14="http://schemas.microsoft.com/office/powerpoint/2010/main" val="3264559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705460"/>
          </a:xfrm>
          <a:ln w="3175">
            <a:solidFill>
              <a:schemeClr val="tx1"/>
            </a:solidFill>
          </a:ln>
        </p:spPr>
        <p:txBody>
          <a:bodyPr/>
          <a:lstStyle/>
          <a:p>
            <a:pPr algn="ctr"/>
            <a:r>
              <a:rPr lang="en-GB" b="1" dirty="0" smtClean="0">
                <a:solidFill>
                  <a:srgbClr val="C00000"/>
                </a:solidFill>
              </a:rPr>
              <a:t>Challenges/Lessons </a:t>
            </a:r>
            <a:r>
              <a:rPr lang="en-GB" b="1" dirty="0" smtClean="0">
                <a:solidFill>
                  <a:srgbClr val="C00000"/>
                </a:solidFill>
              </a:rPr>
              <a:t>learnt</a:t>
            </a:r>
            <a:endParaRPr lang="en-US" b="1" dirty="0">
              <a:solidFill>
                <a:srgbClr val="C00000"/>
              </a:solidFill>
            </a:endParaRPr>
          </a:p>
        </p:txBody>
      </p:sp>
      <p:sp>
        <p:nvSpPr>
          <p:cNvPr id="3" name="Content Placeholder 2"/>
          <p:cNvSpPr>
            <a:spLocks noGrp="1"/>
          </p:cNvSpPr>
          <p:nvPr>
            <p:ph idx="1"/>
          </p:nvPr>
        </p:nvSpPr>
        <p:spPr>
          <a:xfrm>
            <a:off x="838200" y="1033670"/>
            <a:ext cx="10515600" cy="5143293"/>
          </a:xfrm>
          <a:ln w="3175">
            <a:solidFill>
              <a:schemeClr val="tx1"/>
            </a:solidFill>
          </a:ln>
        </p:spPr>
        <p:txBody>
          <a:bodyPr>
            <a:normAutofit lnSpcReduction="10000"/>
          </a:bodyPr>
          <a:lstStyle/>
          <a:p>
            <a:pPr lvl="0"/>
            <a:r>
              <a:rPr lang="en-US" sz="2600" b="1" dirty="0"/>
              <a:t>Sustainable use</a:t>
            </a:r>
          </a:p>
          <a:p>
            <a:pPr lvl="1"/>
            <a:r>
              <a:rPr lang="en-US" sz="2600" dirty="0"/>
              <a:t>The East African region has an</a:t>
            </a:r>
            <a:r>
              <a:rPr lang="en-US" sz="2600" dirty="0">
                <a:solidFill>
                  <a:srgbClr val="FF0000"/>
                </a:solidFill>
              </a:rPr>
              <a:t> opportunity </a:t>
            </a:r>
            <a:r>
              <a:rPr lang="en-US" sz="2600" dirty="0"/>
              <a:t>to </a:t>
            </a:r>
            <a:r>
              <a:rPr lang="en-US" sz="2600" dirty="0">
                <a:solidFill>
                  <a:srgbClr val="FF0000"/>
                </a:solidFill>
              </a:rPr>
              <a:t>benefit</a:t>
            </a:r>
            <a:r>
              <a:rPr lang="en-US" sz="2600" dirty="0"/>
              <a:t> from the Sandalwood legal trade, if </a:t>
            </a:r>
            <a:r>
              <a:rPr lang="en-US" sz="2600" dirty="0" smtClean="0">
                <a:solidFill>
                  <a:srgbClr val="FF0000"/>
                </a:solidFill>
              </a:rPr>
              <a:t>sustainably </a:t>
            </a:r>
            <a:r>
              <a:rPr lang="en-US" sz="2600" dirty="0">
                <a:solidFill>
                  <a:srgbClr val="FF0000"/>
                </a:solidFill>
              </a:rPr>
              <a:t>managed</a:t>
            </a:r>
            <a:r>
              <a:rPr lang="en-US" sz="2600" dirty="0"/>
              <a:t>. This can be successfully implemented through </a:t>
            </a:r>
            <a:r>
              <a:rPr lang="en-US" sz="2600" dirty="0">
                <a:solidFill>
                  <a:srgbClr val="FF0000"/>
                </a:solidFill>
              </a:rPr>
              <a:t>organized groups </a:t>
            </a:r>
            <a:r>
              <a:rPr lang="en-US" sz="2600" dirty="0"/>
              <a:t>of farmers and private investors, as demonstrated in some partner countries.</a:t>
            </a:r>
          </a:p>
          <a:p>
            <a:r>
              <a:rPr lang="en-US" sz="2600" b="1" dirty="0" smtClean="0"/>
              <a:t>Others</a:t>
            </a:r>
          </a:p>
          <a:p>
            <a:pPr lvl="1" algn="just"/>
            <a:r>
              <a:rPr lang="en-US" sz="2600" dirty="0" smtClean="0"/>
              <a:t>Most </a:t>
            </a:r>
            <a:r>
              <a:rPr lang="en-US" sz="2600" dirty="0"/>
              <a:t>significant, was the onset of </a:t>
            </a:r>
            <a:r>
              <a:rPr lang="en-US" sz="2600" dirty="0">
                <a:solidFill>
                  <a:srgbClr val="FF0000"/>
                </a:solidFill>
              </a:rPr>
              <a:t>COVID 19 </a:t>
            </a:r>
            <a:r>
              <a:rPr lang="en-US" sz="2600" dirty="0"/>
              <a:t>pandemic, which was not even remotely anticipated and has been the most disruptive event to access to information, funds transfer, meetings and restrictive to any planned project activities. All project partner states were affected and had to proceed cautiously with implementation of activities.</a:t>
            </a:r>
          </a:p>
          <a:p>
            <a:pPr lvl="1"/>
            <a:r>
              <a:rPr lang="en-US" sz="2600" dirty="0">
                <a:solidFill>
                  <a:srgbClr val="FF0000"/>
                </a:solidFill>
              </a:rPr>
              <a:t>Electioneering</a:t>
            </a:r>
            <a:r>
              <a:rPr lang="en-US" sz="2600" dirty="0"/>
              <a:t> periods in all partner countries disrupted implementation of certain activities to some extent.</a:t>
            </a:r>
          </a:p>
          <a:p>
            <a:pPr marL="0" indent="0" algn="just">
              <a:buNone/>
            </a:pPr>
            <a:r>
              <a:rPr lang="en-US" sz="2600" dirty="0"/>
              <a:t> </a:t>
            </a:r>
          </a:p>
          <a:p>
            <a:pPr lvl="0"/>
            <a:endParaRPr lang="en-US" sz="1600" dirty="0"/>
          </a:p>
        </p:txBody>
      </p:sp>
    </p:spTree>
    <p:extLst>
      <p:ext uri="{BB962C8B-B14F-4D97-AF65-F5344CB8AC3E}">
        <p14:creationId xmlns:p14="http://schemas.microsoft.com/office/powerpoint/2010/main" val="650467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649801"/>
          </a:xfrm>
          <a:ln w="3175">
            <a:solidFill>
              <a:schemeClr val="tx1"/>
            </a:solidFill>
          </a:ln>
        </p:spPr>
        <p:txBody>
          <a:bodyPr>
            <a:normAutofit fontScale="90000"/>
          </a:bodyPr>
          <a:lstStyle/>
          <a:p>
            <a:pPr algn="ctr"/>
            <a:r>
              <a:rPr lang="en-GB" b="1" dirty="0" smtClean="0">
                <a:solidFill>
                  <a:srgbClr val="C00000"/>
                </a:solidFill>
              </a:rPr>
              <a:t>Recommendations</a:t>
            </a:r>
            <a:endParaRPr lang="en-US" b="1" dirty="0">
              <a:solidFill>
                <a:srgbClr val="C00000"/>
              </a:solidFill>
            </a:endParaRPr>
          </a:p>
        </p:txBody>
      </p:sp>
      <p:sp>
        <p:nvSpPr>
          <p:cNvPr id="3" name="Content Placeholder 2"/>
          <p:cNvSpPr>
            <a:spLocks noGrp="1"/>
          </p:cNvSpPr>
          <p:nvPr>
            <p:ph idx="1"/>
          </p:nvPr>
        </p:nvSpPr>
        <p:spPr>
          <a:xfrm>
            <a:off x="838200" y="922351"/>
            <a:ext cx="10515600" cy="5438691"/>
          </a:xfrm>
          <a:ln w="3175">
            <a:solidFill>
              <a:schemeClr val="tx1"/>
            </a:solidFill>
          </a:ln>
        </p:spPr>
        <p:txBody>
          <a:bodyPr>
            <a:normAutofit fontScale="92500" lnSpcReduction="20000"/>
          </a:bodyPr>
          <a:lstStyle/>
          <a:p>
            <a:endParaRPr lang="en-US" sz="1800" dirty="0"/>
          </a:p>
          <a:p>
            <a:pPr lvl="0"/>
            <a:r>
              <a:rPr lang="en-US" sz="2600" b="1" dirty="0"/>
              <a:t>Study Scope:</a:t>
            </a:r>
          </a:p>
          <a:p>
            <a:pPr lvl="1"/>
            <a:r>
              <a:rPr lang="en-US" sz="2600" dirty="0"/>
              <a:t>There is need for a </a:t>
            </a:r>
            <a:r>
              <a:rPr lang="en-US" sz="2600" dirty="0">
                <a:solidFill>
                  <a:srgbClr val="FF0000"/>
                </a:solidFill>
              </a:rPr>
              <a:t>country wide inventory </a:t>
            </a:r>
            <a:r>
              <a:rPr lang="en-US" sz="2600" dirty="0"/>
              <a:t>so as to provide data on the </a:t>
            </a:r>
            <a:r>
              <a:rPr lang="en-US" sz="2600" dirty="0">
                <a:solidFill>
                  <a:srgbClr val="FF0000"/>
                </a:solidFill>
              </a:rPr>
              <a:t>stocks</a:t>
            </a:r>
            <a:r>
              <a:rPr lang="en-US" sz="2600" dirty="0"/>
              <a:t> in the country. This will also provide data that would enable prioritization of target sites based on stock and severity of threat.</a:t>
            </a:r>
          </a:p>
          <a:p>
            <a:pPr lvl="1"/>
            <a:r>
              <a:rPr lang="en-US" sz="2600" dirty="0"/>
              <a:t>There is need to </a:t>
            </a:r>
            <a:r>
              <a:rPr lang="en-US" sz="2600" dirty="0" smtClean="0"/>
              <a:t>provide </a:t>
            </a:r>
            <a:r>
              <a:rPr lang="en-US" sz="2600" dirty="0">
                <a:solidFill>
                  <a:srgbClr val="FF0000"/>
                </a:solidFill>
              </a:rPr>
              <a:t>sufficient funds </a:t>
            </a:r>
            <a:r>
              <a:rPr lang="en-US" sz="2600" dirty="0"/>
              <a:t>to </a:t>
            </a:r>
            <a:r>
              <a:rPr lang="en-US" sz="2600" dirty="0" smtClean="0"/>
              <a:t>complete outputs by </a:t>
            </a:r>
            <a:r>
              <a:rPr lang="en-US" sz="2600" dirty="0"/>
              <a:t>engaging the best experts; prioritization of target sites based on stock and severity of threat. </a:t>
            </a:r>
          </a:p>
          <a:p>
            <a:pPr lvl="1"/>
            <a:r>
              <a:rPr lang="en-US" sz="2600" dirty="0"/>
              <a:t>Given the nature of species involved, there is need for </a:t>
            </a:r>
            <a:r>
              <a:rPr lang="en-US" sz="2600" dirty="0">
                <a:solidFill>
                  <a:srgbClr val="FF0000"/>
                </a:solidFill>
              </a:rPr>
              <a:t>longer project periods </a:t>
            </a:r>
            <a:r>
              <a:rPr lang="en-US" sz="2600" dirty="0"/>
              <a:t>to enable longer experiment </a:t>
            </a:r>
            <a:r>
              <a:rPr lang="en-US" sz="2600" dirty="0" smtClean="0"/>
              <a:t>time</a:t>
            </a:r>
            <a:endParaRPr lang="en-US" sz="2600" dirty="0"/>
          </a:p>
          <a:p>
            <a:pPr lvl="1"/>
            <a:r>
              <a:rPr lang="en-US" sz="2600" dirty="0"/>
              <a:t>Projects should also cater for studies, including facilitating </a:t>
            </a:r>
            <a:r>
              <a:rPr lang="en-US" sz="2600" dirty="0">
                <a:solidFill>
                  <a:srgbClr val="FF0000"/>
                </a:solidFill>
              </a:rPr>
              <a:t>proposals on non CITES listed species </a:t>
            </a:r>
            <a:r>
              <a:rPr lang="en-US" sz="2600" dirty="0"/>
              <a:t>but threatened by international </a:t>
            </a:r>
            <a:r>
              <a:rPr lang="en-US" sz="2600" dirty="0" smtClean="0"/>
              <a:t>trade</a:t>
            </a:r>
          </a:p>
          <a:p>
            <a:pPr lvl="1"/>
            <a:r>
              <a:rPr lang="en-US" sz="2600" dirty="0" smtClean="0"/>
              <a:t>There is need for project in-built communication, education and public awareness program.</a:t>
            </a:r>
          </a:p>
          <a:p>
            <a:pPr lvl="0"/>
            <a:r>
              <a:rPr lang="en-US" sz="2600" b="1" dirty="0"/>
              <a:t>Trade</a:t>
            </a:r>
          </a:p>
          <a:p>
            <a:pPr lvl="1"/>
            <a:r>
              <a:rPr lang="en-US" sz="2600" dirty="0"/>
              <a:t>There is urgent need to determine </a:t>
            </a:r>
            <a:r>
              <a:rPr lang="en-US" sz="2600" dirty="0">
                <a:solidFill>
                  <a:srgbClr val="FF0000"/>
                </a:solidFill>
              </a:rPr>
              <a:t>current status </a:t>
            </a:r>
            <a:r>
              <a:rPr lang="en-US" sz="2600" dirty="0"/>
              <a:t>of the species country wide through</a:t>
            </a:r>
            <a:r>
              <a:rPr lang="en-US" sz="2600" dirty="0">
                <a:solidFill>
                  <a:srgbClr val="FF0000"/>
                </a:solidFill>
              </a:rPr>
              <a:t> NDFs</a:t>
            </a:r>
            <a:r>
              <a:rPr lang="en-US" sz="2600" dirty="0"/>
              <a:t>, </a:t>
            </a:r>
            <a:r>
              <a:rPr lang="en-US" sz="2600" dirty="0" smtClean="0"/>
              <a:t>for possible quota </a:t>
            </a:r>
            <a:r>
              <a:rPr lang="en-US" sz="2600" dirty="0"/>
              <a:t>setting for sustainable local and international </a:t>
            </a:r>
            <a:r>
              <a:rPr lang="en-US" sz="2600" dirty="0">
                <a:solidFill>
                  <a:srgbClr val="FF0000"/>
                </a:solidFill>
              </a:rPr>
              <a:t>trade</a:t>
            </a:r>
            <a:r>
              <a:rPr lang="en-US" sz="2600" dirty="0"/>
              <a:t> in the species. </a:t>
            </a:r>
          </a:p>
          <a:p>
            <a:pPr marL="457200" lvl="1" indent="0">
              <a:buNone/>
            </a:pPr>
            <a:endParaRPr lang="en-US" dirty="0"/>
          </a:p>
          <a:p>
            <a:pPr lvl="0"/>
            <a:endParaRPr lang="en-US" sz="1600" dirty="0"/>
          </a:p>
        </p:txBody>
      </p:sp>
    </p:spTree>
    <p:extLst>
      <p:ext uri="{BB962C8B-B14F-4D97-AF65-F5344CB8AC3E}">
        <p14:creationId xmlns:p14="http://schemas.microsoft.com/office/powerpoint/2010/main" val="381589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602094"/>
          </a:xfrm>
          <a:ln w="3175">
            <a:solidFill>
              <a:schemeClr val="tx1"/>
            </a:solidFill>
          </a:ln>
        </p:spPr>
        <p:txBody>
          <a:bodyPr>
            <a:normAutofit fontScale="90000"/>
          </a:bodyPr>
          <a:lstStyle/>
          <a:p>
            <a:pPr algn="ctr"/>
            <a:r>
              <a:rPr lang="en-GB" b="1" dirty="0" smtClean="0">
                <a:solidFill>
                  <a:srgbClr val="C00000"/>
                </a:solidFill>
              </a:rPr>
              <a:t>Recommendations </a:t>
            </a:r>
            <a:r>
              <a:rPr lang="en-GB" b="1" dirty="0" err="1" smtClean="0">
                <a:solidFill>
                  <a:srgbClr val="C00000"/>
                </a:solidFill>
              </a:rPr>
              <a:t>ctd</a:t>
            </a:r>
            <a:r>
              <a:rPr lang="en-GB"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838200" y="898497"/>
            <a:ext cx="10515600" cy="5486399"/>
          </a:xfrm>
          <a:ln w="3175">
            <a:solidFill>
              <a:schemeClr val="tx1"/>
            </a:solidFill>
          </a:ln>
        </p:spPr>
        <p:txBody>
          <a:bodyPr>
            <a:normAutofit fontScale="92500"/>
          </a:bodyPr>
          <a:lstStyle/>
          <a:p>
            <a:pPr lvl="0"/>
            <a:endParaRPr lang="en-US" sz="2600" b="1" dirty="0" smtClean="0"/>
          </a:p>
          <a:p>
            <a:pPr lvl="0"/>
            <a:r>
              <a:rPr lang="en-US" sz="2600" b="1" dirty="0" smtClean="0"/>
              <a:t>Enforcement</a:t>
            </a:r>
            <a:endParaRPr lang="en-US" sz="2600" b="1" dirty="0"/>
          </a:p>
          <a:p>
            <a:pPr lvl="1"/>
            <a:r>
              <a:rPr lang="en-US" sz="2600" dirty="0"/>
              <a:t>The study recorded </a:t>
            </a:r>
            <a:r>
              <a:rPr lang="en-US" sz="2600" dirty="0">
                <a:solidFill>
                  <a:srgbClr val="FF0000"/>
                </a:solidFill>
              </a:rPr>
              <a:t>unregulated trade </a:t>
            </a:r>
            <a:r>
              <a:rPr lang="en-US" sz="2600" dirty="0"/>
              <a:t>of the sandalwood </a:t>
            </a:r>
            <a:r>
              <a:rPr lang="en-US" sz="2600" dirty="0">
                <a:solidFill>
                  <a:srgbClr val="FF0000"/>
                </a:solidFill>
              </a:rPr>
              <a:t>across the borders </a:t>
            </a:r>
            <a:r>
              <a:rPr lang="en-US" sz="2600" dirty="0"/>
              <a:t>of East Africa states, yet there is inadequate tracking of the trade chain and quantities involved. This is a suggestive of lack of </a:t>
            </a:r>
            <a:r>
              <a:rPr lang="en-US" sz="2600" dirty="0">
                <a:solidFill>
                  <a:srgbClr val="FF0000"/>
                </a:solidFill>
              </a:rPr>
              <a:t>inter-regional surveillance </a:t>
            </a:r>
            <a:r>
              <a:rPr lang="en-US" sz="2600" dirty="0"/>
              <a:t>and </a:t>
            </a:r>
            <a:r>
              <a:rPr lang="en-US" sz="2600" dirty="0">
                <a:solidFill>
                  <a:srgbClr val="FF0000"/>
                </a:solidFill>
              </a:rPr>
              <a:t>coordination</a:t>
            </a:r>
            <a:r>
              <a:rPr lang="en-US" sz="2600" dirty="0"/>
              <a:t>. The region must expedite synchronization of available Acts and regulations for coordinated monitoring and control</a:t>
            </a:r>
          </a:p>
          <a:p>
            <a:pPr lvl="1"/>
            <a:r>
              <a:rPr lang="en-US" sz="2600" dirty="0"/>
              <a:t>There is need for </a:t>
            </a:r>
            <a:r>
              <a:rPr lang="en-US" sz="2600" dirty="0">
                <a:solidFill>
                  <a:srgbClr val="FF0000"/>
                </a:solidFill>
              </a:rPr>
              <a:t>awareness creation </a:t>
            </a:r>
            <a:r>
              <a:rPr lang="en-US" sz="2600" dirty="0"/>
              <a:t>among the </a:t>
            </a:r>
            <a:r>
              <a:rPr lang="en-US" sz="2600" dirty="0">
                <a:solidFill>
                  <a:srgbClr val="FF0000"/>
                </a:solidFill>
              </a:rPr>
              <a:t>forest managers </a:t>
            </a:r>
            <a:r>
              <a:rPr lang="en-US" sz="2600" dirty="0"/>
              <a:t>and other </a:t>
            </a:r>
            <a:r>
              <a:rPr lang="en-US" sz="2600" dirty="0">
                <a:solidFill>
                  <a:srgbClr val="FF0000"/>
                </a:solidFill>
              </a:rPr>
              <a:t>law enforcement </a:t>
            </a:r>
            <a:r>
              <a:rPr lang="en-US" sz="2600" dirty="0"/>
              <a:t>staff on the identification of wood from sandalwood. A number of them were duped into believing that it was just</a:t>
            </a:r>
            <a:r>
              <a:rPr lang="en-US" sz="2600" dirty="0">
                <a:solidFill>
                  <a:srgbClr val="FF0000"/>
                </a:solidFill>
              </a:rPr>
              <a:t> firewood </a:t>
            </a:r>
            <a:r>
              <a:rPr lang="en-US" sz="2600" dirty="0"/>
              <a:t>letting consignments pass.</a:t>
            </a:r>
          </a:p>
          <a:p>
            <a:pPr lvl="1"/>
            <a:r>
              <a:rPr lang="en-US" sz="2600" dirty="0"/>
              <a:t>Need to </a:t>
            </a:r>
            <a:r>
              <a:rPr lang="en-US" sz="2600" dirty="0">
                <a:solidFill>
                  <a:srgbClr val="FF0000"/>
                </a:solidFill>
              </a:rPr>
              <a:t>develop</a:t>
            </a:r>
            <a:r>
              <a:rPr lang="en-US" sz="2600" dirty="0"/>
              <a:t> and </a:t>
            </a:r>
            <a:r>
              <a:rPr lang="en-US" sz="2600" dirty="0">
                <a:solidFill>
                  <a:srgbClr val="FF0000"/>
                </a:solidFill>
              </a:rPr>
              <a:t>deploy</a:t>
            </a:r>
            <a:r>
              <a:rPr lang="en-US" sz="2600" dirty="0"/>
              <a:t> more efficient </a:t>
            </a:r>
            <a:r>
              <a:rPr lang="en-US" sz="2600" dirty="0">
                <a:solidFill>
                  <a:srgbClr val="FF0000"/>
                </a:solidFill>
              </a:rPr>
              <a:t>detection methods </a:t>
            </a:r>
            <a:r>
              <a:rPr lang="en-US" sz="2600" dirty="0"/>
              <a:t>since </a:t>
            </a:r>
            <a:r>
              <a:rPr lang="en-US" sz="2600" dirty="0">
                <a:solidFill>
                  <a:srgbClr val="FF0000"/>
                </a:solidFill>
              </a:rPr>
              <a:t>mode of smuggling has changed </a:t>
            </a:r>
            <a:r>
              <a:rPr lang="en-US" sz="2600" dirty="0"/>
              <a:t>with </a:t>
            </a:r>
            <a:r>
              <a:rPr lang="en-US" sz="2600" dirty="0" smtClean="0"/>
              <a:t>enhanced </a:t>
            </a:r>
            <a:r>
              <a:rPr lang="en-US" sz="2600" dirty="0"/>
              <a:t>law </a:t>
            </a:r>
            <a:r>
              <a:rPr lang="en-US" sz="2600" dirty="0" smtClean="0"/>
              <a:t>enforcement, </a:t>
            </a:r>
            <a:r>
              <a:rPr lang="en-US" sz="2600" dirty="0"/>
              <a:t>from </a:t>
            </a:r>
            <a:r>
              <a:rPr lang="en-US" sz="2600" dirty="0">
                <a:solidFill>
                  <a:srgbClr val="FF0000"/>
                </a:solidFill>
              </a:rPr>
              <a:t>transportation</a:t>
            </a:r>
            <a:r>
              <a:rPr lang="en-US" sz="2600" dirty="0"/>
              <a:t> using large trucks to </a:t>
            </a:r>
            <a:r>
              <a:rPr lang="en-US" sz="2600" dirty="0" smtClean="0"/>
              <a:t>SUVs</a:t>
            </a:r>
            <a:r>
              <a:rPr lang="en-US" sz="2600" dirty="0"/>
              <a:t>, small saloon cars, motorbikes and even being hidden among food stuffs on carriers of passenger vehicles</a:t>
            </a:r>
          </a:p>
          <a:p>
            <a:endParaRPr lang="en-US" sz="1800" dirty="0"/>
          </a:p>
        </p:txBody>
      </p:sp>
    </p:spTree>
    <p:extLst>
      <p:ext uri="{BB962C8B-B14F-4D97-AF65-F5344CB8AC3E}">
        <p14:creationId xmlns:p14="http://schemas.microsoft.com/office/powerpoint/2010/main" val="100680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08"/>
            <a:ext cx="10515600" cy="666841"/>
          </a:xfrm>
          <a:ln>
            <a:solidFill>
              <a:schemeClr val="tx1"/>
            </a:solidFill>
          </a:ln>
        </p:spPr>
        <p:txBody>
          <a:bodyPr>
            <a:normAutofit/>
          </a:bodyPr>
          <a:lstStyle/>
          <a:p>
            <a:pPr algn="ctr"/>
            <a:r>
              <a:rPr lang="en-GB" sz="4000" b="1" dirty="0" smtClean="0">
                <a:solidFill>
                  <a:srgbClr val="C00000"/>
                </a:solidFill>
              </a:rPr>
              <a:t>Introduction</a:t>
            </a:r>
            <a:endParaRPr lang="en-US" sz="4000" b="1" dirty="0">
              <a:solidFill>
                <a:srgbClr val="C00000"/>
              </a:solidFill>
            </a:endParaRPr>
          </a:p>
        </p:txBody>
      </p:sp>
      <p:sp>
        <p:nvSpPr>
          <p:cNvPr id="3" name="Content Placeholder 2"/>
          <p:cNvSpPr>
            <a:spLocks noGrp="1"/>
          </p:cNvSpPr>
          <p:nvPr>
            <p:ph idx="1"/>
          </p:nvPr>
        </p:nvSpPr>
        <p:spPr>
          <a:xfrm>
            <a:off x="838200" y="1214846"/>
            <a:ext cx="10515600" cy="5225143"/>
          </a:xfrm>
          <a:ln>
            <a:solidFill>
              <a:schemeClr val="tx1"/>
            </a:solidFill>
          </a:ln>
        </p:spPr>
        <p:txBody>
          <a:bodyPr>
            <a:normAutofit/>
          </a:bodyPr>
          <a:lstStyle/>
          <a:p>
            <a:r>
              <a:rPr lang="en-GB" sz="2600" b="1" dirty="0" smtClean="0"/>
              <a:t>Title: </a:t>
            </a:r>
            <a:r>
              <a:rPr lang="en-GB" sz="2600" dirty="0" smtClean="0"/>
              <a:t>Conservation and Sustainable Management of </a:t>
            </a:r>
            <a:r>
              <a:rPr lang="en-GB" sz="2600" i="1" dirty="0" err="1" smtClean="0"/>
              <a:t>Osyris</a:t>
            </a:r>
            <a:r>
              <a:rPr lang="en-GB" sz="2600" i="1" dirty="0" smtClean="0"/>
              <a:t> </a:t>
            </a:r>
            <a:r>
              <a:rPr lang="en-GB" sz="2600" i="1" dirty="0" err="1" smtClean="0"/>
              <a:t>lanceolata</a:t>
            </a:r>
            <a:r>
              <a:rPr lang="en-GB" sz="2600" i="1" dirty="0" smtClean="0"/>
              <a:t> </a:t>
            </a:r>
            <a:r>
              <a:rPr lang="en-GB" sz="2600" dirty="0" smtClean="0"/>
              <a:t>for 	   	Economic Development in East Africa</a:t>
            </a:r>
          </a:p>
          <a:p>
            <a:r>
              <a:rPr lang="en-GB" sz="2600" b="1" dirty="0" smtClean="0"/>
              <a:t>Implementing Agency: </a:t>
            </a:r>
            <a:r>
              <a:rPr lang="en-GB" sz="2600" dirty="0" smtClean="0"/>
              <a:t>National Museums of Kenya</a:t>
            </a:r>
          </a:p>
          <a:p>
            <a:r>
              <a:rPr lang="en-GB" sz="2600" b="1" dirty="0" smtClean="0"/>
              <a:t>Project Leader:</a:t>
            </a:r>
          </a:p>
          <a:p>
            <a:pPr lvl="1"/>
            <a:r>
              <a:rPr lang="en-GB" sz="2600" dirty="0" smtClean="0"/>
              <a:t>Coordinator: </a:t>
            </a:r>
            <a:r>
              <a:rPr lang="en-GB" sz="2600" dirty="0"/>
              <a:t>Beatrice Khayota</a:t>
            </a:r>
          </a:p>
          <a:p>
            <a:pPr lvl="1"/>
            <a:r>
              <a:rPr lang="en-GB" sz="2600" dirty="0"/>
              <a:t>Kenya James </a:t>
            </a:r>
            <a:r>
              <a:rPr lang="en-GB" sz="2600" dirty="0" err="1"/>
              <a:t>Mwamondenyi</a:t>
            </a:r>
            <a:r>
              <a:rPr lang="en-GB" sz="2600" dirty="0"/>
              <a:t> </a:t>
            </a:r>
            <a:r>
              <a:rPr lang="en-GB" sz="2600" dirty="0" err="1"/>
              <a:t>Mwangombe</a:t>
            </a:r>
            <a:endParaRPr lang="en-GB" sz="2600" dirty="0"/>
          </a:p>
          <a:p>
            <a:pPr lvl="1"/>
            <a:r>
              <a:rPr lang="en-GB" sz="2600" dirty="0"/>
              <a:t>Uganda: </a:t>
            </a:r>
            <a:r>
              <a:rPr lang="en-GB" sz="2600" dirty="0" err="1"/>
              <a:t>Issa</a:t>
            </a:r>
            <a:r>
              <a:rPr lang="en-GB" sz="2600" dirty="0"/>
              <a:t> </a:t>
            </a:r>
            <a:r>
              <a:rPr lang="en-GB" sz="2600" dirty="0" err="1"/>
              <a:t>Katwesige</a:t>
            </a:r>
            <a:endParaRPr lang="en-GB" sz="2600" dirty="0"/>
          </a:p>
          <a:p>
            <a:pPr lvl="1"/>
            <a:r>
              <a:rPr lang="en-GB" sz="2600" dirty="0"/>
              <a:t>Tanzania: Joseph </a:t>
            </a:r>
            <a:r>
              <a:rPr lang="en-GB" sz="2600" dirty="0" err="1" smtClean="0"/>
              <a:t>Otieno</a:t>
            </a:r>
            <a:endParaRPr lang="en-GB" sz="2600" dirty="0" smtClean="0"/>
          </a:p>
          <a:p>
            <a:r>
              <a:rPr lang="en-GB" sz="2600" b="1" dirty="0" smtClean="0"/>
              <a:t>CITES Management Authority Focal person:</a:t>
            </a:r>
          </a:p>
          <a:p>
            <a:pPr lvl="1"/>
            <a:r>
              <a:rPr lang="en-GB" sz="2600" dirty="0" smtClean="0"/>
              <a:t>Kenya: Solomon </a:t>
            </a:r>
            <a:r>
              <a:rPr lang="en-GB" sz="2600" dirty="0" err="1" smtClean="0"/>
              <a:t>Kyalo</a:t>
            </a:r>
            <a:endParaRPr lang="en-GB" sz="2600" dirty="0" smtClean="0"/>
          </a:p>
          <a:p>
            <a:pPr lvl="1"/>
            <a:r>
              <a:rPr lang="en-GB" sz="2600" dirty="0" smtClean="0"/>
              <a:t>Uganda: James </a:t>
            </a:r>
            <a:r>
              <a:rPr lang="en-GB" sz="2600" dirty="0" err="1" smtClean="0"/>
              <a:t>Lutalo</a:t>
            </a:r>
            <a:endParaRPr lang="en-GB" sz="2600" dirty="0" smtClean="0"/>
          </a:p>
          <a:p>
            <a:pPr lvl="1"/>
            <a:r>
              <a:rPr lang="en-GB" sz="2600" dirty="0" smtClean="0"/>
              <a:t>Tanzania: Director of Wildlife</a:t>
            </a:r>
          </a:p>
          <a:p>
            <a:pPr lvl="1"/>
            <a:endParaRPr lang="en-GB" dirty="0" smtClean="0"/>
          </a:p>
          <a:p>
            <a:pPr lvl="1"/>
            <a:endParaRPr lang="en-GB" dirty="0" smtClean="0"/>
          </a:p>
          <a:p>
            <a:pPr lvl="1"/>
            <a:endParaRPr lang="en-GB" dirty="0" smtClean="0"/>
          </a:p>
          <a:p>
            <a:pPr lvl="1"/>
            <a:endParaRPr lang="en-GB" dirty="0" smtClean="0"/>
          </a:p>
          <a:p>
            <a:endParaRPr lang="en-US" dirty="0"/>
          </a:p>
        </p:txBody>
      </p:sp>
    </p:spTree>
    <p:extLst>
      <p:ext uri="{BB962C8B-B14F-4D97-AF65-F5344CB8AC3E}">
        <p14:creationId xmlns:p14="http://schemas.microsoft.com/office/powerpoint/2010/main" val="294412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82245"/>
            <a:ext cx="10515600" cy="630555"/>
          </a:xfrm>
          <a:ln>
            <a:solidFill>
              <a:srgbClr val="000000"/>
            </a:solidFill>
          </a:ln>
        </p:spPr>
        <p:txBody>
          <a:bodyPr>
            <a:noAutofit/>
          </a:bodyPr>
          <a:lstStyle/>
          <a:p>
            <a:pPr algn="ctr"/>
            <a:r>
              <a:rPr lang="en-US" sz="4000" b="1" dirty="0" smtClean="0">
                <a:solidFill>
                  <a:srgbClr val="C00000"/>
                </a:solidFill>
              </a:rPr>
              <a:t>Photos</a:t>
            </a:r>
            <a:endParaRPr lang="en-US" sz="4000" b="1"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852" y="1057634"/>
            <a:ext cx="2907696" cy="1937195"/>
          </a:xfrm>
          <a:prstGeom prst="rect">
            <a:avLst/>
          </a:prstGeom>
          <a:ln>
            <a:solidFill>
              <a:srgbClr val="000000"/>
            </a:solidFill>
          </a:ln>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3459239" y="1064893"/>
            <a:ext cx="2908055" cy="1938703"/>
          </a:xfrm>
          <a:prstGeom prst="rect">
            <a:avLst/>
          </a:prstGeom>
          <a:ln>
            <a:solidFill>
              <a:srgbClr val="00000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881" y="1064892"/>
            <a:ext cx="2838916" cy="1892610"/>
          </a:xfrm>
          <a:prstGeom prst="rect">
            <a:avLst/>
          </a:prstGeom>
          <a:ln>
            <a:solidFill>
              <a:srgbClr val="000000"/>
            </a:solidFill>
          </a:ln>
        </p:spPr>
      </p:pic>
      <p:pic>
        <p:nvPicPr>
          <p:cNvPr id="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3384" y="1057634"/>
            <a:ext cx="2534313" cy="18998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86011" y="3266230"/>
            <a:ext cx="1902733" cy="1667051"/>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9"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079101" y="3291827"/>
            <a:ext cx="1900509" cy="16158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 name="Picture 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865866" y="3270331"/>
            <a:ext cx="1934752" cy="169086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1"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b="4539"/>
          <a:stretch>
            <a:fillRect/>
          </a:stretch>
        </p:blipFill>
        <p:spPr bwMode="auto">
          <a:xfrm>
            <a:off x="5829200" y="3160891"/>
            <a:ext cx="1509459" cy="1922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246069" y="3404005"/>
            <a:ext cx="1947331" cy="14611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01298" y="3160891"/>
            <a:ext cx="2191542" cy="1963416"/>
          </a:xfrm>
          <a:prstGeom prst="rect">
            <a:avLst/>
          </a:prstGeom>
          <a:noFill/>
          <a:ln>
            <a:solidFill>
              <a:srgbClr val="000000"/>
            </a:solidFill>
          </a:ln>
        </p:spPr>
      </p:pic>
      <p:pic>
        <p:nvPicPr>
          <p:cNvPr id="14" name="Picture 13"/>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91712" y="5240436"/>
            <a:ext cx="2584434" cy="1457345"/>
          </a:xfrm>
          <a:prstGeom prst="rect">
            <a:avLst/>
          </a:prstGeom>
          <a:noFill/>
          <a:ln>
            <a:solidFill>
              <a:srgbClr val="000000"/>
            </a:solidFill>
          </a:ln>
        </p:spPr>
      </p:pic>
    </p:spTree>
    <p:extLst>
      <p:ext uri="{BB962C8B-B14F-4D97-AF65-F5344CB8AC3E}">
        <p14:creationId xmlns:p14="http://schemas.microsoft.com/office/powerpoint/2010/main" val="1478170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4447"/>
          </a:xfrm>
          <a:ln>
            <a:solidFill>
              <a:schemeClr val="tx1"/>
            </a:solidFill>
          </a:ln>
        </p:spPr>
        <p:txBody>
          <a:bodyPr>
            <a:normAutofit fontScale="90000"/>
          </a:bodyPr>
          <a:lstStyle/>
          <a:p>
            <a:pPr algn="ctr"/>
            <a:r>
              <a:rPr lang="en-US" b="1" dirty="0" smtClean="0">
                <a:solidFill>
                  <a:srgbClr val="C00000"/>
                </a:solidFill>
              </a:rPr>
              <a:t>Photos</a:t>
            </a:r>
            <a:endParaRPr lang="en-US" b="1"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70328"/>
            <a:ext cx="3407873" cy="2271915"/>
          </a:xfrm>
          <a:ln>
            <a:solidFill>
              <a:srgbClr val="00000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5858" y="1450923"/>
            <a:ext cx="3347942" cy="2231961"/>
          </a:xfrm>
          <a:prstGeom prst="rect">
            <a:avLst/>
          </a:prstGeom>
          <a:ln>
            <a:solidFill>
              <a:srgbClr val="00000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150" y="1444731"/>
            <a:ext cx="3411631" cy="2274420"/>
          </a:xfrm>
          <a:prstGeom prst="rect">
            <a:avLst/>
          </a:prstGeom>
          <a:ln>
            <a:solidFill>
              <a:srgbClr val="000000"/>
            </a:solid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139907"/>
            <a:ext cx="3581950" cy="2254709"/>
          </a:xfrm>
          <a:prstGeom prst="rect">
            <a:avLst/>
          </a:prstGeom>
          <a:noFill/>
          <a:ln>
            <a:solidFill>
              <a:srgbClr val="000000"/>
            </a:solidFill>
          </a:ln>
        </p:spPr>
      </p:pic>
      <p:pic>
        <p:nvPicPr>
          <p:cNvPr id="409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8445" y="4114310"/>
            <a:ext cx="3045854" cy="22803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2595" y="4110539"/>
            <a:ext cx="2723961" cy="22840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50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45" y="228108"/>
            <a:ext cx="10515600" cy="795765"/>
          </a:xfrm>
          <a:ln>
            <a:solidFill>
              <a:schemeClr val="tx1"/>
            </a:solidFill>
          </a:ln>
        </p:spPr>
        <p:txBody>
          <a:bodyPr/>
          <a:lstStyle/>
          <a:p>
            <a:pPr algn="ctr"/>
            <a:r>
              <a:rPr lang="en-US" b="1" dirty="0" smtClean="0">
                <a:solidFill>
                  <a:srgbClr val="C00000"/>
                </a:solidFill>
              </a:rPr>
              <a:t>Photos </a:t>
            </a:r>
            <a:r>
              <a:rPr lang="en-US" b="1" dirty="0" err="1" smtClean="0">
                <a:solidFill>
                  <a:srgbClr val="C00000"/>
                </a:solidFill>
              </a:rPr>
              <a:t>ctd</a:t>
            </a:r>
            <a:r>
              <a:rPr lang="en-US" b="1" dirty="0" smtClean="0">
                <a:solidFill>
                  <a:srgbClr val="C00000"/>
                </a:solidFill>
              </a:rPr>
              <a:t>.</a:t>
            </a:r>
            <a:endParaRPr lang="en-US" b="1" dirty="0">
              <a:solidFill>
                <a:srgbClr val="C0000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1095" y="4168295"/>
            <a:ext cx="3232524" cy="2155015"/>
          </a:xfrm>
          <a:prstGeom prst="rect">
            <a:avLst/>
          </a:prstGeom>
          <a:ln>
            <a:solidFill>
              <a:srgbClr val="000000"/>
            </a:solidFill>
          </a:ln>
        </p:spPr>
      </p:pic>
      <p:pic>
        <p:nvPicPr>
          <p:cNvPr id="7" name="Picture 6" descr="E:\sam official\SAM RESEARCH WORK\CITES TREE SPECIES PROGRAMME (CTSP)\Osyris Boay 2022 June Photos\trade status and propagation\WhatsApp Image 2022-06-30 at 7.11.38 PM.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223" y="4122295"/>
            <a:ext cx="2850133" cy="2196678"/>
          </a:xfrm>
          <a:prstGeom prst="rect">
            <a:avLst/>
          </a:prstGeom>
          <a:noFill/>
          <a:ln>
            <a:solidFill>
              <a:srgbClr val="000000"/>
            </a:solidFill>
          </a:ln>
        </p:spPr>
      </p:pic>
      <p:grpSp>
        <p:nvGrpSpPr>
          <p:cNvPr id="8" name="Group 29"/>
          <p:cNvGrpSpPr>
            <a:grpSpLocks/>
          </p:cNvGrpSpPr>
          <p:nvPr/>
        </p:nvGrpSpPr>
        <p:grpSpPr bwMode="auto">
          <a:xfrm>
            <a:off x="435260" y="1788160"/>
            <a:ext cx="9903256" cy="4551680"/>
            <a:chOff x="377014" y="2663272"/>
            <a:chExt cx="10169617" cy="4223401"/>
          </a:xfrm>
        </p:grpSpPr>
        <p:pic>
          <p:nvPicPr>
            <p:cNvPr id="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016" y="2663273"/>
              <a:ext cx="2432180" cy="2079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4768" y="2663273"/>
              <a:ext cx="2903937" cy="2079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765891" y="2801660"/>
              <a:ext cx="2056043" cy="17792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0815" y="2663273"/>
              <a:ext cx="2775816" cy="20560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014" y="4887084"/>
              <a:ext cx="2879792" cy="19995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15" name="Picture 14"/>
          <p:cNvPicPr/>
          <p:nvPr/>
        </p:nvPicPr>
        <p:blipFill>
          <a:blip r:embed="rId9"/>
          <a:stretch>
            <a:fillRect/>
          </a:stretch>
        </p:blipFill>
        <p:spPr>
          <a:xfrm>
            <a:off x="9754960" y="4218799"/>
            <a:ext cx="1561378" cy="2121041"/>
          </a:xfrm>
          <a:prstGeom prst="rect">
            <a:avLst/>
          </a:prstGeom>
          <a:ln>
            <a:solidFill>
              <a:srgbClr val="000000"/>
            </a:solidFill>
          </a:ln>
        </p:spPr>
      </p:pic>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3499" y="2804160"/>
            <a:ext cx="1624907" cy="1564809"/>
          </a:xfrm>
          <a:prstGeom prst="rect">
            <a:avLst/>
          </a:prstGeom>
          <a:noFill/>
          <a:ln>
            <a:solidFill>
              <a:srgbClr val="000000"/>
            </a:solidFill>
          </a:ln>
        </p:spPr>
      </p:pic>
    </p:spTree>
    <p:extLst>
      <p:ext uri="{BB962C8B-B14F-4D97-AF65-F5344CB8AC3E}">
        <p14:creationId xmlns:p14="http://schemas.microsoft.com/office/powerpoint/2010/main" val="2927259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9" y="449668"/>
            <a:ext cx="7589520" cy="601834"/>
          </a:xfrm>
          <a:ln>
            <a:solidFill>
              <a:schemeClr val="tx1"/>
            </a:solidFill>
          </a:ln>
        </p:spPr>
        <p:txBody>
          <a:bodyPr>
            <a:normAutofit fontScale="90000"/>
          </a:bodyPr>
          <a:lstStyle/>
          <a:p>
            <a:pPr algn="ctr"/>
            <a:r>
              <a:rPr lang="en-GB" b="1" dirty="0" smtClean="0">
                <a:solidFill>
                  <a:srgbClr val="C00000"/>
                </a:solidFill>
              </a:rPr>
              <a:t>Acknowledgements</a:t>
            </a:r>
            <a:endParaRPr lang="en-US" b="1" dirty="0">
              <a:solidFill>
                <a:srgbClr val="C00000"/>
              </a:solidFill>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0189" y="1747644"/>
            <a:ext cx="1755682" cy="116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b="19511"/>
          <a:stretch>
            <a:fillRect/>
          </a:stretch>
        </p:blipFill>
        <p:spPr bwMode="auto">
          <a:xfrm>
            <a:off x="4310743" y="3865047"/>
            <a:ext cx="1868627" cy="100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875" y="1830427"/>
            <a:ext cx="1670007" cy="113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28feb.co.ke/wp-content/uploads/2012/02/kfs_logo_2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92" y="3990093"/>
            <a:ext cx="2794797" cy="10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flipH="1">
            <a:off x="3206623" y="5858333"/>
            <a:ext cx="6329262" cy="646331"/>
          </a:xfrm>
          <a:prstGeom prst="rect">
            <a:avLst/>
          </a:prstGeom>
          <a:noFill/>
        </p:spPr>
        <p:txBody>
          <a:bodyPr wrap="square" rtlCol="0">
            <a:spAutoFit/>
          </a:bodyPr>
          <a:lstStyle/>
          <a:p>
            <a:pPr algn="ctr"/>
            <a:r>
              <a:rPr lang="en-GB" dirty="0" smtClean="0"/>
              <a:t>Presenter: Dr. Beatrice Khayota</a:t>
            </a:r>
          </a:p>
          <a:p>
            <a:pPr algn="ctr"/>
            <a:r>
              <a:rPr lang="en-GB" dirty="0" smtClean="0"/>
              <a:t>Email: </a:t>
            </a:r>
            <a:r>
              <a:rPr lang="en-GB" dirty="0" smtClean="0">
                <a:solidFill>
                  <a:schemeClr val="accent5"/>
                </a:solidFill>
                <a:hlinkClick r:id="rId7"/>
              </a:rPr>
              <a:t>bkhayota@museums.or.ke</a:t>
            </a:r>
            <a:r>
              <a:rPr lang="en-GB" dirty="0" smtClean="0">
                <a:solidFill>
                  <a:schemeClr val="accent5"/>
                </a:solidFill>
              </a:rPr>
              <a:t>; bkhayota@hotmail.com</a:t>
            </a:r>
            <a:endParaRPr lang="en-US" dirty="0">
              <a:solidFill>
                <a:schemeClr val="accent5"/>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1079" y="1568278"/>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11"/>
          <p:cNvGraphicFramePr>
            <a:graphicFrameLocks noChangeAspect="1"/>
          </p:cNvGraphicFramePr>
          <p:nvPr>
            <p:extLst>
              <p:ext uri="{D42A27DB-BD31-4B8C-83A1-F6EECF244321}">
                <p14:modId xmlns:p14="http://schemas.microsoft.com/office/powerpoint/2010/main" val="46457866"/>
              </p:ext>
            </p:extLst>
          </p:nvPr>
        </p:nvGraphicFramePr>
        <p:xfrm>
          <a:off x="9506711" y="3500128"/>
          <a:ext cx="1193800" cy="1193800"/>
        </p:xfrm>
        <a:graphic>
          <a:graphicData uri="http://schemas.openxmlformats.org/presentationml/2006/ole">
            <mc:AlternateContent xmlns:mc="http://schemas.openxmlformats.org/markup-compatibility/2006">
              <mc:Choice xmlns:v="urn:schemas-microsoft-com:vml" Requires="v">
                <p:oleObj spid="_x0000_s1061" name="Picture" r:id="rId9" imgW="1188720" imgH="1190244" progId="Word.Picture.8">
                  <p:embed/>
                </p:oleObj>
              </mc:Choice>
              <mc:Fallback>
                <p:oleObj name="Picture" r:id="rId9" imgW="1188720" imgH="1190244" progId="Word.Picture.8">
                  <p:embed/>
                  <p:pic>
                    <p:nvPicPr>
                      <p:cNvPr id="13323"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06711" y="3500128"/>
                        <a:ext cx="1193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8920120" y="4754008"/>
            <a:ext cx="2433680" cy="246221"/>
          </a:xfrm>
          <a:prstGeom prst="rect">
            <a:avLst/>
          </a:prstGeom>
        </p:spPr>
        <p:txBody>
          <a:bodyPr wrap="none">
            <a:spAutoFit/>
          </a:bodyPr>
          <a:lstStyle/>
          <a:p>
            <a:pPr lvl="0" algn="ctr" fontAlgn="base">
              <a:spcBef>
                <a:spcPct val="0"/>
              </a:spcBef>
              <a:spcAft>
                <a:spcPct val="0"/>
              </a:spcAft>
            </a:pPr>
            <a:r>
              <a:rPr lang="en-US" altLang="en-US" sz="1000" b="1" dirty="0">
                <a:solidFill>
                  <a:prstClr val="black"/>
                </a:solidFill>
                <a:latin typeface="Calibri" panose="020F0502020204030204" pitchFamily="34" charset="0"/>
              </a:rPr>
              <a:t>MINISTRY OF WATER AND ENVIRONMENT</a:t>
            </a:r>
          </a:p>
        </p:txBody>
      </p:sp>
      <p:pic>
        <p:nvPicPr>
          <p:cNvPr id="13" name="Picture 12"/>
          <p:cNvPicPr/>
          <p:nvPr/>
        </p:nvPicPr>
        <p:blipFill>
          <a:blip r:embed="rId11">
            <a:extLst>
              <a:ext uri="{28A0092B-C50C-407E-A947-70E740481C1C}">
                <a14:useLocalDpi xmlns:a14="http://schemas.microsoft.com/office/drawing/2010/main" val="0"/>
              </a:ext>
            </a:extLst>
          </a:blip>
          <a:srcRect/>
          <a:stretch>
            <a:fillRect/>
          </a:stretch>
        </p:blipFill>
        <p:spPr bwMode="auto">
          <a:xfrm>
            <a:off x="6815050" y="3451427"/>
            <a:ext cx="1469390" cy="1341120"/>
          </a:xfrm>
          <a:prstGeom prst="rect">
            <a:avLst/>
          </a:prstGeom>
          <a:noFill/>
        </p:spPr>
      </p:pic>
      <p:pic>
        <p:nvPicPr>
          <p:cNvPr id="14" name="Picture 13" descr="TSP_Logo_16Jun19"/>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6623" y="1845480"/>
            <a:ext cx="1104120" cy="1069693"/>
          </a:xfrm>
          <a:prstGeom prst="rect">
            <a:avLst/>
          </a:prstGeom>
          <a:solidFill>
            <a:srgbClr val="000000"/>
          </a:solidFill>
          <a:ln>
            <a:noFill/>
          </a:ln>
        </p:spPr>
      </p:pic>
      <p:pic>
        <p:nvPicPr>
          <p:cNvPr id="1034" name="Picture 10" descr="CITES high resoluti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3306" y="1881057"/>
            <a:ext cx="173831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478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44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GB" sz="4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4400" dirty="0" smtClean="0">
                <a:latin typeface="Tahoma" panose="020B0604030504040204" pitchFamily="34" charset="0"/>
                <a:ea typeface="Tahoma" panose="020B0604030504040204" pitchFamily="34" charset="0"/>
                <a:cs typeface="Tahoma" panose="020B0604030504040204" pitchFamily="34" charset="0"/>
              </a:rPr>
              <a:t>Thank you</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0667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38" y="34128"/>
            <a:ext cx="9924698" cy="410193"/>
          </a:xfrm>
          <a:ln>
            <a:solidFill>
              <a:schemeClr val="tx1"/>
            </a:solidFill>
          </a:ln>
        </p:spPr>
        <p:txBody>
          <a:bodyPr>
            <a:normAutofit fontScale="90000"/>
          </a:bodyPr>
          <a:lstStyle/>
          <a:p>
            <a:pPr algn="ctr"/>
            <a:r>
              <a:rPr lang="en-GB" sz="4000" b="1" dirty="0" smtClean="0">
                <a:solidFill>
                  <a:srgbClr val="C00000"/>
                </a:solidFill>
              </a:rPr>
              <a:t>Project</a:t>
            </a:r>
            <a:r>
              <a:rPr lang="en-GB" b="1" dirty="0" smtClean="0">
                <a:solidFill>
                  <a:srgbClr val="C00000"/>
                </a:solidFill>
              </a:rPr>
              <a:t> </a:t>
            </a:r>
            <a:r>
              <a:rPr lang="en-GB" sz="4000" b="1" dirty="0" smtClean="0">
                <a:solidFill>
                  <a:srgbClr val="C00000"/>
                </a:solidFill>
              </a:rPr>
              <a:t>Team</a:t>
            </a:r>
            <a:endParaRPr lang="en-US" sz="4000" b="1" dirty="0">
              <a:solidFill>
                <a:srgbClr val="C00000"/>
              </a:solidFill>
            </a:endParaRPr>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40686" y="483088"/>
            <a:ext cx="3083810" cy="2055873"/>
          </a:xfrm>
          <a:ln w="3175">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8868" y="483088"/>
            <a:ext cx="3035501" cy="2023666"/>
          </a:xfrm>
          <a:prstGeom prst="rect">
            <a:avLst/>
          </a:prstGeom>
          <a:ln w="3175">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5640" y="454344"/>
            <a:ext cx="3035496" cy="2023665"/>
          </a:xfrm>
          <a:prstGeom prst="rect">
            <a:avLst/>
          </a:prstGeom>
          <a:ln w="3175">
            <a:solidFill>
              <a:schemeClr val="tx1"/>
            </a:solidFill>
          </a:ln>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4568868" y="2755008"/>
            <a:ext cx="3035501" cy="2023667"/>
          </a:xfrm>
          <a:prstGeom prst="rect">
            <a:avLst/>
          </a:prstGeom>
          <a:ln w="3175">
            <a:solidFill>
              <a:schemeClr val="tx1"/>
            </a:solidFill>
          </a:ln>
        </p:spPr>
      </p:pic>
      <p:pic>
        <p:nvPicPr>
          <p:cNvPr id="8" name="Picture 7"/>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025640" y="2744985"/>
            <a:ext cx="3065566" cy="2043711"/>
          </a:xfrm>
          <a:prstGeom prst="rect">
            <a:avLst/>
          </a:prstGeom>
          <a:ln w="3175">
            <a:solidFill>
              <a:schemeClr val="tx1"/>
            </a:solidFill>
          </a:ln>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0686" y="2743673"/>
            <a:ext cx="3091680" cy="2061120"/>
          </a:xfrm>
          <a:prstGeom prst="rect">
            <a:avLst/>
          </a:prstGeom>
          <a:ln w="3175">
            <a:solidFill>
              <a:schemeClr val="tx1"/>
            </a:solidFill>
          </a:ln>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6438" y="4992206"/>
            <a:ext cx="2666309" cy="1777540"/>
          </a:xfrm>
          <a:prstGeom prst="rect">
            <a:avLst/>
          </a:prstGeom>
        </p:spPr>
      </p:pic>
      <p:sp>
        <p:nvSpPr>
          <p:cNvPr id="11" name="TextBox 10"/>
          <p:cNvSpPr txBox="1"/>
          <p:nvPr/>
        </p:nvSpPr>
        <p:spPr>
          <a:xfrm>
            <a:off x="1423133" y="2483135"/>
            <a:ext cx="2468880" cy="276999"/>
          </a:xfrm>
          <a:prstGeom prst="rect">
            <a:avLst/>
          </a:prstGeom>
          <a:noFill/>
        </p:spPr>
        <p:txBody>
          <a:bodyPr wrap="square" rtlCol="0">
            <a:spAutoFit/>
          </a:bodyPr>
          <a:lstStyle/>
          <a:p>
            <a:pPr algn="ctr"/>
            <a:r>
              <a:rPr lang="en-GB" sz="1200" dirty="0" smtClean="0"/>
              <a:t>Beatrice Khayota (PI)-NMK</a:t>
            </a:r>
            <a:endParaRPr lang="en-US" sz="1200" dirty="0"/>
          </a:p>
        </p:txBody>
      </p:sp>
      <p:sp>
        <p:nvSpPr>
          <p:cNvPr id="12" name="TextBox 11"/>
          <p:cNvSpPr txBox="1"/>
          <p:nvPr/>
        </p:nvSpPr>
        <p:spPr>
          <a:xfrm>
            <a:off x="5326448" y="2478009"/>
            <a:ext cx="2154629" cy="276999"/>
          </a:xfrm>
          <a:prstGeom prst="rect">
            <a:avLst/>
          </a:prstGeom>
          <a:noFill/>
        </p:spPr>
        <p:txBody>
          <a:bodyPr wrap="none" rtlCol="0">
            <a:spAutoFit/>
          </a:bodyPr>
          <a:lstStyle/>
          <a:p>
            <a:pPr algn="ctr"/>
            <a:r>
              <a:rPr lang="en-GB" sz="1200" dirty="0" smtClean="0"/>
              <a:t>James </a:t>
            </a:r>
            <a:r>
              <a:rPr lang="en-GB" sz="1200" dirty="0" err="1" smtClean="0"/>
              <a:t>Mwangombe</a:t>
            </a:r>
            <a:r>
              <a:rPr lang="en-GB" sz="1200" dirty="0" smtClean="0"/>
              <a:t> (Co-PI)-KFS</a:t>
            </a:r>
            <a:endParaRPr lang="en-US" sz="1200" dirty="0"/>
          </a:p>
        </p:txBody>
      </p:sp>
      <p:sp>
        <p:nvSpPr>
          <p:cNvPr id="13" name="TextBox 12"/>
          <p:cNvSpPr txBox="1"/>
          <p:nvPr/>
        </p:nvSpPr>
        <p:spPr>
          <a:xfrm>
            <a:off x="8575159" y="2478009"/>
            <a:ext cx="2505966" cy="276999"/>
          </a:xfrm>
          <a:prstGeom prst="rect">
            <a:avLst/>
          </a:prstGeom>
          <a:noFill/>
        </p:spPr>
        <p:txBody>
          <a:bodyPr wrap="square" rtlCol="0">
            <a:spAutoFit/>
          </a:bodyPr>
          <a:lstStyle/>
          <a:p>
            <a:pPr algn="ctr"/>
            <a:r>
              <a:rPr lang="en-GB" sz="1200" dirty="0" err="1" smtClean="0"/>
              <a:t>Benard</a:t>
            </a:r>
            <a:r>
              <a:rPr lang="en-GB" sz="1200" dirty="0" smtClean="0"/>
              <a:t> </a:t>
            </a:r>
            <a:r>
              <a:rPr lang="en-GB" sz="1200" dirty="0" err="1" smtClean="0"/>
              <a:t>Kamondo</a:t>
            </a:r>
            <a:r>
              <a:rPr lang="en-GB" sz="1200" dirty="0" smtClean="0"/>
              <a:t> (CO-I)-KEFRI</a:t>
            </a:r>
            <a:endParaRPr lang="en-US" sz="1200" dirty="0"/>
          </a:p>
        </p:txBody>
      </p:sp>
      <p:sp>
        <p:nvSpPr>
          <p:cNvPr id="14" name="TextBox 13"/>
          <p:cNvSpPr txBox="1"/>
          <p:nvPr/>
        </p:nvSpPr>
        <p:spPr>
          <a:xfrm>
            <a:off x="1414381" y="4763346"/>
            <a:ext cx="2810115" cy="276999"/>
          </a:xfrm>
          <a:prstGeom prst="rect">
            <a:avLst/>
          </a:prstGeom>
          <a:noFill/>
        </p:spPr>
        <p:txBody>
          <a:bodyPr wrap="square" rtlCol="0">
            <a:spAutoFit/>
          </a:bodyPr>
          <a:lstStyle/>
          <a:p>
            <a:pPr algn="ctr"/>
            <a:r>
              <a:rPr lang="en-GB" sz="1200" dirty="0" err="1" smtClean="0"/>
              <a:t>Issa</a:t>
            </a:r>
            <a:r>
              <a:rPr lang="en-GB" sz="1200" dirty="0" smtClean="0"/>
              <a:t> </a:t>
            </a:r>
            <a:r>
              <a:rPr lang="en-GB" sz="1200" dirty="0" err="1" smtClean="0"/>
              <a:t>Katwesige</a:t>
            </a:r>
            <a:r>
              <a:rPr lang="en-GB" sz="1200" dirty="0" smtClean="0"/>
              <a:t> (CO-PI)-Uganda</a:t>
            </a:r>
            <a:endParaRPr lang="en-US" sz="1200" dirty="0"/>
          </a:p>
        </p:txBody>
      </p:sp>
      <p:sp>
        <p:nvSpPr>
          <p:cNvPr id="15" name="TextBox 14"/>
          <p:cNvSpPr txBox="1"/>
          <p:nvPr/>
        </p:nvSpPr>
        <p:spPr>
          <a:xfrm>
            <a:off x="4836357" y="4750176"/>
            <a:ext cx="2138791" cy="276999"/>
          </a:xfrm>
          <a:prstGeom prst="rect">
            <a:avLst/>
          </a:prstGeom>
          <a:noFill/>
        </p:spPr>
        <p:txBody>
          <a:bodyPr wrap="none" rtlCol="0">
            <a:spAutoFit/>
          </a:bodyPr>
          <a:lstStyle/>
          <a:p>
            <a:pPr algn="ctr"/>
            <a:r>
              <a:rPr lang="en-GB" sz="1200" dirty="0" smtClean="0"/>
              <a:t>Joseph </a:t>
            </a:r>
            <a:r>
              <a:rPr lang="en-GB" sz="1200" dirty="0" err="1" smtClean="0"/>
              <a:t>Otieno</a:t>
            </a:r>
            <a:r>
              <a:rPr lang="en-GB" sz="1200" dirty="0" smtClean="0"/>
              <a:t> (CO-PI)-Tanzania</a:t>
            </a:r>
            <a:endParaRPr lang="en-US" sz="1200" dirty="0"/>
          </a:p>
        </p:txBody>
      </p:sp>
      <p:sp>
        <p:nvSpPr>
          <p:cNvPr id="16" name="TextBox 15"/>
          <p:cNvSpPr txBox="1"/>
          <p:nvPr/>
        </p:nvSpPr>
        <p:spPr>
          <a:xfrm>
            <a:off x="8822302" y="4750175"/>
            <a:ext cx="2011680" cy="276999"/>
          </a:xfrm>
          <a:prstGeom prst="rect">
            <a:avLst/>
          </a:prstGeom>
          <a:noFill/>
        </p:spPr>
        <p:txBody>
          <a:bodyPr wrap="square" rtlCol="0">
            <a:spAutoFit/>
          </a:bodyPr>
          <a:lstStyle/>
          <a:p>
            <a:r>
              <a:rPr lang="en-GB" sz="1200" dirty="0" smtClean="0"/>
              <a:t>Agnes </a:t>
            </a:r>
            <a:r>
              <a:rPr lang="en-GB" sz="1200" dirty="0" err="1" smtClean="0"/>
              <a:t>Lusweti</a:t>
            </a:r>
            <a:r>
              <a:rPr lang="en-GB" sz="1200" dirty="0" smtClean="0"/>
              <a:t> (CO-I)-NMK</a:t>
            </a:r>
            <a:endParaRPr lang="en-US" sz="1200" dirty="0"/>
          </a:p>
        </p:txBody>
      </p:sp>
      <p:sp>
        <p:nvSpPr>
          <p:cNvPr id="17" name="TextBox 16"/>
          <p:cNvSpPr txBox="1"/>
          <p:nvPr/>
        </p:nvSpPr>
        <p:spPr>
          <a:xfrm>
            <a:off x="3745385" y="6492746"/>
            <a:ext cx="2181944" cy="276999"/>
          </a:xfrm>
          <a:prstGeom prst="rect">
            <a:avLst/>
          </a:prstGeom>
          <a:noFill/>
        </p:spPr>
        <p:txBody>
          <a:bodyPr wrap="none" rtlCol="0">
            <a:spAutoFit/>
          </a:bodyPr>
          <a:lstStyle/>
          <a:p>
            <a:r>
              <a:rPr lang="en-GB" sz="1200" dirty="0" smtClean="0"/>
              <a:t>Jean </a:t>
            </a:r>
            <a:r>
              <a:rPr lang="en-GB" sz="1200" dirty="0" err="1" smtClean="0"/>
              <a:t>Lagarde</a:t>
            </a:r>
            <a:r>
              <a:rPr lang="en-GB" sz="1200" dirty="0" smtClean="0"/>
              <a:t>-Africa Coordinator</a:t>
            </a:r>
            <a:endParaRPr lang="en-US" sz="1200" dirty="0"/>
          </a:p>
        </p:txBody>
      </p:sp>
      <p:pic>
        <p:nvPicPr>
          <p:cNvPr id="1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0476" y="5009505"/>
            <a:ext cx="2400780" cy="1760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322693" y="6492745"/>
            <a:ext cx="1820755" cy="276999"/>
          </a:xfrm>
          <a:prstGeom prst="rect">
            <a:avLst/>
          </a:prstGeom>
          <a:noFill/>
        </p:spPr>
        <p:txBody>
          <a:bodyPr wrap="none" rtlCol="0">
            <a:spAutoFit/>
          </a:bodyPr>
          <a:lstStyle/>
          <a:p>
            <a:r>
              <a:rPr lang="en-GB" sz="1200" dirty="0" smtClean="0"/>
              <a:t>Solomon </a:t>
            </a:r>
            <a:r>
              <a:rPr lang="en-GB" sz="1200" dirty="0" err="1" smtClean="0"/>
              <a:t>Kyalo</a:t>
            </a:r>
            <a:r>
              <a:rPr lang="en-GB" sz="1200" dirty="0" smtClean="0"/>
              <a:t> (CO-I) KWS</a:t>
            </a:r>
            <a:endParaRPr lang="en-US" sz="1200" dirty="0"/>
          </a:p>
        </p:txBody>
      </p:sp>
    </p:spTree>
    <p:extLst>
      <p:ext uri="{BB962C8B-B14F-4D97-AF65-F5344CB8AC3E}">
        <p14:creationId xmlns:p14="http://schemas.microsoft.com/office/powerpoint/2010/main" val="91095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97"/>
            <a:ext cx="10800806" cy="614590"/>
          </a:xfrm>
          <a:ln>
            <a:solidFill>
              <a:schemeClr val="tx1"/>
            </a:solidFill>
          </a:ln>
        </p:spPr>
        <p:txBody>
          <a:bodyPr>
            <a:normAutofit fontScale="90000"/>
          </a:bodyPr>
          <a:lstStyle/>
          <a:p>
            <a:pPr algn="ctr"/>
            <a:r>
              <a:rPr lang="en-GB" sz="4000" b="1" dirty="0" smtClean="0">
                <a:solidFill>
                  <a:srgbClr val="C00000"/>
                </a:solidFill>
              </a:rPr>
              <a:t>Background</a:t>
            </a:r>
            <a:endParaRPr lang="en-US" sz="4000" b="1" dirty="0">
              <a:solidFill>
                <a:srgbClr val="C00000"/>
              </a:solidFill>
            </a:endParaRPr>
          </a:p>
        </p:txBody>
      </p:sp>
      <p:sp>
        <p:nvSpPr>
          <p:cNvPr id="3" name="Content Placeholder 2"/>
          <p:cNvSpPr>
            <a:spLocks noGrp="1"/>
          </p:cNvSpPr>
          <p:nvPr>
            <p:ph sz="half" idx="1"/>
          </p:nvPr>
        </p:nvSpPr>
        <p:spPr>
          <a:xfrm>
            <a:off x="838200" y="979715"/>
            <a:ext cx="6477000" cy="5708468"/>
          </a:xfrm>
          <a:ln>
            <a:solidFill>
              <a:schemeClr val="tx1"/>
            </a:solidFill>
          </a:ln>
        </p:spPr>
        <p:txBody>
          <a:bodyPr>
            <a:normAutofit fontScale="92500" lnSpcReduction="10000"/>
          </a:bodyPr>
          <a:lstStyle/>
          <a:p>
            <a:r>
              <a:rPr lang="en-GB" sz="2900" dirty="0" smtClean="0"/>
              <a:t>East African Sandalwood (</a:t>
            </a:r>
            <a:r>
              <a:rPr lang="en-GB" sz="2900" i="1" dirty="0" err="1" smtClean="0"/>
              <a:t>Osyris</a:t>
            </a:r>
            <a:r>
              <a:rPr lang="en-GB" sz="2900" i="1" dirty="0" smtClean="0"/>
              <a:t> lanceolate</a:t>
            </a:r>
            <a:r>
              <a:rPr lang="en-GB" sz="2900" dirty="0" smtClean="0"/>
              <a:t>) is a semi-parasitic evergreen tree</a:t>
            </a:r>
          </a:p>
          <a:p>
            <a:r>
              <a:rPr lang="en-GB" sz="2900" dirty="0" smtClean="0"/>
              <a:t>Occurs in arid and semi-arid habitats</a:t>
            </a:r>
          </a:p>
          <a:p>
            <a:r>
              <a:rPr lang="en-GB" sz="2900" dirty="0" smtClean="0"/>
              <a:t>Distributed in sub-Saharan Africa, from eastern to southern Africa</a:t>
            </a:r>
          </a:p>
          <a:p>
            <a:r>
              <a:rPr lang="en-GB" sz="2900" dirty="0" smtClean="0"/>
              <a:t>Traded internationally for its fragrance (oils and sawdust)</a:t>
            </a:r>
          </a:p>
          <a:p>
            <a:r>
              <a:rPr lang="en-GB" sz="2900" dirty="0" smtClean="0"/>
              <a:t>Also traded locally for timber, handcrafts and herbal medicine</a:t>
            </a:r>
          </a:p>
          <a:p>
            <a:r>
              <a:rPr lang="en-GB" sz="2900" dirty="0" smtClean="0"/>
              <a:t>Market uncoordinated, unstructured and unregulated</a:t>
            </a:r>
          </a:p>
          <a:p>
            <a:r>
              <a:rPr lang="en-GB" sz="2900" dirty="0" smtClean="0"/>
              <a:t>Eastern Africa population listed in Appendix II at CITES </a:t>
            </a:r>
            <a:r>
              <a:rPr lang="en-GB" sz="2900" dirty="0" err="1" smtClean="0"/>
              <a:t>CoP</a:t>
            </a:r>
            <a:r>
              <a:rPr lang="en-GB" sz="2900" dirty="0" smtClean="0"/>
              <a:t> 16 (Decisions 16.153 &amp; 16.154)</a:t>
            </a:r>
          </a:p>
          <a:p>
            <a:endParaRPr lang="en-GB" dirty="0" smtClean="0"/>
          </a:p>
          <a:p>
            <a:endParaRPr lang="en-GB" dirty="0" smtClean="0"/>
          </a:p>
          <a:p>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29511" y="1436914"/>
            <a:ext cx="4213997" cy="4740050"/>
          </a:xfrm>
          <a:prstGeom prst="rect">
            <a:avLst/>
          </a:prstGeom>
          <a:noFill/>
          <a:ln>
            <a:solidFill>
              <a:schemeClr val="tx1"/>
            </a:solidFill>
          </a:ln>
        </p:spPr>
      </p:pic>
    </p:spTree>
    <p:extLst>
      <p:ext uri="{BB962C8B-B14F-4D97-AF65-F5344CB8AC3E}">
        <p14:creationId xmlns:p14="http://schemas.microsoft.com/office/powerpoint/2010/main" val="297727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5307"/>
            <a:ext cx="10515600" cy="758281"/>
          </a:xfrm>
          <a:ln>
            <a:solidFill>
              <a:schemeClr val="tx1"/>
            </a:solidFill>
          </a:ln>
        </p:spPr>
        <p:txBody>
          <a:bodyPr>
            <a:normAutofit/>
          </a:bodyPr>
          <a:lstStyle/>
          <a:p>
            <a:pPr algn="ctr"/>
            <a:r>
              <a:rPr lang="en-GB" sz="4000" b="1" dirty="0" smtClean="0">
                <a:solidFill>
                  <a:srgbClr val="C00000"/>
                </a:solidFill>
              </a:rPr>
              <a:t>Justification</a:t>
            </a:r>
            <a:endParaRPr lang="en-US" sz="4000" b="1" dirty="0">
              <a:solidFill>
                <a:srgbClr val="C00000"/>
              </a:solidFill>
            </a:endParaRPr>
          </a:p>
        </p:txBody>
      </p:sp>
      <p:sp>
        <p:nvSpPr>
          <p:cNvPr id="3" name="Content Placeholder 2"/>
          <p:cNvSpPr>
            <a:spLocks noGrp="1"/>
          </p:cNvSpPr>
          <p:nvPr>
            <p:ph sz="half" idx="1"/>
          </p:nvPr>
        </p:nvSpPr>
        <p:spPr>
          <a:xfrm>
            <a:off x="838199" y="1078446"/>
            <a:ext cx="6855823" cy="5643155"/>
          </a:xfrm>
          <a:ln>
            <a:solidFill>
              <a:schemeClr val="tx1"/>
            </a:solidFill>
          </a:ln>
        </p:spPr>
        <p:txBody>
          <a:bodyPr>
            <a:normAutofit lnSpcReduction="10000"/>
          </a:bodyPr>
          <a:lstStyle/>
          <a:p>
            <a:r>
              <a:rPr lang="en-GB" dirty="0" err="1" smtClean="0"/>
              <a:t>Osyris</a:t>
            </a:r>
            <a:r>
              <a:rPr lang="en-GB" dirty="0" smtClean="0"/>
              <a:t> has entered the market as </a:t>
            </a:r>
            <a:r>
              <a:rPr lang="en-GB" dirty="0" smtClean="0">
                <a:solidFill>
                  <a:srgbClr val="FF0000"/>
                </a:solidFill>
              </a:rPr>
              <a:t>substitute</a:t>
            </a:r>
            <a:r>
              <a:rPr lang="en-GB" dirty="0" smtClean="0"/>
              <a:t> for </a:t>
            </a:r>
            <a:r>
              <a:rPr lang="en-GB" dirty="0" err="1" smtClean="0"/>
              <a:t>Santalum</a:t>
            </a:r>
            <a:r>
              <a:rPr lang="en-GB" dirty="0" smtClean="0"/>
              <a:t> (Asian sandalwoods).</a:t>
            </a:r>
          </a:p>
          <a:p>
            <a:r>
              <a:rPr lang="en-GB" dirty="0" smtClean="0">
                <a:solidFill>
                  <a:srgbClr val="FF0000"/>
                </a:solidFill>
              </a:rPr>
              <a:t>Harvested</a:t>
            </a:r>
            <a:r>
              <a:rPr lang="en-GB" dirty="0" smtClean="0"/>
              <a:t> from the </a:t>
            </a:r>
            <a:r>
              <a:rPr lang="en-GB" dirty="0" smtClean="0">
                <a:solidFill>
                  <a:srgbClr val="FF0000"/>
                </a:solidFill>
              </a:rPr>
              <a:t>wild</a:t>
            </a:r>
            <a:r>
              <a:rPr lang="en-GB" dirty="0" smtClean="0"/>
              <a:t> illegally</a:t>
            </a:r>
            <a:r>
              <a:rPr lang="en-US" dirty="0" smtClean="0"/>
              <a:t> and smuggled to international markets (high cases of seizures/confiscations)</a:t>
            </a:r>
          </a:p>
          <a:p>
            <a:r>
              <a:rPr lang="en-GB" dirty="0" smtClean="0">
                <a:solidFill>
                  <a:srgbClr val="FF0000"/>
                </a:solidFill>
              </a:rPr>
              <a:t>Harvesting</a:t>
            </a:r>
            <a:r>
              <a:rPr lang="en-GB" dirty="0" smtClean="0"/>
              <a:t> regime </a:t>
            </a:r>
            <a:r>
              <a:rPr lang="en-GB" dirty="0" smtClean="0">
                <a:solidFill>
                  <a:srgbClr val="FF0000"/>
                </a:solidFill>
              </a:rPr>
              <a:t>unsustainable</a:t>
            </a:r>
            <a:r>
              <a:rPr lang="en-GB" dirty="0" smtClean="0"/>
              <a:t> (Whole stem, debarking and uprooting)-Declining wild populations/slow regeneration</a:t>
            </a:r>
          </a:p>
          <a:p>
            <a:r>
              <a:rPr lang="en-GB" dirty="0" smtClean="0"/>
              <a:t>High </a:t>
            </a:r>
            <a:r>
              <a:rPr lang="en-GB" dirty="0" smtClean="0">
                <a:solidFill>
                  <a:srgbClr val="FF0000"/>
                </a:solidFill>
              </a:rPr>
              <a:t>demand</a:t>
            </a:r>
            <a:r>
              <a:rPr lang="en-GB" dirty="0" smtClean="0"/>
              <a:t> with attractive </a:t>
            </a:r>
            <a:r>
              <a:rPr lang="en-GB" dirty="0" smtClean="0">
                <a:solidFill>
                  <a:srgbClr val="FF0000"/>
                </a:solidFill>
              </a:rPr>
              <a:t>prices</a:t>
            </a:r>
          </a:p>
          <a:p>
            <a:r>
              <a:rPr lang="en-GB" dirty="0" smtClean="0"/>
              <a:t>Challenges with </a:t>
            </a:r>
            <a:r>
              <a:rPr lang="en-GB" dirty="0" smtClean="0">
                <a:solidFill>
                  <a:srgbClr val="FF0000"/>
                </a:solidFill>
              </a:rPr>
              <a:t>law enforcement </a:t>
            </a:r>
            <a:r>
              <a:rPr lang="en-GB" dirty="0" smtClean="0"/>
              <a:t>in the region</a:t>
            </a:r>
          </a:p>
          <a:p>
            <a:r>
              <a:rPr lang="en-GB" dirty="0" smtClean="0"/>
              <a:t>Inadequate </a:t>
            </a:r>
            <a:r>
              <a:rPr lang="en-GB" dirty="0" smtClean="0">
                <a:solidFill>
                  <a:srgbClr val="FF0000"/>
                </a:solidFill>
              </a:rPr>
              <a:t>artificial propagation </a:t>
            </a:r>
            <a:r>
              <a:rPr lang="en-GB" dirty="0" smtClean="0"/>
              <a:t>programs</a:t>
            </a:r>
          </a:p>
          <a:p>
            <a:r>
              <a:rPr lang="en-GB" dirty="0" smtClean="0"/>
              <a:t>Inadequate</a:t>
            </a:r>
            <a:r>
              <a:rPr lang="en-GB" dirty="0" smtClean="0">
                <a:solidFill>
                  <a:srgbClr val="FF0000"/>
                </a:solidFill>
              </a:rPr>
              <a:t> data </a:t>
            </a:r>
            <a:r>
              <a:rPr lang="en-GB" dirty="0" smtClean="0"/>
              <a:t>on the </a:t>
            </a:r>
            <a:r>
              <a:rPr lang="en-GB" dirty="0" smtClean="0">
                <a:solidFill>
                  <a:srgbClr val="FF0000"/>
                </a:solidFill>
              </a:rPr>
              <a:t>status</a:t>
            </a:r>
            <a:r>
              <a:rPr lang="en-GB" dirty="0" smtClean="0"/>
              <a:t> in the wild</a:t>
            </a:r>
            <a:endParaRPr lang="en-US" dirty="0" smtClean="0"/>
          </a:p>
          <a:p>
            <a:endParaRPr lang="en-GB" dirty="0" smtClean="0"/>
          </a:p>
        </p:txBody>
      </p:sp>
      <p:pic>
        <p:nvPicPr>
          <p:cNvPr id="5" name="Content Placeholder 4" descr="DSCN7856"/>
          <p:cNvPicPr>
            <a:picLocks noGrp="1"/>
          </p:cNvPicPr>
          <p:nvPr>
            <p:ph sz="half" idx="2"/>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8022772" y="1078446"/>
            <a:ext cx="3331027" cy="2521132"/>
          </a:xfrm>
          <a:prstGeom prst="rect">
            <a:avLst/>
          </a:prstGeom>
          <a:noFill/>
          <a:ln w="3175">
            <a:solidFill>
              <a:schemeClr val="tx1"/>
            </a:solidFill>
          </a:ln>
        </p:spPr>
      </p:pic>
      <p:pic>
        <p:nvPicPr>
          <p:cNvPr id="6" name="Picture 5" descr="DSC_1957"/>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8022772" y="3917766"/>
            <a:ext cx="3331027" cy="2656703"/>
          </a:xfrm>
          <a:prstGeom prst="rect">
            <a:avLst/>
          </a:prstGeom>
          <a:noFill/>
          <a:ln w="3175">
            <a:solidFill>
              <a:schemeClr val="tx1"/>
            </a:solidFill>
          </a:ln>
        </p:spPr>
      </p:pic>
      <p:sp>
        <p:nvSpPr>
          <p:cNvPr id="7" name="TextBox 6"/>
          <p:cNvSpPr txBox="1"/>
          <p:nvPr/>
        </p:nvSpPr>
        <p:spPr>
          <a:xfrm>
            <a:off x="7957456" y="3566381"/>
            <a:ext cx="3396343" cy="338554"/>
          </a:xfrm>
          <a:prstGeom prst="rect">
            <a:avLst/>
          </a:prstGeom>
          <a:noFill/>
        </p:spPr>
        <p:txBody>
          <a:bodyPr wrap="square" rtlCol="0">
            <a:spAutoFit/>
          </a:bodyPr>
          <a:lstStyle/>
          <a:p>
            <a:pPr algn="ctr"/>
            <a:r>
              <a:rPr lang="en-GB" sz="1600" dirty="0" smtClean="0"/>
              <a:t>Unsustainable Illegal harvesting</a:t>
            </a:r>
            <a:endParaRPr lang="en-US" sz="1600" dirty="0"/>
          </a:p>
        </p:txBody>
      </p:sp>
      <p:sp>
        <p:nvSpPr>
          <p:cNvPr id="8" name="TextBox 7"/>
          <p:cNvSpPr txBox="1"/>
          <p:nvPr/>
        </p:nvSpPr>
        <p:spPr>
          <a:xfrm>
            <a:off x="8022772" y="6519446"/>
            <a:ext cx="3333205" cy="338554"/>
          </a:xfrm>
          <a:prstGeom prst="rect">
            <a:avLst/>
          </a:prstGeom>
          <a:noFill/>
        </p:spPr>
        <p:txBody>
          <a:bodyPr wrap="square" rtlCol="0">
            <a:spAutoFit/>
          </a:bodyPr>
          <a:lstStyle/>
          <a:p>
            <a:pPr algn="ctr"/>
            <a:r>
              <a:rPr lang="en-GB" sz="1600" dirty="0" smtClean="0"/>
              <a:t>Seized shipment</a:t>
            </a:r>
            <a:endParaRPr lang="en-US" sz="1600" dirty="0"/>
          </a:p>
        </p:txBody>
      </p:sp>
    </p:spTree>
    <p:extLst>
      <p:ext uri="{BB962C8B-B14F-4D97-AF65-F5344CB8AC3E}">
        <p14:creationId xmlns:p14="http://schemas.microsoft.com/office/powerpoint/2010/main" val="254512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34" y="117566"/>
            <a:ext cx="10556966" cy="483326"/>
          </a:xfrm>
          <a:ln>
            <a:solidFill>
              <a:schemeClr val="tx1"/>
            </a:solidFill>
          </a:ln>
        </p:spPr>
        <p:txBody>
          <a:bodyPr>
            <a:normAutofit fontScale="90000"/>
          </a:bodyPr>
          <a:lstStyle/>
          <a:p>
            <a:pPr algn="ctr"/>
            <a:r>
              <a:rPr lang="en-GB" sz="4000" b="1" dirty="0" smtClean="0">
                <a:solidFill>
                  <a:srgbClr val="C00000"/>
                </a:solidFill>
              </a:rPr>
              <a:t>Outputs</a:t>
            </a:r>
            <a:endParaRPr lang="en-US" sz="4000" b="1" dirty="0">
              <a:solidFill>
                <a:srgbClr val="C00000"/>
              </a:solidFill>
            </a:endParaRPr>
          </a:p>
        </p:txBody>
      </p:sp>
      <p:sp>
        <p:nvSpPr>
          <p:cNvPr id="3" name="Content Placeholder 2"/>
          <p:cNvSpPr>
            <a:spLocks noGrp="1"/>
          </p:cNvSpPr>
          <p:nvPr>
            <p:ph idx="1"/>
          </p:nvPr>
        </p:nvSpPr>
        <p:spPr>
          <a:xfrm>
            <a:off x="838200" y="809897"/>
            <a:ext cx="10515600" cy="5669280"/>
          </a:xfrm>
          <a:ln>
            <a:solidFill>
              <a:schemeClr val="tx1"/>
            </a:solidFill>
          </a:ln>
        </p:spPr>
        <p:txBody>
          <a:bodyPr>
            <a:normAutofit/>
          </a:bodyPr>
          <a:lstStyle/>
          <a:p>
            <a:pPr marL="0" indent="0">
              <a:buNone/>
            </a:pPr>
            <a:r>
              <a:rPr lang="en-GB" sz="3200" b="1" dirty="0" smtClean="0"/>
              <a:t>Specific </a:t>
            </a:r>
            <a:r>
              <a:rPr lang="en-GB" sz="3200" b="1" dirty="0"/>
              <a:t>Objective</a:t>
            </a:r>
            <a:r>
              <a:rPr lang="en-GB" sz="3200" dirty="0"/>
              <a:t>: </a:t>
            </a:r>
            <a:endParaRPr lang="en-GB" sz="3200" dirty="0" smtClean="0"/>
          </a:p>
          <a:p>
            <a:pPr marL="0" indent="0">
              <a:buNone/>
            </a:pPr>
            <a:r>
              <a:rPr lang="en-GB" sz="3200" dirty="0" smtClean="0"/>
              <a:t>To </a:t>
            </a:r>
            <a:r>
              <a:rPr lang="en-GB" sz="3200" dirty="0"/>
              <a:t>assist the participating states (Kenya, Tanzania, Uganda) make relevant assessments for formulating NDFs of </a:t>
            </a:r>
            <a:r>
              <a:rPr lang="en-GB" sz="3200" i="1" dirty="0" err="1"/>
              <a:t>Osyris</a:t>
            </a:r>
            <a:r>
              <a:rPr lang="en-GB" sz="3200" i="1" dirty="0"/>
              <a:t> </a:t>
            </a:r>
            <a:r>
              <a:rPr lang="en-GB" sz="3200" i="1" dirty="0" err="1"/>
              <a:t>lanceolata</a:t>
            </a:r>
            <a:endParaRPr lang="en-GB" sz="3200" i="1" dirty="0"/>
          </a:p>
          <a:p>
            <a:pPr marL="0" indent="0">
              <a:buNone/>
            </a:pPr>
            <a:r>
              <a:rPr lang="en-GB" sz="3200" b="1" dirty="0"/>
              <a:t>Output 1. </a:t>
            </a:r>
            <a:r>
              <a:rPr lang="en-GB" sz="3200" dirty="0"/>
              <a:t>Establishment of </a:t>
            </a:r>
            <a:r>
              <a:rPr lang="en-GB" sz="3200" dirty="0">
                <a:solidFill>
                  <a:srgbClr val="FF0000"/>
                </a:solidFill>
              </a:rPr>
              <a:t>coordination team </a:t>
            </a:r>
            <a:r>
              <a:rPr lang="en-GB" sz="3200" dirty="0"/>
              <a:t>and relevant </a:t>
            </a:r>
            <a:r>
              <a:rPr lang="en-GB" sz="3200" dirty="0">
                <a:solidFill>
                  <a:srgbClr val="FF0000"/>
                </a:solidFill>
              </a:rPr>
              <a:t>Committees</a:t>
            </a:r>
            <a:r>
              <a:rPr lang="en-GB" sz="3200" dirty="0"/>
              <a:t> of the project; </a:t>
            </a:r>
            <a:endParaRPr lang="en-GB" sz="3200" dirty="0" smtClean="0"/>
          </a:p>
          <a:p>
            <a:pPr lvl="2"/>
            <a:r>
              <a:rPr lang="en-US" sz="3200" dirty="0"/>
              <a:t>Project inception for partner countries undertaken</a:t>
            </a:r>
          </a:p>
          <a:p>
            <a:pPr lvl="2"/>
            <a:r>
              <a:rPr lang="en-US" sz="3200" dirty="0"/>
              <a:t>National Project launch in each partner country</a:t>
            </a:r>
          </a:p>
          <a:p>
            <a:pPr lvl="2"/>
            <a:r>
              <a:rPr lang="en-US" sz="3200" dirty="0"/>
              <a:t>Coordination and relevant committees established</a:t>
            </a:r>
          </a:p>
          <a:p>
            <a:pPr lvl="2"/>
            <a:r>
              <a:rPr lang="en-US" sz="3200" dirty="0"/>
              <a:t>Terms of Reference drafted for Committees</a:t>
            </a:r>
          </a:p>
          <a:p>
            <a:pPr lvl="1"/>
            <a:endParaRPr lang="en-GB" sz="3200" dirty="0" smtClean="0"/>
          </a:p>
        </p:txBody>
      </p:sp>
    </p:spTree>
    <p:extLst>
      <p:ext uri="{BB962C8B-B14F-4D97-AF65-F5344CB8AC3E}">
        <p14:creationId xmlns:p14="http://schemas.microsoft.com/office/powerpoint/2010/main" val="2632087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34" y="117566"/>
            <a:ext cx="10556966" cy="483326"/>
          </a:xfrm>
          <a:ln>
            <a:solidFill>
              <a:schemeClr val="tx1"/>
            </a:solidFill>
          </a:ln>
        </p:spPr>
        <p:txBody>
          <a:bodyPr>
            <a:normAutofit fontScale="90000"/>
          </a:bodyPr>
          <a:lstStyle/>
          <a:p>
            <a:pPr algn="ctr"/>
            <a:r>
              <a:rPr lang="en-GB" sz="4000" b="1" dirty="0" smtClean="0">
                <a:solidFill>
                  <a:srgbClr val="C00000"/>
                </a:solidFill>
              </a:rPr>
              <a:t>Outputs </a:t>
            </a:r>
            <a:r>
              <a:rPr lang="en-GB" sz="4000" b="1" dirty="0" err="1" smtClean="0">
                <a:solidFill>
                  <a:srgbClr val="C00000"/>
                </a:solidFill>
              </a:rPr>
              <a:t>ctd</a:t>
            </a:r>
            <a:r>
              <a:rPr lang="en-GB" sz="4000" b="1" dirty="0" smtClean="0">
                <a:solidFill>
                  <a:srgbClr val="C00000"/>
                </a:solidFill>
              </a:rPr>
              <a:t>.</a:t>
            </a:r>
            <a:endParaRPr lang="en-US" sz="4000" b="1" dirty="0">
              <a:solidFill>
                <a:srgbClr val="C00000"/>
              </a:solidFill>
            </a:endParaRPr>
          </a:p>
        </p:txBody>
      </p:sp>
      <p:sp>
        <p:nvSpPr>
          <p:cNvPr id="3" name="Content Placeholder 2"/>
          <p:cNvSpPr>
            <a:spLocks noGrp="1"/>
          </p:cNvSpPr>
          <p:nvPr>
            <p:ph idx="1"/>
          </p:nvPr>
        </p:nvSpPr>
        <p:spPr>
          <a:xfrm>
            <a:off x="838200" y="809897"/>
            <a:ext cx="10515600" cy="5669280"/>
          </a:xfrm>
          <a:ln>
            <a:solidFill>
              <a:schemeClr val="tx1"/>
            </a:solidFill>
          </a:ln>
        </p:spPr>
        <p:txBody>
          <a:bodyPr>
            <a:normAutofit/>
          </a:bodyPr>
          <a:lstStyle/>
          <a:p>
            <a:pPr marL="457200" lvl="1" indent="0">
              <a:buNone/>
            </a:pPr>
            <a:endParaRPr lang="en-GB" sz="2600" dirty="0" smtClean="0"/>
          </a:p>
          <a:p>
            <a:pPr marL="0" indent="0">
              <a:buNone/>
            </a:pPr>
            <a:r>
              <a:rPr lang="en-GB" sz="3000" b="1" dirty="0" smtClean="0"/>
              <a:t>Output </a:t>
            </a:r>
            <a:r>
              <a:rPr lang="en-GB" sz="3000" b="1" dirty="0"/>
              <a:t>2</a:t>
            </a:r>
            <a:r>
              <a:rPr lang="en-GB" sz="3000" dirty="0"/>
              <a:t>. </a:t>
            </a:r>
            <a:r>
              <a:rPr lang="en-GB" sz="3000" dirty="0">
                <a:solidFill>
                  <a:srgbClr val="FF0000"/>
                </a:solidFill>
              </a:rPr>
              <a:t>Status</a:t>
            </a:r>
            <a:r>
              <a:rPr lang="en-GB" sz="3000" dirty="0"/>
              <a:t> (research, management, ecological, and exploitable, control and monitoring, including ABS) of </a:t>
            </a:r>
            <a:r>
              <a:rPr lang="en-GB" sz="3000" i="1" dirty="0" smtClean="0"/>
              <a:t>O. lanceolata</a:t>
            </a:r>
            <a:r>
              <a:rPr lang="en-GB" sz="3000" dirty="0" smtClean="0"/>
              <a:t> </a:t>
            </a:r>
            <a:r>
              <a:rPr lang="en-GB" sz="3000" dirty="0"/>
              <a:t>in each country well established </a:t>
            </a:r>
            <a:endParaRPr lang="en-GB" sz="3000" dirty="0" smtClean="0"/>
          </a:p>
          <a:p>
            <a:pPr lvl="1"/>
            <a:r>
              <a:rPr lang="en-US" sz="3200" dirty="0"/>
              <a:t>Terms of Reference for experts drafted and validated</a:t>
            </a:r>
          </a:p>
          <a:p>
            <a:pPr lvl="1"/>
            <a:r>
              <a:rPr lang="en-US" sz="3200" dirty="0"/>
              <a:t>Discipline specific experts identified and subcontracted</a:t>
            </a:r>
          </a:p>
          <a:p>
            <a:pPr lvl="1"/>
            <a:r>
              <a:rPr lang="en-US" sz="3200" dirty="0"/>
              <a:t>Final expert reports received, reviewed, validated and submitted</a:t>
            </a:r>
          </a:p>
          <a:p>
            <a:pPr lvl="1"/>
            <a:endParaRPr lang="en-GB" sz="2600" dirty="0" smtClean="0"/>
          </a:p>
          <a:p>
            <a:pPr marL="0" indent="0">
              <a:buNone/>
            </a:pPr>
            <a:r>
              <a:rPr lang="en-GB" sz="3000" b="1" dirty="0" smtClean="0"/>
              <a:t>Output </a:t>
            </a:r>
            <a:r>
              <a:rPr lang="en-GB" sz="3000" b="1" dirty="0"/>
              <a:t>3</a:t>
            </a:r>
            <a:r>
              <a:rPr lang="en-GB" sz="3000" dirty="0"/>
              <a:t>: </a:t>
            </a:r>
            <a:r>
              <a:rPr lang="en-GB" sz="3000" dirty="0">
                <a:solidFill>
                  <a:srgbClr val="FF0000"/>
                </a:solidFill>
              </a:rPr>
              <a:t>Research</a:t>
            </a:r>
            <a:r>
              <a:rPr lang="en-GB" sz="3000" dirty="0"/>
              <a:t> relevant to </a:t>
            </a:r>
            <a:r>
              <a:rPr lang="en-GB" sz="3000" dirty="0">
                <a:solidFill>
                  <a:srgbClr val="FF0000"/>
                </a:solidFill>
              </a:rPr>
              <a:t>management</a:t>
            </a:r>
            <a:r>
              <a:rPr lang="en-GB" sz="3000" dirty="0"/>
              <a:t> such as standing stock and quota setting for some selected sites </a:t>
            </a:r>
            <a:r>
              <a:rPr lang="en-GB" sz="3000" dirty="0" smtClean="0"/>
              <a:t>well</a:t>
            </a:r>
            <a:endParaRPr lang="en-US" dirty="0"/>
          </a:p>
        </p:txBody>
      </p:sp>
    </p:spTree>
    <p:extLst>
      <p:ext uri="{BB962C8B-B14F-4D97-AF65-F5344CB8AC3E}">
        <p14:creationId xmlns:p14="http://schemas.microsoft.com/office/powerpoint/2010/main" val="1024419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34" y="117566"/>
            <a:ext cx="10556966" cy="483326"/>
          </a:xfrm>
          <a:ln>
            <a:solidFill>
              <a:schemeClr val="tx1"/>
            </a:solidFill>
          </a:ln>
        </p:spPr>
        <p:txBody>
          <a:bodyPr>
            <a:normAutofit fontScale="90000"/>
          </a:bodyPr>
          <a:lstStyle/>
          <a:p>
            <a:pPr algn="ctr"/>
            <a:r>
              <a:rPr lang="en-GB" sz="4000" b="1" dirty="0" smtClean="0">
                <a:solidFill>
                  <a:srgbClr val="C00000"/>
                </a:solidFill>
              </a:rPr>
              <a:t>Outputs </a:t>
            </a:r>
            <a:r>
              <a:rPr lang="en-GB" sz="4000" b="1" dirty="0" err="1" smtClean="0">
                <a:solidFill>
                  <a:srgbClr val="C00000"/>
                </a:solidFill>
              </a:rPr>
              <a:t>ctd</a:t>
            </a:r>
            <a:r>
              <a:rPr lang="en-GB" sz="4000" dirty="0" smtClean="0">
                <a:solidFill>
                  <a:srgbClr val="FF0000"/>
                </a:solidFill>
              </a:rPr>
              <a:t>.</a:t>
            </a:r>
            <a:endParaRPr lang="en-US" sz="4000" dirty="0">
              <a:solidFill>
                <a:srgbClr val="FF0000"/>
              </a:solidFill>
            </a:endParaRPr>
          </a:p>
        </p:txBody>
      </p:sp>
      <p:sp>
        <p:nvSpPr>
          <p:cNvPr id="3" name="Content Placeholder 2"/>
          <p:cNvSpPr>
            <a:spLocks noGrp="1"/>
          </p:cNvSpPr>
          <p:nvPr>
            <p:ph idx="1"/>
          </p:nvPr>
        </p:nvSpPr>
        <p:spPr>
          <a:xfrm>
            <a:off x="838200" y="809897"/>
            <a:ext cx="10515600" cy="5669280"/>
          </a:xfrm>
          <a:ln>
            <a:solidFill>
              <a:schemeClr val="tx1"/>
            </a:solidFill>
          </a:ln>
        </p:spPr>
        <p:txBody>
          <a:bodyPr>
            <a:normAutofit lnSpcReduction="10000"/>
          </a:bodyPr>
          <a:lstStyle/>
          <a:p>
            <a:pPr marL="0" indent="0">
              <a:buNone/>
            </a:pPr>
            <a:endParaRPr lang="en-GB" dirty="0" smtClean="0"/>
          </a:p>
          <a:p>
            <a:r>
              <a:rPr lang="en-US" sz="3200" dirty="0" smtClean="0"/>
              <a:t>Conducting </a:t>
            </a:r>
            <a:r>
              <a:rPr lang="en-US" sz="3200" dirty="0">
                <a:solidFill>
                  <a:srgbClr val="FF0000"/>
                </a:solidFill>
              </a:rPr>
              <a:t>forest inventories</a:t>
            </a:r>
            <a:r>
              <a:rPr lang="en-US" sz="3200" dirty="0"/>
              <a:t>, management measures, production with a view of establishing harvesting quota</a:t>
            </a:r>
          </a:p>
          <a:p>
            <a:pPr lvl="2"/>
            <a:r>
              <a:rPr lang="en-US" sz="2800" dirty="0"/>
              <a:t>Field inventories completed </a:t>
            </a:r>
          </a:p>
          <a:p>
            <a:pPr lvl="2"/>
            <a:r>
              <a:rPr lang="en-US" sz="2800" dirty="0"/>
              <a:t>Reports reviewed, validated for all the project partner countries </a:t>
            </a:r>
            <a:r>
              <a:rPr lang="en-US" sz="2800" dirty="0" smtClean="0"/>
              <a:t>submitted</a:t>
            </a:r>
          </a:p>
          <a:p>
            <a:r>
              <a:rPr lang="en-US" sz="3200" dirty="0"/>
              <a:t>Conducting a detailed study on production, harvesting, processing, transport, trade, control and monitoring of O. lanceolata with a view of establishing a fair </a:t>
            </a:r>
            <a:r>
              <a:rPr lang="en-US" sz="3200" dirty="0">
                <a:solidFill>
                  <a:srgbClr val="FF0000"/>
                </a:solidFill>
              </a:rPr>
              <a:t>tracking/control system</a:t>
            </a:r>
            <a:r>
              <a:rPr lang="en-US" sz="3200" dirty="0" smtClean="0">
                <a:solidFill>
                  <a:srgbClr val="FF0000"/>
                </a:solidFill>
              </a:rPr>
              <a:t>.</a:t>
            </a:r>
            <a:endParaRPr lang="en-US" sz="2800" dirty="0">
              <a:solidFill>
                <a:srgbClr val="FF0000"/>
              </a:solidFill>
            </a:endParaRPr>
          </a:p>
          <a:p>
            <a:pPr lvl="2"/>
            <a:r>
              <a:rPr lang="en-US" sz="3000" dirty="0"/>
              <a:t>Field studies completed and </a:t>
            </a:r>
            <a:r>
              <a:rPr lang="en-US" sz="3000" dirty="0">
                <a:solidFill>
                  <a:srgbClr val="FF0000"/>
                </a:solidFill>
              </a:rPr>
              <a:t>draft NDFs </a:t>
            </a:r>
            <a:r>
              <a:rPr lang="en-US" sz="3000" dirty="0"/>
              <a:t>prepared, reports validated for all the project partner countries and specific reports submitted</a:t>
            </a:r>
          </a:p>
          <a:p>
            <a:pPr marL="457200" lvl="1" indent="0">
              <a:buNone/>
            </a:pPr>
            <a:endParaRPr lang="en-GB" sz="3000" dirty="0" smtClean="0"/>
          </a:p>
          <a:p>
            <a:pPr marL="0" indent="0">
              <a:buNone/>
            </a:pPr>
            <a:endParaRPr lang="en-US" dirty="0"/>
          </a:p>
        </p:txBody>
      </p:sp>
    </p:spTree>
    <p:extLst>
      <p:ext uri="{BB962C8B-B14F-4D97-AF65-F5344CB8AC3E}">
        <p14:creationId xmlns:p14="http://schemas.microsoft.com/office/powerpoint/2010/main" val="203063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34" y="117566"/>
            <a:ext cx="10556966" cy="483326"/>
          </a:xfrm>
          <a:ln>
            <a:solidFill>
              <a:schemeClr val="tx1"/>
            </a:solidFill>
          </a:ln>
        </p:spPr>
        <p:txBody>
          <a:bodyPr>
            <a:normAutofit fontScale="90000"/>
          </a:bodyPr>
          <a:lstStyle/>
          <a:p>
            <a:pPr algn="ctr"/>
            <a:r>
              <a:rPr lang="en-GB" sz="4000" b="1" dirty="0" smtClean="0">
                <a:solidFill>
                  <a:srgbClr val="C00000"/>
                </a:solidFill>
              </a:rPr>
              <a:t>Outputs </a:t>
            </a:r>
            <a:r>
              <a:rPr lang="en-GB" sz="4000" b="1" dirty="0" err="1" smtClean="0">
                <a:solidFill>
                  <a:srgbClr val="C00000"/>
                </a:solidFill>
              </a:rPr>
              <a:t>ctd</a:t>
            </a:r>
            <a:r>
              <a:rPr lang="en-GB" sz="4000" b="1" dirty="0" smtClean="0">
                <a:solidFill>
                  <a:srgbClr val="C00000"/>
                </a:solidFill>
              </a:rPr>
              <a:t>.</a:t>
            </a:r>
            <a:endParaRPr lang="en-US" sz="4000" b="1" dirty="0">
              <a:solidFill>
                <a:srgbClr val="C00000"/>
              </a:solidFill>
            </a:endParaRPr>
          </a:p>
        </p:txBody>
      </p:sp>
      <p:sp>
        <p:nvSpPr>
          <p:cNvPr id="3" name="Content Placeholder 2"/>
          <p:cNvSpPr>
            <a:spLocks noGrp="1"/>
          </p:cNvSpPr>
          <p:nvPr>
            <p:ph idx="1"/>
          </p:nvPr>
        </p:nvSpPr>
        <p:spPr>
          <a:xfrm>
            <a:off x="838200" y="809897"/>
            <a:ext cx="10515600" cy="5669280"/>
          </a:xfrm>
          <a:ln>
            <a:solidFill>
              <a:schemeClr val="tx1"/>
            </a:solidFill>
          </a:ln>
        </p:spPr>
        <p:txBody>
          <a:bodyPr>
            <a:normAutofit fontScale="70000" lnSpcReduction="20000"/>
          </a:bodyPr>
          <a:lstStyle/>
          <a:p>
            <a:endParaRPr lang="en-GB" sz="3000" b="1" dirty="0" smtClean="0"/>
          </a:p>
          <a:p>
            <a:r>
              <a:rPr lang="en-GB" sz="3700" b="1" dirty="0" smtClean="0"/>
              <a:t>Output </a:t>
            </a:r>
            <a:r>
              <a:rPr lang="en-GB" sz="3700" b="1" dirty="0"/>
              <a:t>4</a:t>
            </a:r>
            <a:r>
              <a:rPr lang="en-GB" sz="3700" dirty="0"/>
              <a:t>: </a:t>
            </a:r>
            <a:r>
              <a:rPr lang="en-GB" sz="3700" b="1" dirty="0"/>
              <a:t>Mechanisms for Identification/verification and, traceability </a:t>
            </a:r>
            <a:r>
              <a:rPr lang="en-GB" sz="3700" b="1" dirty="0" smtClean="0"/>
              <a:t>established</a:t>
            </a:r>
          </a:p>
          <a:p>
            <a:pPr marL="0" indent="0">
              <a:buNone/>
            </a:pPr>
            <a:endParaRPr lang="en-GB" sz="3700" dirty="0" smtClean="0"/>
          </a:p>
          <a:p>
            <a:pPr lvl="1"/>
            <a:r>
              <a:rPr lang="en-US" sz="3700" dirty="0" smtClean="0"/>
              <a:t>Trainers </a:t>
            </a:r>
            <a:r>
              <a:rPr lang="en-US" sz="3700" dirty="0"/>
              <a:t>identified and Terms of Reference drafted</a:t>
            </a:r>
          </a:p>
          <a:p>
            <a:pPr lvl="1"/>
            <a:r>
              <a:rPr lang="en-US" sz="3700" dirty="0"/>
              <a:t>CTSP training course content developed and submitted</a:t>
            </a:r>
          </a:p>
          <a:p>
            <a:pPr lvl="1"/>
            <a:r>
              <a:rPr lang="en-US" sz="3700" dirty="0"/>
              <a:t>Trainees from partner countries selected</a:t>
            </a:r>
          </a:p>
          <a:p>
            <a:pPr lvl="1"/>
            <a:r>
              <a:rPr lang="en-US" sz="3700" dirty="0"/>
              <a:t>Venue and dates proposed, subject to the final disbursement of funds.</a:t>
            </a:r>
          </a:p>
          <a:p>
            <a:pPr lvl="2"/>
            <a:endParaRPr lang="en-GB" sz="3700" dirty="0" smtClean="0"/>
          </a:p>
          <a:p>
            <a:r>
              <a:rPr lang="en-GB" sz="3700" b="1" dirty="0" smtClean="0"/>
              <a:t>Output </a:t>
            </a:r>
            <a:r>
              <a:rPr lang="en-GB" sz="3700" b="1" dirty="0"/>
              <a:t>5: </a:t>
            </a:r>
            <a:r>
              <a:rPr lang="en-GB" sz="3700" b="1" dirty="0">
                <a:solidFill>
                  <a:srgbClr val="FF0000"/>
                </a:solidFill>
              </a:rPr>
              <a:t>Silviculture </a:t>
            </a:r>
            <a:r>
              <a:rPr lang="en-GB" sz="3700" b="1" dirty="0"/>
              <a:t>and </a:t>
            </a:r>
            <a:r>
              <a:rPr lang="en-GB" sz="3700" b="1" dirty="0">
                <a:solidFill>
                  <a:srgbClr val="FF0000"/>
                </a:solidFill>
              </a:rPr>
              <a:t>domestication</a:t>
            </a:r>
            <a:r>
              <a:rPr lang="en-GB" sz="3700" b="1" dirty="0"/>
              <a:t> of </a:t>
            </a:r>
            <a:r>
              <a:rPr lang="en-GB" sz="3700" b="1" i="1" dirty="0"/>
              <a:t>O. </a:t>
            </a:r>
            <a:r>
              <a:rPr lang="en-GB" sz="3700" b="1" i="1" dirty="0" err="1"/>
              <a:t>Ianceolata</a:t>
            </a:r>
            <a:r>
              <a:rPr lang="en-GB" sz="3700" b="1" dirty="0"/>
              <a:t> well </a:t>
            </a:r>
            <a:r>
              <a:rPr lang="en-GB" sz="3700" b="1" dirty="0" smtClean="0"/>
              <a:t>known</a:t>
            </a:r>
          </a:p>
          <a:p>
            <a:pPr marL="0" indent="0">
              <a:buNone/>
            </a:pPr>
            <a:endParaRPr lang="en-GB" sz="3700" b="1" dirty="0" smtClean="0"/>
          </a:p>
          <a:p>
            <a:pPr lvl="1"/>
            <a:r>
              <a:rPr lang="en-US" sz="3700" dirty="0"/>
              <a:t>Community </a:t>
            </a:r>
            <a:r>
              <a:rPr lang="en-US" sz="3700" dirty="0">
                <a:solidFill>
                  <a:srgbClr val="FF0000"/>
                </a:solidFill>
              </a:rPr>
              <a:t>awareness</a:t>
            </a:r>
            <a:r>
              <a:rPr lang="en-US" sz="3700" dirty="0"/>
              <a:t> for Access and Benefit Sharing (</a:t>
            </a:r>
            <a:r>
              <a:rPr lang="en-US" sz="3700" dirty="0">
                <a:solidFill>
                  <a:srgbClr val="FF0000"/>
                </a:solidFill>
              </a:rPr>
              <a:t>ABS</a:t>
            </a:r>
            <a:r>
              <a:rPr lang="en-US" sz="3700" dirty="0"/>
              <a:t>) and Participatory forest management </a:t>
            </a:r>
            <a:r>
              <a:rPr lang="en-US" sz="3700" dirty="0">
                <a:solidFill>
                  <a:srgbClr val="FF0000"/>
                </a:solidFill>
              </a:rPr>
              <a:t>workshops</a:t>
            </a:r>
            <a:r>
              <a:rPr lang="en-US" sz="3700" dirty="0"/>
              <a:t> undertaken</a:t>
            </a:r>
          </a:p>
          <a:p>
            <a:pPr lvl="1"/>
            <a:r>
              <a:rPr lang="en-US" sz="3700" dirty="0">
                <a:solidFill>
                  <a:srgbClr val="FF0000"/>
                </a:solidFill>
              </a:rPr>
              <a:t>Training of trainer workshops</a:t>
            </a:r>
            <a:r>
              <a:rPr lang="en-US" sz="3700" dirty="0"/>
              <a:t>, silviculture and domestication carried out in project partner countries</a:t>
            </a:r>
          </a:p>
          <a:p>
            <a:pPr marL="457200" lvl="1" indent="0">
              <a:buNone/>
            </a:pPr>
            <a:endParaRPr lang="en-GB" sz="3700" dirty="0" smtClean="0"/>
          </a:p>
          <a:p>
            <a:pPr marL="0" indent="0">
              <a:buNone/>
            </a:pPr>
            <a:endParaRPr lang="en-US" sz="3700" dirty="0"/>
          </a:p>
        </p:txBody>
      </p:sp>
    </p:spTree>
    <p:extLst>
      <p:ext uri="{BB962C8B-B14F-4D97-AF65-F5344CB8AC3E}">
        <p14:creationId xmlns:p14="http://schemas.microsoft.com/office/powerpoint/2010/main" val="935442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68C30B6B6D64891B8AA6035CFB24E" ma:contentTypeVersion="19" ma:contentTypeDescription="Create a new document." ma:contentTypeScope="" ma:versionID="f42f8fff2f04509a46edbd12ebedbd4f">
  <xsd:schema xmlns:xsd="http://www.w3.org/2001/XMLSchema" xmlns:xs="http://www.w3.org/2001/XMLSchema" xmlns:p="http://schemas.microsoft.com/office/2006/metadata/properties" xmlns:ns2="091e5ae7-c31f-43e0-b380-74509edc0e9e" xmlns:ns3="009fae64-a0e6-4869-b94e-2533145ac23d" xmlns:ns4="985ec44e-1bab-4c0b-9df0-6ba128686fc9" targetNamespace="http://schemas.microsoft.com/office/2006/metadata/properties" ma:root="true" ma:fieldsID="19c0a212e59bab8a8cdaec6f22176e7c" ns2:_="" ns3:_="" ns4:_="">
    <xsd:import namespace="091e5ae7-c31f-43e0-b380-74509edc0e9e"/>
    <xsd:import namespace="009fae64-a0e6-4869-b94e-2533145ac23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Assignedto" minOccurs="0"/>
                <xsd:element ref="ns2:MediaLengthInSeconds" minOccurs="0"/>
                <xsd:element ref="ns2:lcf76f155ced4ddcb4097134ff3c332f" minOccurs="0"/>
                <xsd:element ref="ns4: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e5ae7-c31f-43e0-b380-74509edc0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ssignedto" ma:index="20" nillable="true" ma:displayName="Assigned to" ma:format="Dropdown" ma:internalName="Assignedto">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09fae64-a0e6-4869-b94e-2533145ac2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7ba9d11-ed79-45ab-82e1-2ff8e9c45b0e}" ma:internalName="TaxCatchAll" ma:showField="CatchAllData" ma:web="009fae64-a0e6-4869-b94e-2533145ac2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E3BCC2-CA6A-4A8A-8146-55E5BF560DBC}"/>
</file>

<file path=customXml/itemProps2.xml><?xml version="1.0" encoding="utf-8"?>
<ds:datastoreItem xmlns:ds="http://schemas.openxmlformats.org/officeDocument/2006/customXml" ds:itemID="{6FA468FC-9C82-4733-906F-0D38FA06EABF}"/>
</file>

<file path=docProps/app.xml><?xml version="1.0" encoding="utf-8"?>
<Properties xmlns="http://schemas.openxmlformats.org/officeDocument/2006/extended-properties" xmlns:vt="http://schemas.openxmlformats.org/officeDocument/2006/docPropsVTypes">
  <Template/>
  <TotalTime>552</TotalTime>
  <Words>1718</Words>
  <Application>Microsoft Office PowerPoint</Application>
  <PresentationFormat>Widescreen</PresentationFormat>
  <Paragraphs>167</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Office Theme</vt:lpstr>
      <vt:lpstr>Picture</vt:lpstr>
      <vt:lpstr>Conservation and Sustainable Management of Osyris lanceolata for Economic Development in East Africa</vt:lpstr>
      <vt:lpstr>Introduction</vt:lpstr>
      <vt:lpstr>Project Team</vt:lpstr>
      <vt:lpstr>Background</vt:lpstr>
      <vt:lpstr>Justification</vt:lpstr>
      <vt:lpstr>Outputs</vt:lpstr>
      <vt:lpstr>Outputs ctd.</vt:lpstr>
      <vt:lpstr>Outputs ctd.</vt:lpstr>
      <vt:lpstr>Outputs ctd.</vt:lpstr>
      <vt:lpstr>Outputs ctd.</vt:lpstr>
      <vt:lpstr>Outcomes</vt:lpstr>
      <vt:lpstr>Outcomes ctd.</vt:lpstr>
      <vt:lpstr>Outcomes ctd.</vt:lpstr>
      <vt:lpstr>Best practices</vt:lpstr>
      <vt:lpstr>Cahlllenges/Lessons learnt</vt:lpstr>
      <vt:lpstr>Challenges/Lessons learnt ctd.</vt:lpstr>
      <vt:lpstr>Challenges/Lessons learnt</vt:lpstr>
      <vt:lpstr>Recommendations</vt:lpstr>
      <vt:lpstr>Recommendations ctd.</vt:lpstr>
      <vt:lpstr>Photos</vt:lpstr>
      <vt:lpstr>Photos</vt:lpstr>
      <vt:lpstr>Photos ctd.</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and Sustainable Management of Osyris lanceolate for Economic Development in East Africa</dc:title>
  <dc:creator>Windows User</dc:creator>
  <cp:lastModifiedBy>Beatrice Khayota</cp:lastModifiedBy>
  <cp:revision>79</cp:revision>
  <dcterms:created xsi:type="dcterms:W3CDTF">2019-03-01T07:22:20Z</dcterms:created>
  <dcterms:modified xsi:type="dcterms:W3CDTF">2022-10-11T06:17:32Z</dcterms:modified>
</cp:coreProperties>
</file>