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7" r:id="rId5"/>
    <p:sldId id="266" r:id="rId6"/>
    <p:sldId id="263" r:id="rId7"/>
    <p:sldId id="264" r:id="rId8"/>
    <p:sldId id="268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9578E3-E255-4E3E-99E0-A4E6C7177210}" v="2" dt="2022-10-05T01:30:34.1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6" d="100"/>
          <a:sy n="66" d="100"/>
        </p:scale>
        <p:origin x="5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9BFAA-2C22-CB87-756D-DF9F2F9E1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95C71B-03B5-DCA8-E728-668C0594B2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D5D0D-AE12-2DD2-3B70-7D8C893A1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831C-4629-4EAB-8410-E4B9A4B0A5E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2A700-80DA-2103-0B48-E0E43F179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E5428-D194-8687-3701-D2EB8073D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7DB2-974D-4764-BD4A-2E831E7BC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6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BD3E9-CB0C-8DB1-D039-4952F02A3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D0B20B-752B-A787-C495-7DE0BDFE8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D22A2-C441-2850-D547-2E3196852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831C-4629-4EAB-8410-E4B9A4B0A5E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775D0-97E7-5A28-93DC-6236BEDA2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46FD-4FAF-9A12-A3E5-3505B63A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7DB2-974D-4764-BD4A-2E831E7BC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47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1D1A18-FD9A-E6DE-2CC5-8734E4C3A1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CC6662-2626-5384-67B0-A2D5718A8B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3DC55-3F13-0BB4-1F2E-2A008121F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831C-4629-4EAB-8410-E4B9A4B0A5E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746C6-D084-8957-AE21-A5DC6A07C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9353F-7C20-9F93-5EDF-B4665D44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7DB2-974D-4764-BD4A-2E831E7BC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F6DF8-9FCF-450F-4949-D844D6C26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FDAF7-AC14-245A-A2F2-84E74DC88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6C71A-D948-9A03-E325-EE50CF1A5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831C-4629-4EAB-8410-E4B9A4B0A5E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6E05E-12BA-99FE-7D4A-F43925549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EC500-A0C2-FDC9-7B70-9FF8FAA98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7DB2-974D-4764-BD4A-2E831E7BC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83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9B303-3302-02C2-FF01-20F5C8EDE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592B6-0E3B-44A7-BCBB-6FB56F982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95A1E-EC33-B5B0-E7D1-667143B64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831C-4629-4EAB-8410-E4B9A4B0A5E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9E51D-D302-74B6-3030-C490011C1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8D949-1B78-B502-ECEF-9D3E90839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7DB2-974D-4764-BD4A-2E831E7BC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4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63759-A996-BC20-2595-8A76E4E7A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81C36-EFC8-4E2E-7E8C-AB7CEAD89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DD8B89-ACA8-C0F3-582D-F332A240D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27F9F4-6C12-236A-2AB6-D33651B85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831C-4629-4EAB-8410-E4B9A4B0A5E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729F85-A7D4-F347-AE2C-9BE5918D9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AC682-9F0A-1281-86E4-B51B8B87A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7DB2-974D-4764-BD4A-2E831E7BC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5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28694-E711-2B53-33E7-E485C9896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59A89-F7C0-DA16-6EE9-F4BFFFFF7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7D1752-4432-FCDD-82CB-ACE3FFC4A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C8E65-9584-A264-D276-EEEBF9ACA9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D7EA-6391-143B-F342-DED0A032B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9A1707-F949-DEC3-4D1F-9DAEF1043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831C-4629-4EAB-8410-E4B9A4B0A5E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EE3009-D484-3682-53F5-6C7759C3B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AEE090-922C-3F6D-FAE4-FEF54609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7DB2-974D-4764-BD4A-2E831E7BC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45D84-88AE-28B8-2425-570C6A20C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1765D-7C30-9142-3992-458E1F49B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831C-4629-4EAB-8410-E4B9A4B0A5E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D622DC-83C2-9E37-6676-F5D5627F5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86B864-F01F-0016-C391-F980CA7B6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7DB2-974D-4764-BD4A-2E831E7BC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78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3374B2-0903-0B86-D937-8B30095B9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831C-4629-4EAB-8410-E4B9A4B0A5E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DD6F8A-58BD-6D00-0F33-CBB0D1F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374993-2538-E007-C35D-E42470BA5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7DB2-974D-4764-BD4A-2E831E7BC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73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3C5C9-2A8E-9703-F19A-C943BFAE6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6DC20-6DF2-F3DF-25AC-D32025133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E31581-FF86-72EE-2687-B63FEEB3B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C3256A-CC98-B1DF-0A31-CB80550E5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831C-4629-4EAB-8410-E4B9A4B0A5E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A720BC-030F-3CA0-0503-2EC261CCB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0F7E4A-9634-F1E8-C397-404F9BA66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7DB2-974D-4764-BD4A-2E831E7BC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69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1E20-FB4F-510B-4632-04CD5E8ED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BB84F9-A61C-A90E-673A-46E9D83BB4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DCA59F-338F-C3F6-6C35-1E538C78D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A4AD03-B76C-CFD0-10FE-F024A57FF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831C-4629-4EAB-8410-E4B9A4B0A5E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3138A-1D30-2FD9-3CF9-C081E76BA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45E55-725B-5BA6-2982-E3F75D28D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7DB2-974D-4764-BD4A-2E831E7BC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37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2B992F-6794-AFFC-83E7-1BE06F2BA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57F4EF-A91E-A6B8-F0E2-1D44F26F9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2CF55-AEB3-B4F7-1F07-6C334FAEA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A831C-4629-4EAB-8410-E4B9A4B0A5E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52176-3739-EF00-51AE-021CDF0D71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70FC7-4CAC-7F36-78FE-6609C8312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A7DB2-974D-4764-BD4A-2E831E7BC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1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s://www.facebook.com/ccd.org.vn" TargetMode="External"/><Relationship Id="rId7" Type="http://schemas.openxmlformats.org/officeDocument/2006/relationships/image" Target="../media/image4.jpeg"/><Relationship Id="rId2" Type="http://schemas.openxmlformats.org/officeDocument/2006/relationships/hyperlink" Target="https://ccd.org.vn/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EE899-C08B-7C0B-3E96-D76741EB98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5182" y="1122363"/>
            <a:ext cx="10422082" cy="23876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Strengthening the management </a:t>
            </a:r>
            <a:b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and conservation of </a:t>
            </a:r>
            <a:r>
              <a:rPr lang="en-US" sz="4400" b="1" i="1" dirty="0">
                <a:solidFill>
                  <a:schemeClr val="accent1">
                    <a:lumMod val="75000"/>
                  </a:schemeClr>
                </a:solidFill>
              </a:rPr>
              <a:t>Dalbergia cochinchinensis 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and </a:t>
            </a:r>
            <a:r>
              <a:rPr lang="en-US" sz="4400" b="1" i="1" dirty="0">
                <a:solidFill>
                  <a:schemeClr val="accent1">
                    <a:lumMod val="75000"/>
                  </a:schemeClr>
                </a:solidFill>
              </a:rPr>
              <a:t>Dalbergia oliveri 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in Vietnam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36DDE8-A8C0-EE5D-DECE-A77BE310C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8691" y="3761508"/>
            <a:ext cx="9144000" cy="1205345"/>
          </a:xfrm>
        </p:spPr>
        <p:txBody>
          <a:bodyPr/>
          <a:lstStyle/>
          <a:p>
            <a:r>
              <a:rPr lang="en-US" i="1" dirty="0"/>
              <a:t>Implemented by 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Center for Nature Conservation and Development </a:t>
            </a:r>
          </a:p>
        </p:txBody>
      </p:sp>
      <p:pic>
        <p:nvPicPr>
          <p:cNvPr id="7" name="Picture 6" descr="A picture containing tree, outdoor, sky&#10;&#10;Description automatically generated">
            <a:extLst>
              <a:ext uri="{FF2B5EF4-FFF2-40B4-BE49-F238E27FC236}">
                <a16:creationId xmlns:a16="http://schemas.microsoft.com/office/drawing/2014/main" id="{18580786-4141-E04A-5F5E-B9B2CCD0A9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4" b="54848"/>
          <a:stretch/>
        </p:blipFill>
        <p:spPr>
          <a:xfrm>
            <a:off x="0" y="4603172"/>
            <a:ext cx="12192000" cy="2254828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D5D7C233-C519-F44C-2A0F-D6F847117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13"/>
            <a:ext cx="921242" cy="75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70A152C-E752-DBCE-402B-7CDFEC4FC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91" y="112713"/>
            <a:ext cx="1141955" cy="76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FE18B37-72B4-8E60-8889-1417D43AB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635" y="102203"/>
            <a:ext cx="1324285" cy="75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33EFD823-F7BC-AD06-7038-23B38A4D2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103" y="91693"/>
            <a:ext cx="647748" cy="75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440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CB059-EA88-8370-DDC7-84F1CB394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289560"/>
            <a:ext cx="7058930" cy="1645921"/>
          </a:xfrm>
        </p:spPr>
        <p:txBody>
          <a:bodyPr>
            <a:normAutofit/>
          </a:bodyPr>
          <a:lstStyle/>
          <a:p>
            <a:r>
              <a:rPr lang="en-US" sz="5400"/>
              <a:t>Project goal, objective and timeframe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526A5-48A0-54BD-62B1-47CEE6564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1935482"/>
            <a:ext cx="7058929" cy="46329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Goal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r>
              <a:rPr lang="en-US" sz="2000" i="1" dirty="0"/>
              <a:t>To ensure long-term sustainable conservation and management of harvesting and trading rosewood species in Vietnam</a:t>
            </a:r>
          </a:p>
          <a:p>
            <a:pPr marL="0" indent="0">
              <a:buNone/>
            </a:pPr>
            <a:r>
              <a:rPr lang="en-US" sz="2000" b="1" dirty="0"/>
              <a:t>Objective</a:t>
            </a:r>
            <a:r>
              <a:rPr lang="en-US" sz="2000" dirty="0"/>
              <a:t> </a:t>
            </a:r>
          </a:p>
          <a:p>
            <a:r>
              <a:rPr lang="en-US" sz="1900" dirty="0"/>
              <a:t>To formulate a Non-detrimental findings, report and support the implementation for </a:t>
            </a:r>
            <a:r>
              <a:rPr lang="en-US" sz="1900" i="1" dirty="0"/>
              <a:t>D. cochinchinensis </a:t>
            </a:r>
            <a:r>
              <a:rPr lang="en-US" sz="1900" dirty="0"/>
              <a:t>and </a:t>
            </a:r>
            <a:r>
              <a:rPr lang="en-US" sz="1900" i="1" dirty="0"/>
              <a:t>D. oliveri </a:t>
            </a:r>
            <a:r>
              <a:rPr lang="en-US" sz="1900" dirty="0"/>
              <a:t>in Vietnam</a:t>
            </a:r>
          </a:p>
          <a:p>
            <a:r>
              <a:rPr lang="en-US" sz="1900" dirty="0"/>
              <a:t>To develop a long-term conservation plan for </a:t>
            </a:r>
            <a:r>
              <a:rPr lang="en-US" sz="1900" i="1" dirty="0"/>
              <a:t>D. cochinchinensis </a:t>
            </a:r>
            <a:r>
              <a:rPr lang="en-US" sz="1900" dirty="0"/>
              <a:t>and </a:t>
            </a:r>
            <a:r>
              <a:rPr lang="en-US" sz="1900" i="1" dirty="0"/>
              <a:t>D. oliveri </a:t>
            </a:r>
            <a:r>
              <a:rPr lang="en-US" sz="1900" dirty="0"/>
              <a:t>in Vietnam</a:t>
            </a:r>
          </a:p>
          <a:p>
            <a:r>
              <a:rPr lang="en-US" sz="1900" dirty="0"/>
              <a:t>To develop a rosewood identification manual to support identifying, tracking and managing of the harvest and trade more effectively  </a:t>
            </a:r>
          </a:p>
          <a:p>
            <a:pPr marL="0" indent="0">
              <a:buNone/>
            </a:pPr>
            <a:r>
              <a:rPr lang="en-US" sz="2000" b="1" dirty="0"/>
              <a:t>Time frame: </a:t>
            </a:r>
          </a:p>
          <a:p>
            <a:r>
              <a:rPr lang="en-US" sz="1900" dirty="0"/>
              <a:t>April 2019 – March 2021 – no-cost extension to 	September 2022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 descr="A picture containing grass, outdoor, tree, plant&#10;&#10;Description automatically generated">
            <a:extLst>
              <a:ext uri="{FF2B5EF4-FFF2-40B4-BE49-F238E27FC236}">
                <a16:creationId xmlns:a16="http://schemas.microsoft.com/office/drawing/2014/main" id="{3CC2F6DC-E5C2-9F7D-7935-8F3B4F4023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8"/>
          <a:stretch/>
        </p:blipFill>
        <p:spPr>
          <a:xfrm rot="16200000">
            <a:off x="-1111204" y="1111204"/>
            <a:ext cx="6858000" cy="463559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37685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27CAE-5D76-9701-17A1-93A6ABE3F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172066"/>
            <a:ext cx="6586491" cy="821162"/>
          </a:xfrm>
        </p:spPr>
        <p:txBody>
          <a:bodyPr>
            <a:noAutofit/>
          </a:bodyPr>
          <a:lstStyle/>
          <a:p>
            <a:r>
              <a:rPr lang="en-US" sz="5400"/>
              <a:t>Key Outputs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86BCD-7B59-DC6B-CE19-153613B24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0" y="1093076"/>
            <a:ext cx="7046461" cy="5764924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200" b="1" dirty="0"/>
              <a:t>A complete non-detrimental findings assessment for </a:t>
            </a:r>
            <a:r>
              <a:rPr lang="en-US" sz="2200" b="1" i="1" dirty="0"/>
              <a:t>D. cochinchinensis </a:t>
            </a:r>
            <a:r>
              <a:rPr lang="en-US" sz="2200" b="1" dirty="0"/>
              <a:t>and </a:t>
            </a:r>
            <a:r>
              <a:rPr lang="en-US" sz="2200" b="1" i="1" dirty="0"/>
              <a:t>D. oliveri  in Vietnam </a:t>
            </a:r>
            <a:r>
              <a:rPr lang="en-US" sz="2200" b="1" dirty="0"/>
              <a:t>formulated</a:t>
            </a:r>
          </a:p>
          <a:p>
            <a:pPr lvl="1"/>
            <a:r>
              <a:rPr lang="en-US" sz="1800" dirty="0">
                <a:ea typeface="Calibri" panose="020F0502020204030204" pitchFamily="34" charset="0"/>
              </a:rPr>
              <a:t>R</a:t>
            </a:r>
            <a:r>
              <a:rPr lang="en-US" sz="1800" dirty="0">
                <a:effectLst/>
                <a:ea typeface="Calibri" panose="020F0502020204030204" pitchFamily="34" charset="0"/>
              </a:rPr>
              <a:t>eviewed the taxonomy, biology, ecology, and the status, trend and population structure and dynamics of </a:t>
            </a:r>
            <a:r>
              <a:rPr lang="en-US" sz="1800" i="1" dirty="0">
                <a:effectLst/>
                <a:ea typeface="Calibri" panose="020F0502020204030204" pitchFamily="34" charset="0"/>
              </a:rPr>
              <a:t>D. cochinchinensis</a:t>
            </a:r>
            <a:r>
              <a:rPr lang="en-US" sz="1800" dirty="0">
                <a:effectLst/>
                <a:ea typeface="Calibri" panose="020F0502020204030204" pitchFamily="34" charset="0"/>
              </a:rPr>
              <a:t> and </a:t>
            </a:r>
            <a:r>
              <a:rPr lang="en-US" sz="1800" i="1" dirty="0">
                <a:effectLst/>
                <a:ea typeface="Calibri" panose="020F0502020204030204" pitchFamily="34" charset="0"/>
              </a:rPr>
              <a:t>D. oliveri.</a:t>
            </a:r>
          </a:p>
          <a:p>
            <a:pPr lvl="1"/>
            <a:r>
              <a:rPr lang="en-US" sz="1800" dirty="0">
                <a:effectLst/>
                <a:ea typeface="Calibri" panose="020F0502020204030204" pitchFamily="34" charset="0"/>
              </a:rPr>
              <a:t>Reviewed the current harvest control and monitoring of </a:t>
            </a:r>
            <a:r>
              <a:rPr lang="en-US" sz="1800" i="1" dirty="0">
                <a:effectLst/>
                <a:ea typeface="Calibri" panose="020F0502020204030204" pitchFamily="34" charset="0"/>
              </a:rPr>
              <a:t>D. cochinchinensis</a:t>
            </a:r>
            <a:r>
              <a:rPr lang="en-US" sz="1800" dirty="0">
                <a:effectLst/>
                <a:ea typeface="Calibri" panose="020F0502020204030204" pitchFamily="34" charset="0"/>
              </a:rPr>
              <a:t> and </a:t>
            </a:r>
            <a:r>
              <a:rPr lang="en-US" sz="1800" i="1" dirty="0">
                <a:effectLst/>
                <a:ea typeface="Calibri" panose="020F0502020204030204" pitchFamily="34" charset="0"/>
              </a:rPr>
              <a:t>D. oliveri.</a:t>
            </a:r>
            <a:endParaRPr lang="en-US" sz="1800" dirty="0">
              <a:effectLst/>
              <a:ea typeface="Calibri" panose="020F0502020204030204" pitchFamily="34" charset="0"/>
            </a:endParaRPr>
          </a:p>
          <a:p>
            <a:pPr lvl="1"/>
            <a:r>
              <a:rPr lang="en-US" sz="1800" dirty="0">
                <a:effectLst/>
                <a:ea typeface="Calibri" panose="020F0502020204030204" pitchFamily="34" charset="0"/>
              </a:rPr>
              <a:t>Conducted s</a:t>
            </a:r>
            <a:r>
              <a:rPr lang="id-ID" sz="1800" dirty="0">
                <a:effectLst/>
                <a:ea typeface="Calibri" panose="020F0502020204030204" pitchFamily="34" charset="0"/>
              </a:rPr>
              <a:t>patial analysis </a:t>
            </a:r>
            <a:r>
              <a:rPr lang="en-US" sz="1800" dirty="0">
                <a:effectLst/>
                <a:ea typeface="Calibri" panose="020F0502020204030204" pitchFamily="34" charset="0"/>
              </a:rPr>
              <a:t>to</a:t>
            </a:r>
            <a:r>
              <a:rPr lang="id-ID" sz="1800" dirty="0">
                <a:effectLst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ea typeface="Calibri" panose="020F0502020204030204" pitchFamily="34" charset="0"/>
              </a:rPr>
              <a:t>prepare distribution</a:t>
            </a:r>
            <a:r>
              <a:rPr lang="id-ID" sz="1800" dirty="0">
                <a:effectLst/>
                <a:ea typeface="Calibri" panose="020F0502020204030204" pitchFamily="34" charset="0"/>
              </a:rPr>
              <a:t> maps</a:t>
            </a:r>
            <a:r>
              <a:rPr lang="en-US" sz="1800" dirty="0">
                <a:effectLst/>
                <a:ea typeface="Calibri" panose="020F0502020204030204" pitchFamily="34" charset="0"/>
              </a:rPr>
              <a:t> of </a:t>
            </a:r>
            <a:r>
              <a:rPr lang="en-US" sz="1800" i="1" dirty="0">
                <a:effectLst/>
                <a:ea typeface="Calibri" panose="020F0502020204030204" pitchFamily="34" charset="0"/>
              </a:rPr>
              <a:t>D. cochinchinensis</a:t>
            </a:r>
            <a:r>
              <a:rPr lang="en-US" sz="1800" dirty="0">
                <a:effectLst/>
                <a:ea typeface="Calibri" panose="020F0502020204030204" pitchFamily="34" charset="0"/>
              </a:rPr>
              <a:t> and </a:t>
            </a:r>
            <a:r>
              <a:rPr lang="en-US" sz="1800" i="1" dirty="0">
                <a:effectLst/>
                <a:ea typeface="Calibri" panose="020F0502020204030204" pitchFamily="34" charset="0"/>
              </a:rPr>
              <a:t>D. oliveri.</a:t>
            </a:r>
          </a:p>
          <a:p>
            <a:pPr lvl="1"/>
            <a:r>
              <a:rPr lang="en-US" sz="1800" dirty="0">
                <a:effectLst/>
                <a:ea typeface="Calibri" panose="020F0502020204030204" pitchFamily="34" charset="0"/>
              </a:rPr>
              <a:t>Assessed management practices and </a:t>
            </a:r>
            <a:r>
              <a:rPr lang="id-ID" sz="1800" dirty="0">
                <a:effectLst/>
                <a:ea typeface="Calibri" panose="020F0502020204030204" pitchFamily="34" charset="0"/>
              </a:rPr>
              <a:t>conservation </a:t>
            </a:r>
            <a:r>
              <a:rPr lang="en-US" sz="1800" dirty="0">
                <a:effectLst/>
                <a:ea typeface="Calibri" panose="020F0502020204030204" pitchFamily="34" charset="0"/>
              </a:rPr>
              <a:t>status of </a:t>
            </a:r>
            <a:r>
              <a:rPr lang="en-US" sz="1800" i="1" dirty="0">
                <a:effectLst/>
                <a:ea typeface="Calibri" panose="020F0502020204030204" pitchFamily="34" charset="0"/>
              </a:rPr>
              <a:t>D. cochinchinensis</a:t>
            </a:r>
            <a:r>
              <a:rPr lang="en-US" sz="1800" dirty="0">
                <a:effectLst/>
                <a:ea typeface="Calibri" panose="020F0502020204030204" pitchFamily="34" charset="0"/>
              </a:rPr>
              <a:t> and </a:t>
            </a:r>
            <a:r>
              <a:rPr lang="en-US" sz="1800" i="1" dirty="0">
                <a:effectLst/>
                <a:ea typeface="Calibri" panose="020F0502020204030204" pitchFamily="34" charset="0"/>
              </a:rPr>
              <a:t>D. oliveri.</a:t>
            </a:r>
            <a:endParaRPr lang="en-US" sz="1800" i="1" dirty="0">
              <a:ea typeface="Calibri" panose="020F0502020204030204" pitchFamily="34" charset="0"/>
            </a:endParaRPr>
          </a:p>
          <a:p>
            <a:pPr lvl="1"/>
            <a:r>
              <a:rPr lang="en-US" sz="1800" dirty="0">
                <a:ea typeface="Calibri" panose="020F0502020204030204" pitchFamily="34" charset="0"/>
              </a:rPr>
              <a:t>Conducted</a:t>
            </a:r>
            <a:r>
              <a:rPr lang="en-US" sz="1800" dirty="0">
                <a:effectLst/>
                <a:ea typeface="Calibri" panose="020F0502020204030204" pitchFamily="34" charset="0"/>
              </a:rPr>
              <a:t> a systematic field survey on the population distribution, abundance, and stocking of </a:t>
            </a:r>
            <a:r>
              <a:rPr lang="en-US" sz="1800" i="1" dirty="0">
                <a:effectLst/>
                <a:ea typeface="Calibri" panose="020F0502020204030204" pitchFamily="34" charset="0"/>
              </a:rPr>
              <a:t>D. cochinchinensis</a:t>
            </a:r>
            <a:r>
              <a:rPr lang="en-US" sz="1800" dirty="0">
                <a:effectLst/>
                <a:ea typeface="Calibri" panose="020F0502020204030204" pitchFamily="34" charset="0"/>
              </a:rPr>
              <a:t> and </a:t>
            </a:r>
            <a:r>
              <a:rPr lang="en-US" sz="1800" i="1" dirty="0">
                <a:effectLst/>
                <a:ea typeface="Calibri" panose="020F0502020204030204" pitchFamily="34" charset="0"/>
              </a:rPr>
              <a:t>D. Oliveri</a:t>
            </a:r>
            <a:r>
              <a:rPr lang="en-US" sz="1800" dirty="0">
                <a:effectLst/>
                <a:ea typeface="Calibri" panose="020F0502020204030204" pitchFamily="34" charset="0"/>
              </a:rPr>
              <a:t> in key protected areas.</a:t>
            </a:r>
          </a:p>
          <a:p>
            <a:pPr marL="457200" lvl="1" indent="0">
              <a:buNone/>
            </a:pPr>
            <a:endParaRPr lang="en-US" sz="1800" i="1" dirty="0">
              <a:ea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en-US" sz="2000" dirty="0"/>
              <a:t>  Zero quotas for wild harvest rosewood from 2022-2027</a:t>
            </a:r>
          </a:p>
          <a:p>
            <a:pPr marL="457200" lvl="1" indent="0">
              <a:buNone/>
            </a:pPr>
            <a:r>
              <a:rPr lang="en-US" sz="2000" dirty="0"/>
              <a:t>  Strong recommendation for improving in-situ conservation  </a:t>
            </a:r>
          </a:p>
          <a:p>
            <a:pPr marL="457200" lvl="1" indent="0">
              <a:buNone/>
            </a:pPr>
            <a:r>
              <a:rPr lang="en-US" sz="2000" dirty="0"/>
              <a:t>  and attention on recovery in known historical ranges.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19B7815-8D0E-6431-BCF8-57AD51C45C8D}"/>
              </a:ext>
            </a:extLst>
          </p:cNvPr>
          <p:cNvSpPr/>
          <p:nvPr/>
        </p:nvSpPr>
        <p:spPr>
          <a:xfrm>
            <a:off x="5122379" y="5851633"/>
            <a:ext cx="231834" cy="168167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21C35537-3AE8-0E93-8E40-578FC71A7831}"/>
              </a:ext>
            </a:extLst>
          </p:cNvPr>
          <p:cNvSpPr/>
          <p:nvPr/>
        </p:nvSpPr>
        <p:spPr>
          <a:xfrm>
            <a:off x="5354213" y="5510048"/>
            <a:ext cx="231834" cy="851338"/>
          </a:xfrm>
          <a:prstGeom prst="leftBrac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Chart, radar chart&#10;&#10;Description automatically generated">
            <a:extLst>
              <a:ext uri="{FF2B5EF4-FFF2-40B4-BE49-F238E27FC236}">
                <a16:creationId xmlns:a16="http://schemas.microsoft.com/office/drawing/2014/main" id="{3F6CE339-8FE8-F0B0-B9D1-9686FE83E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9" y="186555"/>
            <a:ext cx="4869251" cy="3198728"/>
          </a:xfrm>
          <a:prstGeom prst="rect">
            <a:avLst/>
          </a:prstGeom>
        </p:spPr>
      </p:pic>
      <p:pic>
        <p:nvPicPr>
          <p:cNvPr id="12" name="Picture 11" descr="Chart, radar chart&#10;&#10;Description automatically generated">
            <a:extLst>
              <a:ext uri="{FF2B5EF4-FFF2-40B4-BE49-F238E27FC236}">
                <a16:creationId xmlns:a16="http://schemas.microsoft.com/office/drawing/2014/main" id="{5F3FAD2B-9A8F-E763-5A78-73B6E546F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" y="3490387"/>
            <a:ext cx="5145411" cy="336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37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27CAE-5D76-9701-17A1-93A6ABE3F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152" y="290985"/>
            <a:ext cx="6317769" cy="963051"/>
          </a:xfrm>
        </p:spPr>
        <p:txBody>
          <a:bodyPr>
            <a:normAutofit/>
          </a:bodyPr>
          <a:lstStyle/>
          <a:p>
            <a:r>
              <a:rPr lang="en-US" sz="5400"/>
              <a:t>Key Outputs 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86BCD-7B59-DC6B-CE19-153613B24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152" y="1527463"/>
            <a:ext cx="6756957" cy="5330537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200" b="1" dirty="0"/>
              <a:t>A management and conservation plan for </a:t>
            </a:r>
            <a:r>
              <a:rPr lang="en-US" sz="2200" b="1" i="1" dirty="0"/>
              <a:t>D. cochinchinensis </a:t>
            </a:r>
            <a:r>
              <a:rPr lang="en-US" sz="2200" b="1" dirty="0"/>
              <a:t>and </a:t>
            </a:r>
            <a:r>
              <a:rPr lang="en-US" sz="2200" b="1" i="1" dirty="0"/>
              <a:t>D. oliveri  </a:t>
            </a:r>
            <a:r>
              <a:rPr lang="en-US" sz="2200" b="1" dirty="0"/>
              <a:t>in Vietnam prepared and piloted</a:t>
            </a:r>
          </a:p>
          <a:p>
            <a:pPr lvl="1"/>
            <a:r>
              <a:rPr lang="en-US" sz="2000" dirty="0">
                <a:ea typeface="Times New Roman" panose="02020603050405020304" pitchFamily="18" charset="0"/>
              </a:rPr>
              <a:t>S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even objectives, 12 outputs, and 38 activities</a:t>
            </a:r>
          </a:p>
          <a:p>
            <a:pPr lvl="1"/>
            <a:r>
              <a:rPr lang="en-US" sz="2000" dirty="0">
                <a:ea typeface="Times New Roman" panose="02020603050405020304" pitchFamily="18" charset="0"/>
              </a:rPr>
              <a:t>D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uration: from 2022 to 2035</a:t>
            </a:r>
          </a:p>
          <a:p>
            <a:pPr lvl="1"/>
            <a:r>
              <a:rPr lang="en-US" sz="2000" dirty="0"/>
              <a:t>Strengthening the protection of the wild populations including all identified important conservation sites. </a:t>
            </a:r>
          </a:p>
          <a:p>
            <a:pPr lvl="1"/>
            <a:r>
              <a:rPr lang="en-US" sz="2000" dirty="0"/>
              <a:t>Integrating rosewood replanting into annual indigenous tree planting programs and specific rosewood recovery planting programs in known-range areas</a:t>
            </a:r>
            <a:r>
              <a:rPr lang="en-US" sz="2000" i="1" dirty="0"/>
              <a:t>.</a:t>
            </a:r>
          </a:p>
          <a:p>
            <a:pPr lvl="1"/>
            <a:r>
              <a:rPr lang="en-US" sz="2000" dirty="0">
                <a:ea typeface="Times New Roman" panose="02020603050405020304" pitchFamily="18" charset="0"/>
              </a:rPr>
              <a:t>P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iloted in the Yok Don national park and the Quang Tri province for </a:t>
            </a:r>
            <a:r>
              <a:rPr lang="en-US" sz="2000" i="1" dirty="0">
                <a:effectLst/>
                <a:ea typeface="Times New Roman" panose="02020603050405020304" pitchFamily="18" charset="0"/>
              </a:rPr>
              <a:t>D. cochinchinensis.</a:t>
            </a:r>
          </a:p>
          <a:p>
            <a:pPr lvl="1"/>
            <a:r>
              <a:rPr lang="en-US" sz="2000" dirty="0">
                <a:effectLst/>
                <a:ea typeface="Times New Roman" panose="02020603050405020304" pitchFamily="18" charset="0"/>
              </a:rPr>
              <a:t>Piloted in the Cat Tien and Bu Gia Map national parks for </a:t>
            </a:r>
            <a:r>
              <a:rPr lang="en-US" sz="2000" i="1" dirty="0">
                <a:effectLst/>
                <a:ea typeface="Times New Roman" panose="02020603050405020304" pitchFamily="18" charset="0"/>
              </a:rPr>
              <a:t>D. oliveri.</a:t>
            </a:r>
          </a:p>
          <a:p>
            <a:pPr lvl="1"/>
            <a:endParaRPr lang="en-US" sz="1800" i="1" dirty="0">
              <a:effectLst/>
              <a:ea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1800" i="1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8BE285F8-8983-1024-F58F-36F4C764EC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"/>
          <a:stretch/>
        </p:blipFill>
        <p:spPr>
          <a:xfrm>
            <a:off x="0" y="-1"/>
            <a:ext cx="501282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33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27CAE-5D76-9701-17A1-93A6ABE3F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256149"/>
            <a:ext cx="6586491" cy="963051"/>
          </a:xfrm>
        </p:spPr>
        <p:txBody>
          <a:bodyPr>
            <a:normAutofit/>
          </a:bodyPr>
          <a:lstStyle/>
          <a:p>
            <a:r>
              <a:rPr lang="en-US" sz="5400"/>
              <a:t>Key Outputs 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86BCD-7B59-DC6B-CE19-153613B24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0" y="1219200"/>
            <a:ext cx="7046461" cy="563880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200" b="1" dirty="0"/>
              <a:t>A management and conservation plan for </a:t>
            </a:r>
            <a:r>
              <a:rPr lang="en-US" sz="2200" b="1" i="1" dirty="0"/>
              <a:t>D. cochinchinensis </a:t>
            </a:r>
            <a:r>
              <a:rPr lang="en-US" sz="2200" b="1" dirty="0"/>
              <a:t>and </a:t>
            </a:r>
            <a:r>
              <a:rPr lang="en-US" sz="2200" b="1" i="1" dirty="0"/>
              <a:t>D. oliveri  </a:t>
            </a:r>
            <a:r>
              <a:rPr lang="en-US" sz="2200" b="1" dirty="0"/>
              <a:t>in Vietnam prepared and piloted (continued)</a:t>
            </a:r>
          </a:p>
          <a:p>
            <a:pPr lvl="1"/>
            <a:r>
              <a:rPr lang="en-US" sz="2000" dirty="0">
                <a:effectLst/>
                <a:ea typeface="Times New Roman" panose="02020603050405020304" pitchFamily="18" charset="0"/>
              </a:rPr>
              <a:t>What have we piloted in the Cat Tien national park, Yok Don national park and Quang Tri province</a:t>
            </a:r>
            <a:r>
              <a:rPr lang="en-US" sz="2000" i="1" dirty="0">
                <a:effectLst/>
                <a:ea typeface="Times New Roman" panose="02020603050405020304" pitchFamily="18" charset="0"/>
              </a:rPr>
              <a:t>.</a:t>
            </a:r>
          </a:p>
          <a:p>
            <a:pPr marL="914400" lvl="2">
              <a:buFont typeface="Wingdings" panose="05000000000000000000" pitchFamily="2" charset="2"/>
              <a:buChar char="ü"/>
            </a:pPr>
            <a:r>
              <a:rPr lang="en-US" i="1" dirty="0"/>
              <a:t>Identified mother trees and collected seeds</a:t>
            </a:r>
          </a:p>
          <a:p>
            <a:pPr marL="914400" lvl="2">
              <a:buFont typeface="Wingdings" panose="05000000000000000000" pitchFamily="2" charset="2"/>
              <a:buChar char="ü"/>
            </a:pPr>
            <a:r>
              <a:rPr lang="en-US" i="1" dirty="0"/>
              <a:t>Assisted nursery techniques (</a:t>
            </a:r>
            <a:r>
              <a:rPr lang="en-US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establishing the nursery, preparing the soil, treating and sowing seeds, tending after sowing, making pots and arranging seedbeds, growing seedlings into pots, and managing pests).</a:t>
            </a:r>
            <a:endParaRPr lang="en-US" i="1" dirty="0"/>
          </a:p>
          <a:p>
            <a:pPr marL="914400" lvl="2">
              <a:buFont typeface="Wingdings" panose="05000000000000000000" pitchFamily="2" charset="2"/>
              <a:buChar char="ü"/>
            </a:pPr>
            <a:r>
              <a:rPr lang="en-US" i="1" dirty="0"/>
              <a:t>Prepared rosewood monitoring and protection plan.</a:t>
            </a:r>
          </a:p>
          <a:p>
            <a:pPr marL="914400" lvl="2">
              <a:buFont typeface="Wingdings" panose="05000000000000000000" pitchFamily="2" charset="2"/>
              <a:buChar char="ü"/>
            </a:pPr>
            <a:r>
              <a:rPr lang="en-US" i="1" dirty="0"/>
              <a:t>2000 seedlings of D. oliveri were planted in 3 ha in Cat Tien NP.</a:t>
            </a:r>
          </a:p>
          <a:p>
            <a:pPr marL="914400" lvl="2">
              <a:buFont typeface="Wingdings" panose="05000000000000000000" pitchFamily="2" charset="2"/>
              <a:buChar char="ü"/>
            </a:pPr>
            <a:r>
              <a:rPr lang="en-US" i="1" dirty="0"/>
              <a:t>9000 seedlings of D. cochinchinensis to be planted in Quang Tri province from September 2022</a:t>
            </a:r>
          </a:p>
          <a:p>
            <a:pPr marL="914400" lvl="2">
              <a:buFont typeface="Wingdings" panose="05000000000000000000" pitchFamily="2" charset="2"/>
              <a:buChar char="ü"/>
            </a:pPr>
            <a:r>
              <a:rPr lang="en-US" i="1" dirty="0"/>
              <a:t>6000 seedings of D. cochinchinensis to be planted in Yok Don national park in 2023.</a:t>
            </a:r>
          </a:p>
          <a:p>
            <a:pPr marL="457200" lvl="1" indent="0">
              <a:buNone/>
            </a:pPr>
            <a:endParaRPr lang="en-US" sz="1800" i="1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 descr="A picture containing outdoor, plant, leaf, forest&#10;&#10;Description automatically generated">
            <a:extLst>
              <a:ext uri="{FF2B5EF4-FFF2-40B4-BE49-F238E27FC236}">
                <a16:creationId xmlns:a16="http://schemas.microsoft.com/office/drawing/2014/main" id="{3D46A03F-7520-080B-D2A8-FB26A00D7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" b="1"/>
          <a:stretch/>
        </p:blipFill>
        <p:spPr>
          <a:xfrm rot="16200000">
            <a:off x="-1111204" y="1111204"/>
            <a:ext cx="6858000" cy="463559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3270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27CAE-5D76-9701-17A1-93A6ABE3F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152400"/>
            <a:ext cx="6937010" cy="1432561"/>
          </a:xfrm>
        </p:spPr>
        <p:txBody>
          <a:bodyPr>
            <a:normAutofit/>
          </a:bodyPr>
          <a:lstStyle/>
          <a:p>
            <a:r>
              <a:rPr lang="en-US" sz="5400"/>
              <a:t>Key Outputs </a:t>
            </a:r>
            <a:endParaRPr lang="en-US" sz="5400" dirty="0"/>
          </a:p>
        </p:txBody>
      </p:sp>
      <p:pic>
        <p:nvPicPr>
          <p:cNvPr id="4" name="Picture 3" descr="A picture containing outdoor, tree, grass, mammal&#10;&#10;Description automatically generated">
            <a:extLst>
              <a:ext uri="{FF2B5EF4-FFF2-40B4-BE49-F238E27FC236}">
                <a16:creationId xmlns:a16="http://schemas.microsoft.com/office/drawing/2014/main" id="{993B3705-7174-E502-7E72-06AE8AA573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8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26E8B5-AD1B-E2FA-92E8-69273E3E1862}"/>
              </a:ext>
            </a:extLst>
          </p:cNvPr>
          <p:cNvSpPr txBox="1">
            <a:spLocks/>
          </p:cNvSpPr>
          <p:nvPr/>
        </p:nvSpPr>
        <p:spPr>
          <a:xfrm>
            <a:off x="4965431" y="1683327"/>
            <a:ext cx="7015287" cy="49917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3"/>
            </a:pPr>
            <a:r>
              <a:rPr lang="en-US" sz="2200" b="1" dirty="0"/>
              <a:t>Capacity of local authorities and management agencies improved </a:t>
            </a:r>
          </a:p>
          <a:p>
            <a:pPr lvl="1"/>
            <a:r>
              <a:rPr lang="en-US" sz="2000" i="1" dirty="0">
                <a:effectLst/>
                <a:ea typeface="Calibri" panose="020F0502020204030204" pitchFamily="34" charset="0"/>
              </a:rPr>
              <a:t>Developed</a:t>
            </a:r>
            <a:r>
              <a:rPr lang="en-US" sz="2000" dirty="0">
                <a:effectLst/>
                <a:ea typeface="Calibri" panose="020F0502020204030204" pitchFamily="34" charset="0"/>
              </a:rPr>
              <a:t> a </a:t>
            </a:r>
            <a:r>
              <a:rPr lang="en-US" sz="2000" i="1" dirty="0">
                <a:effectLst/>
                <a:ea typeface="Calibri" panose="020F0502020204030204" pitchFamily="34" charset="0"/>
              </a:rPr>
              <a:t>rosewood identification manual to support management and enforcement</a:t>
            </a:r>
          </a:p>
          <a:p>
            <a:pPr lvl="1"/>
            <a:r>
              <a:rPr lang="en-US" sz="2000" i="1" dirty="0"/>
              <a:t>Developed a Dalbergia ID App for mobile devices to assist in the identification of samples in the field.</a:t>
            </a:r>
          </a:p>
          <a:p>
            <a:pPr lvl="1"/>
            <a:r>
              <a:rPr lang="en-US" sz="2000" i="1" dirty="0">
                <a:effectLst/>
                <a:ea typeface="Calibri" panose="020F0502020204030204" pitchFamily="34" charset="0"/>
              </a:rPr>
              <a:t>Organized technical discussions and workshops on distribution maps, NDF report, and management plan to discuss and finalize the documents.</a:t>
            </a:r>
            <a:endParaRPr lang="en-US" sz="2000" i="1" dirty="0"/>
          </a:p>
          <a:p>
            <a:pPr lvl="1"/>
            <a:r>
              <a:rPr lang="en-US" sz="2000" i="1" dirty="0"/>
              <a:t>Provided training on the use of the identification manual and ID App.</a:t>
            </a:r>
          </a:p>
          <a:p>
            <a:pPr lvl="1"/>
            <a:r>
              <a:rPr lang="en-US" sz="2000" i="1" dirty="0"/>
              <a:t>Provided a training course on NDF’s recommendations.</a:t>
            </a:r>
          </a:p>
          <a:p>
            <a:pPr lvl="1"/>
            <a:r>
              <a:rPr lang="en-US" sz="2000" i="1" dirty="0"/>
              <a:t>Provided a training course on management and conservation plan.</a:t>
            </a:r>
          </a:p>
          <a:p>
            <a:pPr lvl="1"/>
            <a:r>
              <a:rPr lang="en-US" sz="2000" i="1" dirty="0"/>
              <a:t>Shared lessons learnt </a:t>
            </a:r>
            <a:r>
              <a:rPr lang="en-US" sz="2000" i="1" kern="1100" dirty="0">
                <a:effectLst/>
                <a:ea typeface="Times New Roman" panose="02020603050405020304" pitchFamily="18" charset="0"/>
              </a:rPr>
              <a:t>on piloting the implementation of the conservation and management plan to relevant stakeholders.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832889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1344F-38DC-9A77-45A3-24C7C1F74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2" y="182699"/>
            <a:ext cx="6932278" cy="1614204"/>
          </a:xfrm>
        </p:spPr>
        <p:txBody>
          <a:bodyPr>
            <a:noAutofit/>
          </a:bodyPr>
          <a:lstStyle/>
          <a:p>
            <a:r>
              <a:rPr lang="en-US" sz="5400" dirty="0"/>
              <a:t>Difficulties and challenges encountered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F293C-8F33-F3D2-C5E3-C1AE97D18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2" y="1953492"/>
            <a:ext cx="7046459" cy="46386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Covid-19 </a:t>
            </a:r>
          </a:p>
          <a:p>
            <a:pPr lvl="1"/>
            <a:r>
              <a:rPr lang="en-US" sz="2000" dirty="0"/>
              <a:t>Prolong implementation </a:t>
            </a:r>
          </a:p>
          <a:p>
            <a:pPr lvl="1"/>
            <a:r>
              <a:rPr lang="en-US" sz="2000" dirty="0"/>
              <a:t>Limit interaction with local stakeholders </a:t>
            </a:r>
          </a:p>
          <a:p>
            <a:pPr marL="0" indent="0">
              <a:buNone/>
            </a:pPr>
            <a:r>
              <a:rPr lang="en-US" sz="2000" b="1" dirty="0"/>
              <a:t>Administrative process </a:t>
            </a:r>
          </a:p>
          <a:p>
            <a:pPr lvl="1"/>
            <a:r>
              <a:rPr lang="en-US" sz="2000" dirty="0"/>
              <a:t>Long finance process </a:t>
            </a:r>
          </a:p>
          <a:p>
            <a:pPr lvl="1"/>
            <a:r>
              <a:rPr lang="en-US" sz="2000" dirty="0"/>
              <a:t>Long extension process (no-cost extension because of covid-19) 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Recommendation</a:t>
            </a:r>
            <a:r>
              <a:rPr lang="en-US" sz="2000" dirty="0"/>
              <a:t> </a:t>
            </a:r>
          </a:p>
          <a:p>
            <a:pPr lvl="1"/>
            <a:r>
              <a:rPr lang="en-US" sz="2000" dirty="0"/>
              <a:t>Support Vietnam to piloting conservation planting </a:t>
            </a:r>
          </a:p>
          <a:p>
            <a:pPr lvl="1"/>
            <a:r>
              <a:rPr lang="en-US" sz="2000" dirty="0"/>
              <a:t>Include rosewood in list of indigenous tree that will be used in national reforestation program </a:t>
            </a:r>
          </a:p>
          <a:p>
            <a:pPr lvl="1"/>
            <a:r>
              <a:rPr lang="en-US" sz="2000" dirty="0"/>
              <a:t>Pilot barcoding, block-coding to improve tracking of origin  for  trade management  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89AFD0E-B3B6-ADCA-B839-8696DBA80B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" t="22418" r="-582" b="-2"/>
          <a:stretch/>
        </p:blipFill>
        <p:spPr>
          <a:xfrm>
            <a:off x="0" y="5039903"/>
            <a:ext cx="4433777" cy="1818097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0BFEBC-622A-5AC4-0FCA-3C4F4972C6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485"/>
          <a:stretch/>
        </p:blipFill>
        <p:spPr>
          <a:xfrm>
            <a:off x="0" y="2495520"/>
            <a:ext cx="4433777" cy="25443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CB278B-7CC5-3750-00BE-3F403ADE4F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70"/>
          <a:stretch/>
        </p:blipFill>
        <p:spPr>
          <a:xfrm>
            <a:off x="0" y="0"/>
            <a:ext cx="4433777" cy="249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67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3381F-E724-FC65-27B0-07824665C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0856" y="365125"/>
            <a:ext cx="6632944" cy="801523"/>
          </a:xfrm>
        </p:spPr>
        <p:txBody>
          <a:bodyPr>
            <a:noAutofit/>
          </a:bodyPr>
          <a:lstStyle/>
          <a:p>
            <a:r>
              <a:rPr lang="en-US" sz="5400"/>
              <a:t>Published products</a:t>
            </a:r>
            <a:endParaRPr lang="en-GB" sz="5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1FE96-9AC9-0D98-2C5F-BA670945C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3507" y="1359491"/>
            <a:ext cx="6420293" cy="662394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https://cites-tsp.org/regions/vietnam/</a:t>
            </a:r>
          </a:p>
        </p:txBody>
      </p:sp>
      <p:pic>
        <p:nvPicPr>
          <p:cNvPr id="4" name="Picture 3" descr="A picture containing tree, outdoor, grass, person&#10;&#10;Description automatically generated">
            <a:extLst>
              <a:ext uri="{FF2B5EF4-FFF2-40B4-BE49-F238E27FC236}">
                <a16:creationId xmlns:a16="http://schemas.microsoft.com/office/drawing/2014/main" id="{2B53473B-9848-510F-D80E-867ED58758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0" r="22670"/>
          <a:stretch/>
        </p:blipFill>
        <p:spPr>
          <a:xfrm>
            <a:off x="0" y="10"/>
            <a:ext cx="4635571" cy="6857990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A1FF04-BE9F-6B29-671F-C25524EAA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590" y="1913860"/>
            <a:ext cx="7511410" cy="494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59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0EE6B-70F6-59F3-D19E-C5414D732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Thank you 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F0377-A0EB-2331-4B0F-48D059326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Visit and contact us at: </a:t>
            </a:r>
          </a:p>
          <a:p>
            <a:pPr lvl="1"/>
            <a:r>
              <a:rPr lang="en-US" sz="2800">
                <a:hlinkClick r:id="rId2"/>
              </a:rPr>
              <a:t>https://ccd.org.vn/en/</a:t>
            </a:r>
            <a:endParaRPr lang="en-US" sz="2800"/>
          </a:p>
          <a:p>
            <a:pPr lvl="1"/>
            <a:r>
              <a:rPr lang="en-US" sz="2800">
                <a:hlinkClick r:id="rId3"/>
              </a:rPr>
              <a:t>https</a:t>
            </a:r>
            <a:r>
              <a:rPr lang="en-US" sz="2800" dirty="0">
                <a:hlinkClick r:id="rId3"/>
              </a:rPr>
              <a:t>://www.facebook.com/ccd.org.vn</a:t>
            </a:r>
            <a:r>
              <a:rPr lang="en-US" sz="2800" dirty="0"/>
              <a:t>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8E66AA-FC82-42DE-4C0C-95442C7FBC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030" r="50653" b="12437"/>
          <a:stretch/>
        </p:blipFill>
        <p:spPr>
          <a:xfrm>
            <a:off x="1908820" y="3230126"/>
            <a:ext cx="8540206" cy="3627873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BCAD15F9-748A-7928-29C8-F04A1BFCC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48" y="154277"/>
            <a:ext cx="921242" cy="75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534952-7784-1841-ED05-BB57CB120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439" y="154277"/>
            <a:ext cx="1141955" cy="76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29E6EF-D8FF-5630-FD52-EFAD0E937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883" y="143767"/>
            <a:ext cx="1324285" cy="75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1FF5B3EB-110E-A71E-DE12-104923E9C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2351" y="133257"/>
            <a:ext cx="647748" cy="75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6380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168C30B6B6D64891B8AA6035CFB24E" ma:contentTypeVersion="19" ma:contentTypeDescription="Create a new document." ma:contentTypeScope="" ma:versionID="f42f8fff2f04509a46edbd12ebedbd4f">
  <xsd:schema xmlns:xsd="http://www.w3.org/2001/XMLSchema" xmlns:xs="http://www.w3.org/2001/XMLSchema" xmlns:p="http://schemas.microsoft.com/office/2006/metadata/properties" xmlns:ns2="091e5ae7-c31f-43e0-b380-74509edc0e9e" xmlns:ns3="009fae64-a0e6-4869-b94e-2533145ac23d" xmlns:ns4="985ec44e-1bab-4c0b-9df0-6ba128686fc9" targetNamespace="http://schemas.microsoft.com/office/2006/metadata/properties" ma:root="true" ma:fieldsID="19c0a212e59bab8a8cdaec6f22176e7c" ns2:_="" ns3:_="" ns4:_="">
    <xsd:import namespace="091e5ae7-c31f-43e0-b380-74509edc0e9e"/>
    <xsd:import namespace="009fae64-a0e6-4869-b94e-2533145ac23d"/>
    <xsd:import namespace="985ec44e-1bab-4c0b-9df0-6ba128686f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Assignedto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1e5ae7-c31f-43e0-b380-74509edc0e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Assignedto" ma:index="20" nillable="true" ma:displayName="Assigned to" ma:format="Dropdown" ma:internalName="Assignedto">
      <xsd:simpleType>
        <xsd:restriction base="dms:Text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5" nillable="true" ma:displayName="Date" ma:format="DateOnly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9fae64-a0e6-4869-b94e-2533145ac23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5ec44e-1bab-4c0b-9df0-6ba128686fc9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67ba9d11-ed79-45ab-82e1-2ff8e9c45b0e}" ma:internalName="TaxCatchAll" ma:showField="CatchAllData" ma:web="009fae64-a0e6-4869-b94e-2533145ac2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F8CC6F-54EC-4E5F-9C79-97939FFA56FE}"/>
</file>

<file path=customXml/itemProps2.xml><?xml version="1.0" encoding="utf-8"?>
<ds:datastoreItem xmlns:ds="http://schemas.openxmlformats.org/officeDocument/2006/customXml" ds:itemID="{FDD8ED87-5E50-4893-BDED-941781AB5A30}"/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719</Words>
  <Application>Microsoft Office PowerPoint</Application>
  <PresentationFormat>Widescreen</PresentationFormat>
  <Paragraphs>68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 Theme</vt:lpstr>
      <vt:lpstr>Strengthening the management  and conservation of Dalbergia cochinchinensis and Dalbergia oliveri in Vietnam  </vt:lpstr>
      <vt:lpstr>Project goal, objective and timeframe </vt:lpstr>
      <vt:lpstr>Key Outputs</vt:lpstr>
      <vt:lpstr>Key Outputs </vt:lpstr>
      <vt:lpstr>Key Outputs </vt:lpstr>
      <vt:lpstr>Key Outputs </vt:lpstr>
      <vt:lpstr>Difficulties and challenges encountered  </vt:lpstr>
      <vt:lpstr>Published products</vt:lpstr>
      <vt:lpstr>Thank you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Manh Ha</dc:creator>
  <cp:lastModifiedBy>Kanako ISHII</cp:lastModifiedBy>
  <cp:revision>5</cp:revision>
  <dcterms:created xsi:type="dcterms:W3CDTF">2022-09-28T07:43:17Z</dcterms:created>
  <dcterms:modified xsi:type="dcterms:W3CDTF">2022-10-05T03:02:42Z</dcterms:modified>
</cp:coreProperties>
</file>